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13" r:id="rId2"/>
  </p:sldMasterIdLst>
  <p:notesMasterIdLst>
    <p:notesMasterId r:id="rId17"/>
  </p:notesMasterIdLst>
  <p:sldIdLst>
    <p:sldId id="1557" r:id="rId3"/>
    <p:sldId id="1568" r:id="rId4"/>
    <p:sldId id="1569" r:id="rId5"/>
    <p:sldId id="1566" r:id="rId6"/>
    <p:sldId id="1530" r:id="rId7"/>
    <p:sldId id="1574" r:id="rId8"/>
    <p:sldId id="1567" r:id="rId9"/>
    <p:sldId id="1570" r:id="rId10"/>
    <p:sldId id="1595" r:id="rId11"/>
    <p:sldId id="1559" r:id="rId12"/>
    <p:sldId id="1596" r:id="rId13"/>
    <p:sldId id="1515" r:id="rId14"/>
    <p:sldId id="1597" r:id="rId15"/>
    <p:sldId id="1489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ctor Eliott" initials="HE" lastIdx="1" clrIdx="0"/>
  <p:cmAuthor id="2" name="Kerry Gibbs" initials="KG" lastIdx="9" clrIdx="1">
    <p:extLst>
      <p:ext uri="{19B8F6BF-5375-455C-9EA6-DF929625EA0E}">
        <p15:presenceInfo xmlns:p15="http://schemas.microsoft.com/office/powerpoint/2012/main" userId="S-1-5-21-1141132434-301294435-860360866-272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47E"/>
    <a:srgbClr val="CC3300"/>
    <a:srgbClr val="001484"/>
    <a:srgbClr val="FF3300"/>
    <a:srgbClr val="ABBC86"/>
    <a:srgbClr val="99BA80"/>
    <a:srgbClr val="81B876"/>
    <a:srgbClr val="5B7F95"/>
    <a:srgbClr val="003398"/>
    <a:srgbClr val="71A1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5501" autoAdjust="0"/>
  </p:normalViewPr>
  <p:slideViewPr>
    <p:cSldViewPr snapToGrid="0">
      <p:cViewPr varScale="1">
        <p:scale>
          <a:sx n="77" d="100"/>
          <a:sy n="77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Languages % pass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Grade 3</c:v>
                </c:pt>
                <c:pt idx="1">
                  <c:v>Grade 6</c:v>
                </c:pt>
                <c:pt idx="2">
                  <c:v>Grade 9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44.9</c:v>
                </c:pt>
                <c:pt idx="1">
                  <c:v>42.8</c:v>
                </c:pt>
                <c:pt idx="2">
                  <c:v>53.6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D2-479B-B005-0B457FE9C5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Grade 3</c:v>
                </c:pt>
                <c:pt idx="1">
                  <c:v>Grade 6</c:v>
                </c:pt>
                <c:pt idx="2">
                  <c:v>Grade 9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36.9</c:v>
                </c:pt>
                <c:pt idx="1">
                  <c:v>39.4</c:v>
                </c:pt>
                <c:pt idx="2">
                  <c:v>50.1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D2-479B-B005-0B457FE9C5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Grade 3</c:v>
                </c:pt>
                <c:pt idx="1">
                  <c:v>Grade 6</c:v>
                </c:pt>
                <c:pt idx="2">
                  <c:v>Grade 9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38.5</c:v>
                </c:pt>
                <c:pt idx="1">
                  <c:v>36.1</c:v>
                </c:pt>
                <c:pt idx="2">
                  <c:v>50.2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D2-479B-B005-0B457FE9C5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45168080"/>
        <c:axId val="493858032"/>
      </c:barChart>
      <c:catAx>
        <c:axId val="54516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858032"/>
        <c:crosses val="autoZero"/>
        <c:auto val="1"/>
        <c:lblAlgn val="ctr"/>
        <c:lblOffset val="100"/>
        <c:noMultiLvlLbl val="0"/>
      </c:catAx>
      <c:valAx>
        <c:axId val="49385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16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Mathematics</a:t>
            </a:r>
            <a:r>
              <a:rPr lang="en-US" baseline="0" dirty="0">
                <a:solidFill>
                  <a:schemeClr val="bg1"/>
                </a:solidFill>
              </a:rPr>
              <a:t> % pass rate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Grade 3</c:v>
                </c:pt>
                <c:pt idx="1">
                  <c:v>Grade 6</c:v>
                </c:pt>
                <c:pt idx="2">
                  <c:v>Grade 9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58.1</c:v>
                </c:pt>
                <c:pt idx="1">
                  <c:v>44.4</c:v>
                </c:pt>
                <c:pt idx="2">
                  <c:v>22.7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D2-479B-B005-0B457FE9C5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Grade 3</c:v>
                </c:pt>
                <c:pt idx="1">
                  <c:v>Grade 6</c:v>
                </c:pt>
                <c:pt idx="2">
                  <c:v>Grade 9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44.3</c:v>
                </c:pt>
                <c:pt idx="1">
                  <c:v>37.299999999999997</c:v>
                </c:pt>
                <c:pt idx="2">
                  <c:v>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D2-479B-B005-0B457FE9C5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Grade 3</c:v>
                </c:pt>
                <c:pt idx="1">
                  <c:v>Grade 6</c:v>
                </c:pt>
                <c:pt idx="2">
                  <c:v>Grade 9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47.3</c:v>
                </c:pt>
                <c:pt idx="1">
                  <c:v>39.4</c:v>
                </c:pt>
                <c:pt idx="2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D2-479B-B005-0B457FE9C5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45168080"/>
        <c:axId val="493858032"/>
      </c:barChart>
      <c:catAx>
        <c:axId val="54516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858032"/>
        <c:crosses val="autoZero"/>
        <c:auto val="1"/>
        <c:lblAlgn val="ctr"/>
        <c:lblOffset val="100"/>
        <c:noMultiLvlLbl val="0"/>
      </c:catAx>
      <c:valAx>
        <c:axId val="49385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16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0.185</cdr:x>
      <cdr:y>0.36969</cdr:y>
    </cdr:from>
    <cdr:to>
      <cdr:x>0.28625</cdr:x>
      <cdr:y>0.44094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B58F0ACD-BC7D-1E32-B587-B8196A889E22}"/>
            </a:ext>
          </a:extLst>
        </cdr:cNvPr>
        <cdr:cNvCxnSpPr/>
      </cdr:nvCxnSpPr>
      <cdr:spPr>
        <a:xfrm xmlns:a="http://schemas.openxmlformats.org/drawingml/2006/main" flipV="1">
          <a:off x="1503680" y="2003214"/>
          <a:ext cx="822960" cy="386080"/>
        </a:xfrm>
        <a:prstGeom xmlns:a="http://schemas.openxmlformats.org/drawingml/2006/main" prst="straightConnector1">
          <a:avLst/>
        </a:prstGeom>
        <a:ln xmlns:a="http://schemas.openxmlformats.org/drawingml/2006/main" w="635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5E3CE-E9E3-CB47-80F0-33520EC85D2E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5923F-580B-A047-9C0E-6EE78A3965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6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8F4B28A5-175F-4616-AB3B-7AD74BC55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70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5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02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96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3092671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64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398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0723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D20A51-1B28-4560-9BE3-E1DA990DEA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74" y="6244061"/>
            <a:ext cx="3374675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69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831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153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37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830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9165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211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5769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707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908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13435" y="1790072"/>
            <a:ext cx="6336704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www.wcedonline.westerncape.gov.za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a typeface="+mj-ea"/>
                <a:cs typeface="+mj-cs"/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29719" y="1859446"/>
            <a:ext cx="2217710" cy="84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4B218B1C-103E-40ED-AFB3-E83144F682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95" y="3331665"/>
            <a:ext cx="5470144" cy="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64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964789CB-CD92-405B-9055-78FC1169E8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3364896"/>
            <a:ext cx="11798299" cy="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8F4B28A5-175F-4616-AB3B-7AD74BC55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700190"/>
          </a:xfrm>
          <a:prstGeom prst="rect">
            <a:avLst/>
          </a:prstGeom>
        </p:spPr>
      </p:pic>
      <p:pic>
        <p:nvPicPr>
          <p:cNvPr id="5" name="Picture 4" descr="A picture containing graphics, graphic design, font, logo&#10;&#10;Description automatically generated">
            <a:extLst>
              <a:ext uri="{FF2B5EF4-FFF2-40B4-BE49-F238E27FC236}">
                <a16:creationId xmlns:a16="http://schemas.microsoft.com/office/drawing/2014/main" id="{616C9EB6-6652-77AA-B3C3-FFBDBD30C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25016" r="5247" b="28000"/>
          <a:stretch/>
        </p:blipFill>
        <p:spPr>
          <a:xfrm>
            <a:off x="8725988" y="522515"/>
            <a:ext cx="2725492" cy="10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20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 t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365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 t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 t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59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788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42738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682E2E-32BD-4E55-9D8E-4BC75A19D0EB}"/>
              </a:ext>
            </a:extLst>
          </p:cNvPr>
          <p:cNvSpPr/>
          <p:nvPr userDrawn="1"/>
        </p:nvSpPr>
        <p:spPr>
          <a:xfrm>
            <a:off x="0" y="0"/>
            <a:ext cx="12365665" cy="2488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</p:spTree>
    <p:extLst>
      <p:ext uri="{BB962C8B-B14F-4D97-AF65-F5344CB8AC3E}">
        <p14:creationId xmlns:p14="http://schemas.microsoft.com/office/powerpoint/2010/main" val="279860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682E2E-32BD-4E55-9D8E-4BC75A19D0EB}"/>
              </a:ext>
            </a:extLst>
          </p:cNvPr>
          <p:cNvSpPr/>
          <p:nvPr userDrawn="1"/>
        </p:nvSpPr>
        <p:spPr>
          <a:xfrm>
            <a:off x="0" y="0"/>
            <a:ext cx="12365665" cy="2488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385FDC-C278-4BD5-9ED1-D471F0E3547E}"/>
              </a:ext>
            </a:extLst>
          </p:cNvPr>
          <p:cNvSpPr/>
          <p:nvPr userDrawn="1"/>
        </p:nvSpPr>
        <p:spPr>
          <a:xfrm>
            <a:off x="0" y="0"/>
            <a:ext cx="12192000" cy="5981683"/>
          </a:xfrm>
          <a:prstGeom prst="rect">
            <a:avLst/>
          </a:prstGeom>
          <a:solidFill>
            <a:srgbClr val="001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</p:spTree>
    <p:extLst>
      <p:ext uri="{BB962C8B-B14F-4D97-AF65-F5344CB8AC3E}">
        <p14:creationId xmlns:p14="http://schemas.microsoft.com/office/powerpoint/2010/main" val="2890894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 t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2221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 t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 t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539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43523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 t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762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 t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 t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170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1139905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 t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713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34826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 t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 t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197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57375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D20A51-1B28-4560-9BE3-E1DA990DEA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74" y="6244061"/>
            <a:ext cx="3374675" cy="378000"/>
          </a:xfrm>
          <a:prstGeom prst="rect">
            <a:avLst/>
          </a:prstGeom>
        </p:spPr>
      </p:pic>
      <p:pic>
        <p:nvPicPr>
          <p:cNvPr id="3" name="Picture 2" descr="A picture containing graphics, graphic design, font, logo&#10;&#10;Description automatically generated">
            <a:extLst>
              <a:ext uri="{FF2B5EF4-FFF2-40B4-BE49-F238E27FC236}">
                <a16:creationId xmlns:a16="http://schemas.microsoft.com/office/drawing/2014/main" id="{F689542C-E582-1B8E-92EF-AFE6673F5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25016" r="5247" b="28000"/>
          <a:stretch/>
        </p:blipFill>
        <p:spPr>
          <a:xfrm>
            <a:off x="4140000" y="6224400"/>
            <a:ext cx="91459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26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92400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 t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876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92400" y="1412777"/>
            <a:ext cx="8006556" cy="4680048"/>
          </a:xfrm>
        </p:spPr>
        <p:txBody>
          <a:bodyPr t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8656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92400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92400" y="3532181"/>
            <a:ext cx="11462940" cy="2551450"/>
          </a:xfrm>
        </p:spPr>
        <p:txBody>
          <a:bodyPr t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0857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92400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92400" y="1412776"/>
            <a:ext cx="11462940" cy="2143224"/>
          </a:xfrm>
        </p:spPr>
        <p:txBody>
          <a:bodyPr t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85401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9240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92400" y="1412776"/>
            <a:ext cx="11462940" cy="2143224"/>
          </a:xfrm>
        </p:spPr>
        <p:txBody>
          <a:bodyPr t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48214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9240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92400" y="3703287"/>
            <a:ext cx="11462940" cy="2380344"/>
          </a:xfrm>
        </p:spPr>
        <p:txBody>
          <a:bodyPr t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956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92400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 t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67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682E2E-32BD-4E55-9D8E-4BC75A19D0EB}"/>
              </a:ext>
            </a:extLst>
          </p:cNvPr>
          <p:cNvSpPr/>
          <p:nvPr userDrawn="1"/>
        </p:nvSpPr>
        <p:spPr>
          <a:xfrm>
            <a:off x="0" y="0"/>
            <a:ext cx="12365665" cy="2488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433655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92400" y="1412778"/>
            <a:ext cx="7405311" cy="4665905"/>
          </a:xfrm>
        </p:spPr>
        <p:txBody>
          <a:bodyPr t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9013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13435" y="1790072"/>
            <a:ext cx="6336704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www.wcedonline.westerncape.gov.za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a typeface="+mj-ea"/>
                <a:cs typeface="+mj-cs"/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29719" y="1859446"/>
            <a:ext cx="2217710" cy="84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4B218B1C-103E-40ED-AFB3-E83144F682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95" y="3331665"/>
            <a:ext cx="5470144" cy="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256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964789CB-CD92-405B-9055-78FC1169E8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3364896"/>
            <a:ext cx="11798299" cy="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6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682E2E-32BD-4E55-9D8E-4BC75A19D0EB}"/>
              </a:ext>
            </a:extLst>
          </p:cNvPr>
          <p:cNvSpPr/>
          <p:nvPr userDrawn="1"/>
        </p:nvSpPr>
        <p:spPr>
          <a:xfrm>
            <a:off x="0" y="0"/>
            <a:ext cx="12365665" cy="2488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385FDC-C278-4BD5-9ED1-D471F0E3547E}"/>
              </a:ext>
            </a:extLst>
          </p:cNvPr>
          <p:cNvSpPr/>
          <p:nvPr userDrawn="1"/>
        </p:nvSpPr>
        <p:spPr>
          <a:xfrm>
            <a:off x="0" y="0"/>
            <a:ext cx="12192000" cy="5981683"/>
          </a:xfrm>
          <a:prstGeom prst="rect">
            <a:avLst/>
          </a:prstGeom>
          <a:solidFill>
            <a:srgbClr val="001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5625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25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78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995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vmlDrawing" Target="../drawings/vmlDrawing1.vml"/><Relationship Id="rId36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tags" Target="../tags/tag2.xml"/><Relationship Id="rId35" Type="http://schemas.openxmlformats.org/officeDocument/2006/relationships/image" Target="../media/image3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47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image" Target="../media/image1.emf"/><Relationship Id="rId38" Type="http://schemas.openxmlformats.org/officeDocument/2006/relationships/image" Target="../media/image5.png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tags" Target="../tags/tag4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oleObject" Target="../embeddings/oleObject2.bin"/><Relationship Id="rId37" Type="http://schemas.openxmlformats.org/officeDocument/2006/relationships/image" Target="../media/image11.png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vmlDrawing" Target="../drawings/vmlDrawing2.vml"/><Relationship Id="rId36" Type="http://schemas.openxmlformats.org/officeDocument/2006/relationships/image" Target="../media/image4.svg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tags" Target="../tags/tag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heme" Target="../theme/theme2.xml"/><Relationship Id="rId30" Type="http://schemas.openxmlformats.org/officeDocument/2006/relationships/tags" Target="../tags/tag5.xml"/><Relationship Id="rId35" Type="http://schemas.openxmlformats.org/officeDocument/2006/relationships/image" Target="../media/image3.png"/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9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32" imgW="360" imgH="360" progId="">
                  <p:embed/>
                </p:oleObj>
              </mc:Choice>
              <mc:Fallback>
                <p:oleObj name="think-cell Slide" r:id="rId32" imgW="360" imgH="360" progId="">
                  <p:embed/>
                  <p:pic>
                    <p:nvPicPr>
                      <p:cNvPr id="10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1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F3003D39-787E-4DD7-BD33-D06DC937071E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931933"/>
            <a:ext cx="11798299" cy="6410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75BA656-6FE8-47B1-9F74-4143C94345C4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93700" y="6224400"/>
            <a:ext cx="321397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3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711" r:id="rId5"/>
    <p:sldLayoutId id="2147483712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9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32" imgW="360" imgH="360" progId="">
                  <p:embed/>
                </p:oleObj>
              </mc:Choice>
              <mc:Fallback>
                <p:oleObj name="think-cell Slide" r:id="rId32" imgW="360" imgH="360" progId="">
                  <p:embed/>
                  <p:pic>
                    <p:nvPicPr>
                      <p:cNvPr id="10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1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F3003D39-787E-4DD7-BD33-D06DC937071E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931933"/>
            <a:ext cx="11798299" cy="6410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75BA656-6FE8-47B1-9F74-4143C94345C4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93700" y="6224400"/>
            <a:ext cx="3213975" cy="360000"/>
          </a:xfrm>
          <a:prstGeom prst="rect">
            <a:avLst/>
          </a:prstGeom>
        </p:spPr>
      </p:pic>
      <p:pic>
        <p:nvPicPr>
          <p:cNvPr id="4" name="Picture 3" descr="A picture containing graphics, graphic design, font, logo&#10;&#10;Description automatically generated">
            <a:extLst>
              <a:ext uri="{FF2B5EF4-FFF2-40B4-BE49-F238E27FC236}">
                <a16:creationId xmlns:a16="http://schemas.microsoft.com/office/drawing/2014/main" id="{415667CE-3F2A-8019-CCB9-C27449565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" t="25016" r="4961" b="27619"/>
          <a:stretch/>
        </p:blipFill>
        <p:spPr>
          <a:xfrm>
            <a:off x="3780000" y="6224399"/>
            <a:ext cx="91206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4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3525624"/>
            <a:ext cx="10945216" cy="1873674"/>
          </a:xfrm>
        </p:spPr>
        <p:txBody>
          <a:bodyPr>
            <a:normAutofit/>
          </a:bodyPr>
          <a:lstStyle/>
          <a:p>
            <a:r>
              <a:rPr lang="en-ZA" sz="3600" b="1" dirty="0"/>
              <a:t>2023 WCED </a:t>
            </a:r>
            <a:r>
              <a:rPr lang="en-ZA" sz="3600" b="1" dirty="0">
                <a:solidFill>
                  <a:srgbClr val="8FAD15"/>
                </a:solidFill>
              </a:rPr>
              <a:t>Back</a:t>
            </a:r>
            <a:r>
              <a:rPr lang="en-ZA" sz="3600" b="1" dirty="0"/>
              <a:t> on </a:t>
            </a:r>
            <a:r>
              <a:rPr lang="en-ZA" sz="3600" b="1" dirty="0">
                <a:solidFill>
                  <a:srgbClr val="F69200"/>
                </a:solidFill>
              </a:rPr>
              <a:t>Track</a:t>
            </a:r>
          </a:p>
          <a:p>
            <a:r>
              <a:rPr lang="en-ZA" sz="3200" b="0" dirty="0"/>
              <a:t>Media presentation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40526" y="5788637"/>
            <a:ext cx="382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11 May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602CD-A313-43E5-8AB4-3FEDB048D88F}"/>
              </a:ext>
            </a:extLst>
          </p:cNvPr>
          <p:cNvSpPr txBox="1"/>
          <p:nvPr/>
        </p:nvSpPr>
        <p:spPr>
          <a:xfrm>
            <a:off x="7740526" y="2675324"/>
            <a:ext cx="382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937201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person, wearing, posing&#10;&#10;Description automatically generated">
            <a:extLst>
              <a:ext uri="{FF2B5EF4-FFF2-40B4-BE49-F238E27FC236}">
                <a16:creationId xmlns:a16="http://schemas.microsoft.com/office/drawing/2014/main" id="{7BB70E93-3F73-9DCA-A117-18C6B77D0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7"/>
          <a:stretch/>
        </p:blipFill>
        <p:spPr>
          <a:xfrm>
            <a:off x="0" y="-254000"/>
            <a:ext cx="121920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29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9FF63F4-2902-31D6-B9C2-2FC47372E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Learner support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DBEE0-1B42-3F46-AFE8-D3EB5EF3A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136"/>
          <a:stretch/>
        </p:blipFill>
        <p:spPr>
          <a:xfrm>
            <a:off x="392400" y="1412775"/>
            <a:ext cx="3878097" cy="4680049"/>
          </a:xfrm>
          <a:prstGeom prst="round2Diag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85F48CB-A77E-0878-FBBC-9895FF6215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97929" y="1117601"/>
            <a:ext cx="7296811" cy="497522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Language and Mathematics interventions for Grades 1-3.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Saturday classes for Grades 4, 7 and 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Back On Track holiday classes for Grades 7 and 8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Back On Track holiday residential camps for Grade 12 learners.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latin typeface="+mn-lt"/>
                <a:cs typeface="Arial" panose="020B0604020202020204" pitchFamily="34" charset="0"/>
              </a:rPr>
              <a:t>After-school tutoring programmes.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Subject specific support for Grade 10 and Grade 12 learners.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eLearning platforms like the Maths Curriculum Online programme in the Foundation Phase.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Back On Track Matric Support booklets.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Adjusted timetable for additional time in Language and Mathematics</a:t>
            </a:r>
            <a:r>
              <a:rPr lang="en-GB" sz="2000" b="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000" b="0" dirty="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620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7572BD-FA10-5323-E9E4-693DDDCCC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01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9FF63F4-2902-31D6-B9C2-2FC47372E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Teacher and parent support</a:t>
            </a:r>
          </a:p>
        </p:txBody>
      </p:sp>
      <p:pic>
        <p:nvPicPr>
          <p:cNvPr id="2" name="Picture Placeholder 6">
            <a:extLst>
              <a:ext uri="{FF2B5EF4-FFF2-40B4-BE49-F238E27FC236}">
                <a16:creationId xmlns:a16="http://schemas.microsoft.com/office/drawing/2014/main" id="{20B3436C-6583-C9B1-6A7C-D48B48CEFF3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3925" r="-1" b="-1"/>
          <a:stretch/>
        </p:blipFill>
        <p:spPr>
          <a:xfrm>
            <a:off x="392400" y="1412775"/>
            <a:ext cx="3878097" cy="4680049"/>
          </a:xfr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85F48CB-A77E-0878-FBBC-9895FF6215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Teachers: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0" dirty="0"/>
              <a:t>Training on the Science of Reading &amp; synthetic phonics approach in the Foundation Phase.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0" dirty="0"/>
              <a:t>eLearning Mathematics platform training.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0" dirty="0"/>
              <a:t>Teacher professional development </a:t>
            </a:r>
            <a:r>
              <a:rPr lang="en-US" sz="2200" b="0" dirty="0" err="1"/>
              <a:t>programmes</a:t>
            </a:r>
            <a:r>
              <a:rPr lang="en-US" sz="2200" b="0" dirty="0"/>
              <a:t> covering the entire curriculum in the Intermediate Phase and Senior Phase.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0" dirty="0"/>
              <a:t>Subject specific support for Grade 10 and Grade 12 teachers.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0" dirty="0"/>
          </a:p>
          <a:p>
            <a:r>
              <a:rPr lang="en-US" sz="2200" dirty="0"/>
              <a:t>Parents/Caregivers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Family numeracy </a:t>
            </a:r>
            <a:r>
              <a:rPr lang="en-US" sz="2200" b="0" dirty="0" err="1"/>
              <a:t>programmes</a:t>
            </a:r>
            <a:endParaRPr lang="en-US" sz="22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Educational resources for parents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Skills training workshops to support learning at home.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82DB7505-955E-4A31-1415-FF093280D9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93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394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AFED0-A759-1741-6A51-F718F825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1484"/>
                </a:solidFill>
              </a:rPr>
              <a:t>Why do our learners need to get Back on Track?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1FB49-A285-3A66-5856-E9F3B0558F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760" y="1158241"/>
            <a:ext cx="11744881" cy="49345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The COVID-19 pandemic caused unprecedented disruption to education systems across the world.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One of the consequences of the pandemic was reduced time for teaching and learning, </a:t>
            </a:r>
            <a:r>
              <a:rPr lang="en-US" sz="2400" b="0" u="sng" dirty="0"/>
              <a:t>resulting in substantial learning losses.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1484"/>
                </a:solidFill>
                <a:latin typeface="+mn-lt"/>
              </a:rPr>
              <a:t>In 2022, the WCED published the 2021 systemic test results </a:t>
            </a:r>
            <a:r>
              <a:rPr lang="en-US" sz="2400" b="0" i="0" dirty="0">
                <a:solidFill>
                  <a:srgbClr val="001484"/>
                </a:solidFill>
                <a:effectLst/>
                <a:latin typeface="+mn-lt"/>
              </a:rPr>
              <a:t>which </a:t>
            </a:r>
            <a:r>
              <a:rPr lang="en-US" sz="2400" b="0" u="sng" dirty="0">
                <a:solidFill>
                  <a:srgbClr val="001484"/>
                </a:solidFill>
                <a:latin typeface="+mn-lt"/>
              </a:rPr>
              <a:t>confirmed</a:t>
            </a:r>
            <a:r>
              <a:rPr lang="en-US" sz="2400" b="0" dirty="0">
                <a:solidFill>
                  <a:srgbClr val="001484"/>
                </a:solidFill>
                <a:latin typeface="+mn-lt"/>
              </a:rPr>
              <a:t> </a:t>
            </a:r>
            <a:r>
              <a:rPr lang="en-US" sz="2400" b="0" i="0" dirty="0">
                <a:solidFill>
                  <a:srgbClr val="001484"/>
                </a:solidFill>
                <a:effectLst/>
                <a:latin typeface="+mn-lt"/>
              </a:rPr>
              <a:t>that the Covid-19 pandemic caused devastating learning losses in the Western Cape, which were </a:t>
            </a:r>
            <a:r>
              <a:rPr lang="en-US" sz="2400" b="0" i="0" u="sng" dirty="0">
                <a:solidFill>
                  <a:srgbClr val="001484"/>
                </a:solidFill>
                <a:effectLst/>
                <a:latin typeface="+mn-lt"/>
              </a:rPr>
              <a:t>most severe in the Foundation Phase</a:t>
            </a:r>
            <a:r>
              <a:rPr lang="en-US" sz="2400" b="0" i="0" dirty="0">
                <a:solidFill>
                  <a:srgbClr val="001484"/>
                </a:solidFill>
                <a:effectLst/>
                <a:latin typeface="+mn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5368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AFED0-A759-1741-6A51-F718F825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1484"/>
                </a:solidFill>
              </a:rPr>
              <a:t>2022: Back on Track intervention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1FB49-A285-3A66-5856-E9F3B0558F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760" y="740232"/>
            <a:ext cx="11744881" cy="535259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001484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1484"/>
                </a:solidFill>
                <a:latin typeface="+mn-lt"/>
              </a:rPr>
              <a:t>To </a:t>
            </a:r>
            <a:r>
              <a:rPr lang="en-US" sz="2400" b="0" i="0" dirty="0">
                <a:solidFill>
                  <a:srgbClr val="001484"/>
                </a:solidFill>
                <a:effectLst/>
                <a:latin typeface="+mn-lt"/>
              </a:rPr>
              <a:t>address these learning losses in the Foundation Phase (Grades 1 to 3), the WCED increased the time allocation for Mathematics and Reading each week. </a:t>
            </a:r>
            <a:r>
              <a:rPr lang="en-US" sz="2400" b="0" dirty="0">
                <a:solidFill>
                  <a:srgbClr val="001484"/>
                </a:solidFill>
                <a:latin typeface="+mn-lt"/>
              </a:rPr>
              <a:t>The WCED also </a:t>
            </a:r>
            <a:r>
              <a:rPr lang="en-US" sz="2400" b="0" u="sng" dirty="0">
                <a:solidFill>
                  <a:srgbClr val="001484"/>
                </a:solidFill>
                <a:latin typeface="+mn-lt"/>
              </a:rPr>
              <a:t>invested a R118 million</a:t>
            </a:r>
            <a:r>
              <a:rPr lang="en-US" sz="2400" b="0" dirty="0">
                <a:solidFill>
                  <a:srgbClr val="001484"/>
                </a:solidFill>
                <a:latin typeface="+mn-lt"/>
              </a:rPr>
              <a:t> (over the MTEF)  towards Foundation Phase Reading and Mathematics interventions.</a:t>
            </a:r>
            <a:endParaRPr lang="en-US" sz="2400" b="0" i="0" dirty="0">
              <a:solidFill>
                <a:srgbClr val="001484"/>
              </a:solidFill>
              <a:effectLst/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1484"/>
              </a:solidFill>
              <a:effectLst/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1484"/>
                </a:solidFill>
                <a:effectLst/>
                <a:latin typeface="+mn-lt"/>
              </a:rPr>
              <a:t>The results of the 2022 systemic tests, released in March 2023, demonstrate that we have made positive gains in some Grades and areas, particularly the Foundation Phase, however, </a:t>
            </a:r>
            <a:r>
              <a:rPr lang="en-US" sz="2400" b="0" i="0" u="sng" dirty="0">
                <a:solidFill>
                  <a:srgbClr val="001484"/>
                </a:solidFill>
                <a:effectLst/>
                <a:latin typeface="+mn-lt"/>
              </a:rPr>
              <a:t>we still need to recover </a:t>
            </a:r>
            <a:r>
              <a:rPr lang="en-US" sz="2400" b="0" u="sng" dirty="0">
                <a:solidFill>
                  <a:srgbClr val="001484"/>
                </a:solidFill>
                <a:latin typeface="+mn-lt"/>
              </a:rPr>
              <a:t>learning losses </a:t>
            </a:r>
            <a:r>
              <a:rPr lang="en-US" sz="2400" b="0" dirty="0">
                <a:solidFill>
                  <a:srgbClr val="001484"/>
                </a:solidFill>
                <a:latin typeface="+mn-lt"/>
              </a:rPr>
              <a:t>in order to reach and improve on the results achieved in 2019.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001484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1484"/>
                </a:solidFill>
                <a:latin typeface="+mn-lt"/>
              </a:rPr>
              <a:t>The Back on Track intervention was therefore further </a:t>
            </a:r>
            <a:r>
              <a:rPr lang="en-US" sz="2400" b="0" u="sng" dirty="0">
                <a:solidFill>
                  <a:srgbClr val="001484"/>
                </a:solidFill>
                <a:latin typeface="+mn-lt"/>
              </a:rPr>
              <a:t>extended to accommodate learners in Grades 4-12</a:t>
            </a:r>
            <a:r>
              <a:rPr lang="en-US" sz="2400" b="0" dirty="0">
                <a:solidFill>
                  <a:srgbClr val="001484"/>
                </a:solidFill>
                <a:latin typeface="+mn-lt"/>
              </a:rPr>
              <a:t> – with a focus on learner recovery.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733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6BE54F2-2033-6665-F0E2-222B49D777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405135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AB26FC8-357C-44EC-2819-A7A9C568B7A7}"/>
              </a:ext>
            </a:extLst>
          </p:cNvPr>
          <p:cNvCxnSpPr>
            <a:cxnSpLocks/>
          </p:cNvCxnSpPr>
          <p:nvPr/>
        </p:nvCxnSpPr>
        <p:spPr>
          <a:xfrm flipV="1">
            <a:off x="3535680" y="2854960"/>
            <a:ext cx="822960" cy="467360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786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6BE54F2-2033-6665-F0E2-222B49D777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65851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285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AFED0-A759-1741-6A51-F718F825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1484"/>
                </a:solidFill>
              </a:rPr>
              <a:t>2023: Back on Track intervention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1FB49-A285-3A66-5856-E9F3B0558F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760" y="740232"/>
            <a:ext cx="11744881" cy="5352595"/>
          </a:xfrm>
        </p:spPr>
        <p:txBody>
          <a:bodyPr/>
          <a:lstStyle/>
          <a:p>
            <a:endParaRPr lang="en-US" sz="2400" b="0" dirty="0">
              <a:solidFill>
                <a:srgbClr val="001484"/>
              </a:solidFill>
              <a:latin typeface="+mn-lt"/>
            </a:endParaRPr>
          </a:p>
          <a:p>
            <a:endParaRPr lang="en-US" sz="2400" b="0" dirty="0">
              <a:solidFill>
                <a:srgbClr val="001484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1484"/>
                </a:solidFill>
                <a:latin typeface="+mn-lt"/>
              </a:rPr>
              <a:t>The PIRLS results, to be released on the 16</a:t>
            </a:r>
            <a:r>
              <a:rPr lang="en-US" sz="2400" b="0" baseline="30000" dirty="0">
                <a:solidFill>
                  <a:srgbClr val="001484"/>
                </a:solidFill>
                <a:latin typeface="+mn-lt"/>
              </a:rPr>
              <a:t>th</a:t>
            </a:r>
            <a:r>
              <a:rPr lang="en-US" sz="2400" b="0" dirty="0">
                <a:solidFill>
                  <a:srgbClr val="001484"/>
                </a:solidFill>
                <a:latin typeface="+mn-lt"/>
              </a:rPr>
              <a:t> of May 2023, is expected to also confirm the need for targeted intervention to reverse learning losses suffered under Covid-19.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001484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1484"/>
                </a:solidFill>
                <a:latin typeface="+mn-lt"/>
              </a:rPr>
              <a:t>In March 2023, Minister Maynier announced a R399 million investment to further support Back on Track interventions to accommodate learners in Grades 4-12 – with a focus on learner recovery.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001484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1484"/>
                </a:solidFill>
                <a:latin typeface="+mn-lt"/>
              </a:rPr>
              <a:t>The R1.2 billion investment over the MTEF for these Grades includes targeted learner support, teacher development and training and resource allocation.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137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5DD019-BAC8-F546-5491-55DA4A514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1" y="77005"/>
            <a:ext cx="12192000" cy="569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3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08E654-F15D-13F4-AFF0-30A9FFCDD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817" y="325120"/>
            <a:ext cx="2505075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494361-CFC8-F74F-8F9D-C2606D3D0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422" y="325120"/>
            <a:ext cx="2505075" cy="91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13AE15-D2BD-81F3-D3DF-3C5A8B6D0948}"/>
              </a:ext>
            </a:extLst>
          </p:cNvPr>
          <p:cNvSpPr/>
          <p:nvPr/>
        </p:nvSpPr>
        <p:spPr>
          <a:xfrm>
            <a:off x="436880" y="1229360"/>
            <a:ext cx="5130800" cy="4490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1484"/>
                </a:solidFill>
              </a:rPr>
              <a:t>Foundation Phase (Grade 1-3) </a:t>
            </a:r>
          </a:p>
          <a:p>
            <a:pPr algn="ctr"/>
            <a:endParaRPr lang="en-US" sz="3200" dirty="0">
              <a:solidFill>
                <a:srgbClr val="001484"/>
              </a:solidFill>
            </a:endParaRPr>
          </a:p>
          <a:p>
            <a:pPr algn="ctr"/>
            <a:r>
              <a:rPr lang="en-US" sz="3200" dirty="0">
                <a:solidFill>
                  <a:srgbClr val="001484"/>
                </a:solidFill>
              </a:rPr>
              <a:t>R118 million over the 2022-2024 MTEF</a:t>
            </a:r>
          </a:p>
          <a:p>
            <a:pPr algn="ctr"/>
            <a:endParaRPr lang="en-US" sz="3200" dirty="0">
              <a:solidFill>
                <a:srgbClr val="001484"/>
              </a:solidFill>
            </a:endParaRPr>
          </a:p>
          <a:p>
            <a:pPr algn="ctr"/>
            <a:r>
              <a:rPr lang="en-US" sz="3200" dirty="0">
                <a:solidFill>
                  <a:srgbClr val="001484"/>
                </a:solidFill>
              </a:rPr>
              <a:t>1 100 schools </a:t>
            </a:r>
          </a:p>
          <a:p>
            <a:pPr algn="ctr"/>
            <a:endParaRPr lang="en-US" sz="1200" dirty="0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E18B92-E18B-ADCD-E374-4CA54179A031}"/>
              </a:ext>
            </a:extLst>
          </p:cNvPr>
          <p:cNvSpPr/>
          <p:nvPr/>
        </p:nvSpPr>
        <p:spPr>
          <a:xfrm>
            <a:off x="6360160" y="1239520"/>
            <a:ext cx="5394960" cy="4480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1484"/>
                </a:solidFill>
              </a:rPr>
              <a:t>Intermediate, Senior and </a:t>
            </a:r>
          </a:p>
          <a:p>
            <a:pPr algn="ctr"/>
            <a:r>
              <a:rPr lang="en-US" sz="3200" b="1" dirty="0">
                <a:solidFill>
                  <a:srgbClr val="001484"/>
                </a:solidFill>
              </a:rPr>
              <a:t>Further Education and Training Phases </a:t>
            </a:r>
          </a:p>
          <a:p>
            <a:pPr algn="ctr"/>
            <a:r>
              <a:rPr lang="en-US" sz="3200" b="1" dirty="0">
                <a:solidFill>
                  <a:srgbClr val="001484"/>
                </a:solidFill>
              </a:rPr>
              <a:t>(Grades 4-12)</a:t>
            </a:r>
          </a:p>
          <a:p>
            <a:pPr algn="ctr"/>
            <a:endParaRPr lang="en-US" sz="3200" dirty="0">
              <a:solidFill>
                <a:srgbClr val="001484"/>
              </a:solidFill>
            </a:endParaRPr>
          </a:p>
          <a:p>
            <a:pPr algn="ctr"/>
            <a:r>
              <a:rPr lang="en-US" sz="3200" dirty="0">
                <a:solidFill>
                  <a:srgbClr val="001484"/>
                </a:solidFill>
              </a:rPr>
              <a:t>R1.2 billion over the </a:t>
            </a:r>
          </a:p>
          <a:p>
            <a:pPr algn="ctr"/>
            <a:r>
              <a:rPr lang="en-US" sz="3200" dirty="0">
                <a:solidFill>
                  <a:srgbClr val="001484"/>
                </a:solidFill>
              </a:rPr>
              <a:t>2023-2025 MTEF</a:t>
            </a:r>
          </a:p>
          <a:p>
            <a:pPr algn="ctr"/>
            <a:endParaRPr lang="en-US" sz="3200" dirty="0">
              <a:solidFill>
                <a:srgbClr val="001484"/>
              </a:solidFill>
            </a:endParaRPr>
          </a:p>
          <a:p>
            <a:pPr algn="ctr"/>
            <a:r>
              <a:rPr lang="en-US" sz="3200" dirty="0">
                <a:solidFill>
                  <a:srgbClr val="001484"/>
                </a:solidFill>
              </a:rPr>
              <a:t>333 schools </a:t>
            </a:r>
          </a:p>
        </p:txBody>
      </p:sp>
    </p:spTree>
    <p:extLst>
      <p:ext uri="{BB962C8B-B14F-4D97-AF65-F5344CB8AC3E}">
        <p14:creationId xmlns:p14="http://schemas.microsoft.com/office/powerpoint/2010/main" val="97251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9FF63F4-2902-31D6-B9C2-2FC47372E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Who are we targeting?</a:t>
            </a:r>
          </a:p>
        </p:txBody>
      </p:sp>
      <p:pic>
        <p:nvPicPr>
          <p:cNvPr id="2" name="Picture 1" descr="A person with long hair wearing a face mask&#10;&#10;Description automatically generated with low confidence">
            <a:extLst>
              <a:ext uri="{FF2B5EF4-FFF2-40B4-BE49-F238E27FC236}">
                <a16:creationId xmlns:a16="http://schemas.microsoft.com/office/drawing/2014/main" id="{09E3F8BB-FEF4-6392-8748-50F9464DF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6" r="-1" b="-1"/>
          <a:stretch/>
        </p:blipFill>
        <p:spPr>
          <a:xfrm>
            <a:off x="392400" y="1412775"/>
            <a:ext cx="3878097" cy="4680049"/>
          </a:xfrm>
          <a:prstGeom prst="round2Diag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85F48CB-A77E-0878-FBBC-9895FF6215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52925" y="740233"/>
            <a:ext cx="7541815" cy="5352594"/>
          </a:xfrm>
        </p:spPr>
        <p:txBody>
          <a:bodyPr/>
          <a:lstStyle/>
          <a:p>
            <a:endParaRPr lang="en-US" sz="2000" b="0" dirty="0">
              <a:solidFill>
                <a:schemeClr val="tx1"/>
              </a:solidFill>
              <a:latin typeface="+mj-lt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0" dirty="0">
                <a:effectLst/>
                <a:latin typeface="+mj-lt"/>
                <a:ea typeface="Calibri" panose="020F0502020204030204" pitchFamily="34" charset="0"/>
              </a:rPr>
              <a:t>333 schools have been selected to receive targeted support based on the systemic test results, in addition to the 1 100 schools already receiving extra support in the Foundation Phase(FP) since 2022.</a:t>
            </a:r>
            <a:endParaRPr lang="en-US" sz="2000" b="0" dirty="0"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0" dirty="0">
                <a:effectLst/>
                <a:latin typeface="+mj-lt"/>
                <a:ea typeface="Calibri" panose="020F0502020204030204" pitchFamily="34" charset="0"/>
              </a:rPr>
              <a:t>The programmes and interventions are targeting the following:</a:t>
            </a:r>
            <a:endParaRPr lang="en-US" sz="2000" b="0" dirty="0"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effectLst/>
                <a:latin typeface="+mj-lt"/>
                <a:ea typeface="Calibri" panose="020F0502020204030204" pitchFamily="34" charset="0"/>
              </a:rPr>
              <a:t>Learners: </a:t>
            </a:r>
            <a:r>
              <a:rPr lang="en-GB" sz="2000" b="0" dirty="0">
                <a:effectLst/>
                <a:latin typeface="+mj-lt"/>
                <a:ea typeface="Calibri" panose="020F0502020204030204" pitchFamily="34" charset="0"/>
              </a:rPr>
              <a:t>Approximately 310 000 learners in the FP and 126 000 learners in Grades 4,7,8, 10 and 12.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effectLst/>
                <a:latin typeface="+mj-lt"/>
                <a:ea typeface="Calibri" panose="020F0502020204030204" pitchFamily="34" charset="0"/>
              </a:rPr>
              <a:t>Teachers: </a:t>
            </a:r>
            <a:r>
              <a:rPr lang="en-GB" sz="2000" b="0" dirty="0">
                <a:effectLst/>
                <a:latin typeface="+mj-lt"/>
                <a:ea typeface="Calibri" panose="020F0502020204030204" pitchFamily="34" charset="0"/>
              </a:rPr>
              <a:t>Approximately 10 000 teachers in the FP and 8 900 teachers in Grades 4,7,8, 10 and 12.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Parents: </a:t>
            </a:r>
            <a:r>
              <a:rPr lang="en-GB" sz="2000" b="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Approximately 28 000 parents will be targeted.</a:t>
            </a:r>
            <a:endParaRPr lang="en-US" sz="20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69420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heme/theme1.xml><?xml version="1.0" encoding="utf-8"?>
<a:theme xmlns:a="http://schemas.openxmlformats.org/drawingml/2006/main" name="1_WCG-PPT Master-121022-am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WCG-PPT Master-121022-amc">
  <a:themeElements>
    <a:clrScheme name="WCG palette">
      <a:dk1>
        <a:srgbClr val="001489"/>
      </a:dk1>
      <a:lt1>
        <a:sysClr val="window" lastClr="FFFFFF"/>
      </a:lt1>
      <a:dk2>
        <a:srgbClr val="6C6054"/>
      </a:dk2>
      <a:lt2>
        <a:srgbClr val="A6BBC8"/>
      </a:lt2>
      <a:accent1>
        <a:srgbClr val="007DBA"/>
      </a:accent1>
      <a:accent2>
        <a:srgbClr val="8FAD15"/>
      </a:accent2>
      <a:accent3>
        <a:srgbClr val="FFC600"/>
      </a:accent3>
      <a:accent4>
        <a:srgbClr val="8D6E97"/>
      </a:accent4>
      <a:accent5>
        <a:srgbClr val="890C58"/>
      </a:accent5>
      <a:accent6>
        <a:srgbClr val="7FA9AE"/>
      </a:accent6>
      <a:hlink>
        <a:srgbClr val="007DBA"/>
      </a:hlink>
      <a:folHlink>
        <a:srgbClr val="5B7F95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28702</TotalTime>
  <Words>619</Words>
  <Application>Microsoft Office PowerPoint</Application>
  <PresentationFormat>Widescreen</PresentationFormat>
  <Paragraphs>77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1_WCG-PPT Master-121022-amc</vt:lpstr>
      <vt:lpstr>2_WCG-PPT Master-121022-amc</vt:lpstr>
      <vt:lpstr>think-cell Slide</vt:lpstr>
      <vt:lpstr>PowerPoint Presentation</vt:lpstr>
      <vt:lpstr>Why do our learners need to get Back on Track?</vt:lpstr>
      <vt:lpstr>2022: Back on Track intervention</vt:lpstr>
      <vt:lpstr>PowerPoint Presentation</vt:lpstr>
      <vt:lpstr>PowerPoint Presentation</vt:lpstr>
      <vt:lpstr>2023: Back on Track intervention</vt:lpstr>
      <vt:lpstr>PowerPoint Presentation</vt:lpstr>
      <vt:lpstr>PowerPoint Presentation</vt:lpstr>
      <vt:lpstr>Who are we targeting?</vt:lpstr>
      <vt:lpstr>PowerPoint Presentation</vt:lpstr>
      <vt:lpstr>Learner support</vt:lpstr>
      <vt:lpstr>PowerPoint Presentation</vt:lpstr>
      <vt:lpstr>Teacher and parent support</vt:lpstr>
      <vt:lpstr>PowerPoint Presentation</vt:lpstr>
    </vt:vector>
  </TitlesOfParts>
  <Company>PGWC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Hector Eliott</dc:creator>
  <cp:lastModifiedBy>Odette Cason</cp:lastModifiedBy>
  <cp:revision>1560</cp:revision>
  <cp:lastPrinted>2023-05-10T12:58:52Z</cp:lastPrinted>
  <dcterms:created xsi:type="dcterms:W3CDTF">2017-01-19T08:56:34Z</dcterms:created>
  <dcterms:modified xsi:type="dcterms:W3CDTF">2023-05-11T05:55:40Z</dcterms:modified>
</cp:coreProperties>
</file>