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9"/>
  </p:notesMasterIdLst>
  <p:handoutMasterIdLst>
    <p:handoutMasterId r:id="rId20"/>
  </p:handoutMasterIdLst>
  <p:sldIdLst>
    <p:sldId id="261" r:id="rId2"/>
    <p:sldId id="818" r:id="rId3"/>
    <p:sldId id="796" r:id="rId4"/>
    <p:sldId id="681" r:id="rId5"/>
    <p:sldId id="813" r:id="rId6"/>
    <p:sldId id="683" r:id="rId7"/>
    <p:sldId id="819" r:id="rId8"/>
    <p:sldId id="467" r:id="rId9"/>
    <p:sldId id="471" r:id="rId10"/>
    <p:sldId id="477" r:id="rId11"/>
    <p:sldId id="479" r:id="rId12"/>
    <p:sldId id="480" r:id="rId13"/>
    <p:sldId id="475" r:id="rId14"/>
    <p:sldId id="820" r:id="rId15"/>
    <p:sldId id="817" r:id="rId16"/>
    <p:sldId id="618" r:id="rId17"/>
    <p:sldId id="745" r:id="rId18"/>
  </p:sldIdLst>
  <p:sldSz cx="9144000" cy="6858000" type="screen4x3"/>
  <p:notesSz cx="9872663" cy="67976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B"/>
    <a:srgbClr val="B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69" autoAdjust="0"/>
    <p:restoredTop sz="97363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3838"/>
        <p:guide orient="horz" pos="890"/>
        <p:guide pos="5602"/>
        <p:guide pos="204"/>
      </p:guideLst>
    </p:cSldViewPr>
  </p:slideViewPr>
  <p:outlineViewPr>
    <p:cViewPr>
      <p:scale>
        <a:sx n="33" d="100"/>
        <a:sy n="33" d="100"/>
      </p:scale>
      <p:origin x="32168" y="91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56" y="-10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1">
              <a:noFill/>
            </a:ln>
          </c:spPr>
          <c:xVal>
            <c:numRef>
              <c:f>Sheet1!$A$2:$A$13</c:f>
              <c:numCache>
                <c:formatCode>General</c:formatCode>
                <c:ptCount val="12"/>
                <c:pt idx="0">
                  <c:v>-9</c:v>
                </c:pt>
                <c:pt idx="1">
                  <c:v>-6</c:v>
                </c:pt>
                <c:pt idx="2">
                  <c:v>-3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  <c:pt idx="7">
                  <c:v>12</c:v>
                </c:pt>
                <c:pt idx="8">
                  <c:v>15</c:v>
                </c:pt>
                <c:pt idx="9">
                  <c:v>18</c:v>
                </c:pt>
                <c:pt idx="10">
                  <c:v>21</c:v>
                </c:pt>
                <c:pt idx="11">
                  <c:v>24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8448"/>
        <c:axId val="5449984"/>
      </c:scatterChart>
      <c:valAx>
        <c:axId val="5448448"/>
        <c:scaling>
          <c:orientation val="minMax"/>
          <c:max val="24"/>
          <c:min val="-9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49984"/>
        <c:crosses val="autoZero"/>
        <c:crossBetween val="midCat"/>
        <c:majorUnit val="3"/>
      </c:valAx>
      <c:valAx>
        <c:axId val="5449984"/>
        <c:scaling>
          <c:orientation val="minMax"/>
          <c:max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48448"/>
        <c:crosses val="autoZero"/>
        <c:crossBetween val="midCat"/>
        <c:majorUnit val="1"/>
        <c:minorUnit val="0.2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5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t>2016/05/13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60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3B57FD-2F40-D447-9B6A-853748EEAC72}" type="slidenum">
              <a:rPr lang="en-ZA">
                <a:latin typeface="Calibri" charset="0"/>
              </a:rPr>
              <a:pPr eaLnBrk="1" hangingPunct="1"/>
              <a:t>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3A395A-E892-9D40-82DF-CBF553CF8792}" type="slidenum">
              <a:rPr lang="en-ZA">
                <a:latin typeface="Calibri" charset="0"/>
              </a:rPr>
              <a:pPr eaLnBrk="1" hangingPunct="1"/>
              <a:t>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903DA8-C99A-5847-AD4E-530A9B04324B}" type="slidenum">
              <a:rPr lang="en-ZA">
                <a:latin typeface="Calibri" charset="0"/>
              </a:rPr>
              <a:pPr eaLnBrk="1" hangingPunct="1"/>
              <a:t>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35E7F9-17AE-CE48-8D52-FE633DF2C08C}" type="slidenum">
              <a:rPr lang="en-ZA">
                <a:latin typeface="Calibri" charset="0"/>
              </a:rPr>
              <a:pPr eaLnBrk="1" hangingPunct="1"/>
              <a:t>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0DB5B-77DC-4341-9F86-96DD1166A206}" type="slidenum">
              <a:rPr lang="en-ZA">
                <a:latin typeface="Calibri" charset="0"/>
              </a:rPr>
              <a:pPr eaLnBrk="1" hangingPunct="1"/>
              <a:t>10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C7AE85-9E09-594E-86AC-F93D0C6208D8}" type="slidenum">
              <a:rPr lang="en-ZA">
                <a:latin typeface="Calibri" charset="0"/>
              </a:rPr>
              <a:pPr eaLnBrk="1" hangingPunct="1"/>
              <a:t>11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3CC177-EA2D-D941-B058-CE87BEDC3F37}" type="slidenum">
              <a:rPr lang="en-ZA">
                <a:latin typeface="Calibri" charset="0"/>
              </a:rPr>
              <a:pPr eaLnBrk="1" hangingPunct="1"/>
              <a:t>12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DBF47E-CEDC-994C-B277-F63D30EEEBDA}" type="slidenum">
              <a:rPr lang="en-ZA">
                <a:latin typeface="Calibri" charset="0"/>
              </a:rPr>
              <a:pPr eaLnBrk="1" hangingPunct="1"/>
              <a:t>13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800" b="1" dirty="0" smtClean="0">
                <a:solidFill>
                  <a:srgbClr val="FF0000"/>
                </a:solidFill>
              </a:rPr>
              <a:t>Ectopic pregnancy:</a:t>
            </a:r>
            <a:r>
              <a:rPr lang="en-ZA" sz="1800" b="1" baseline="0" dirty="0" smtClean="0">
                <a:solidFill>
                  <a:srgbClr val="FF0000"/>
                </a:solidFill>
              </a:rPr>
              <a:t> </a:t>
            </a:r>
            <a:r>
              <a:rPr lang="en-ZA" sz="1800" baseline="0" dirty="0" smtClean="0">
                <a:solidFill>
                  <a:srgbClr val="FF0000"/>
                </a:solidFill>
              </a:rPr>
              <a:t>complication of pregnancy in which the embryo implants outside the uterus. Not viable pregnancy; dangerous to mother </a:t>
            </a:r>
            <a:endParaRPr lang="en-ZA" sz="1800" dirty="0" smtClean="0">
              <a:solidFill>
                <a:srgbClr val="FF0000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269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2015/09/16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Health\WCG - Logo - Health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2" y="382532"/>
            <a:ext cx="5739912" cy="16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83201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7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78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93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3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93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08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86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Tel: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Fax: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Health\WCG - Logo - Health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02" y="1911739"/>
            <a:ext cx="2414658" cy="6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6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 smtClean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  <a:endParaRPr lang="en-US" sz="3200" b="0" cap="none" baseline="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2015/09/16</a:t>
            </a:r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/>
              <a:t>1st 1000 days to City of Cape Town Health 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2890-DF88-E742-917F-91CE8F8559C8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942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2015/09/16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B40D-BA96-454E-99F7-57533AB1606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7422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781175"/>
            <a:ext cx="7418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5188" y="2708275"/>
            <a:ext cx="3630612" cy="3754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08275"/>
            <a:ext cx="3630613" cy="3754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2015/09/16</a:t>
            </a: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/>
              <a:t>1st 1000 days to City of Cape Town Health 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319776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1"/>
            </p:custDataLst>
          </p:nvPr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6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 smtClean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Health\WCG - Logo - Health - Blue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  <p:sldLayoutId id="2147483700" r:id="rId25"/>
    <p:sldLayoutId id="2147483703" r:id="rId26"/>
    <p:sldLayoutId id="2147483705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41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1.xm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47864" y="4677965"/>
            <a:ext cx="3888432" cy="767259"/>
          </a:xfrm>
        </p:spPr>
        <p:txBody>
          <a:bodyPr>
            <a:norm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THE First 1000 days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image1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3648" y="2420888"/>
            <a:ext cx="6624736" cy="22322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25138"/>
              </p:ext>
            </p:extLst>
          </p:nvPr>
        </p:nvGraphicFramePr>
        <p:xfrm>
          <a:off x="220663" y="50800"/>
          <a:ext cx="9234487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6641856" imgH="914366" progId="Word.Document.12">
                  <p:embed/>
                </p:oleObj>
              </mc:Choice>
              <mc:Fallback>
                <p:oleObj name="Document" r:id="rId5" imgW="6641856" imgH="91436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50800"/>
                        <a:ext cx="9234487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339752" y="4858650"/>
            <a:ext cx="4481512" cy="946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New neuroscience</a:t>
            </a:r>
            <a:endParaRPr lang="en-GB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75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sz="3600" dirty="0" smtClean="0">
                <a:solidFill>
                  <a:srgbClr val="000090"/>
                </a:solidFill>
                <a:latin typeface="Calibri" charset="0"/>
              </a:rPr>
              <a:t>The Problem of Toxic Stress</a:t>
            </a:r>
            <a:endParaRPr lang="en-ZA" sz="3600" strike="sngStrike" dirty="0">
              <a:latin typeface="Calibri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672286" cy="524604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400" b="0" dirty="0">
                <a:solidFill>
                  <a:srgbClr val="000090"/>
                </a:solidFill>
                <a:latin typeface="+mn-lt"/>
              </a:rPr>
              <a:t>Prenatal stress reduces an enzyme which metabolizes </a:t>
            </a: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cortisol</a:t>
            </a:r>
          </a:p>
          <a:p>
            <a:pPr eaLnBrk="1" hangingPunct="1">
              <a:buFont typeface="Arial" charset="0"/>
              <a:buNone/>
            </a:pPr>
            <a:endParaRPr lang="en-US" sz="2400" b="0" dirty="0" smtClean="0">
              <a:solidFill>
                <a:srgbClr val="000090"/>
              </a:solidFill>
              <a:latin typeface="+mn-lt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0" dirty="0" smtClean="0">
                <a:solidFill>
                  <a:srgbClr val="B5121B"/>
                </a:solidFill>
                <a:latin typeface="+mn-lt"/>
              </a:rPr>
              <a:t>High level </a:t>
            </a:r>
            <a:r>
              <a:rPr lang="en-US" sz="2400" b="0" dirty="0">
                <a:solidFill>
                  <a:srgbClr val="B5121B"/>
                </a:solidFill>
                <a:latin typeface="+mn-lt"/>
              </a:rPr>
              <a:t>of </a:t>
            </a:r>
            <a:r>
              <a:rPr lang="en-US" sz="2400" b="0" dirty="0" smtClean="0">
                <a:solidFill>
                  <a:srgbClr val="B5121B"/>
                </a:solidFill>
                <a:latin typeface="+mn-lt"/>
              </a:rPr>
              <a:t>cortisol </a:t>
            </a:r>
            <a:r>
              <a:rPr lang="en-US" sz="2400" b="0" dirty="0">
                <a:solidFill>
                  <a:srgbClr val="B5121B"/>
                </a:solidFill>
                <a:latin typeface="+mn-lt"/>
              </a:rPr>
              <a:t>in the amniotic </a:t>
            </a:r>
            <a:r>
              <a:rPr lang="en-US" sz="2400" b="0" dirty="0" smtClean="0">
                <a:solidFill>
                  <a:srgbClr val="B5121B"/>
                </a:solidFill>
                <a:latin typeface="+mn-lt"/>
              </a:rPr>
              <a:t>fluid</a:t>
            </a:r>
          </a:p>
          <a:p>
            <a:pPr eaLnBrk="1" hangingPunct="1">
              <a:buFont typeface="Arial" charset="0"/>
              <a:buNone/>
            </a:pPr>
            <a:endParaRPr lang="en-US" sz="2400" b="0" strike="sngStrike" dirty="0" smtClean="0">
              <a:latin typeface="+mn-lt"/>
            </a:endParaRPr>
          </a:p>
          <a:p>
            <a:pPr eaLnBrk="1" hangingPunct="1">
              <a:buFont typeface="Arial" charset="0"/>
              <a:buNone/>
            </a:pPr>
            <a:endParaRPr lang="en-US" sz="2400" b="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0" dirty="0" smtClean="0">
                <a:solidFill>
                  <a:srgbClr val="B5121B"/>
                </a:solidFill>
                <a:latin typeface="+mn-lt"/>
              </a:rPr>
              <a:t>Has a negative effect on infant </a:t>
            </a:r>
            <a:r>
              <a:rPr lang="en-US" sz="2400" b="0" dirty="0">
                <a:solidFill>
                  <a:srgbClr val="B5121B"/>
                </a:solidFill>
                <a:latin typeface="+mn-lt"/>
              </a:rPr>
              <a:t>cognitive </a:t>
            </a:r>
            <a:r>
              <a:rPr lang="en-US" sz="2400" b="0" dirty="0" smtClean="0">
                <a:solidFill>
                  <a:srgbClr val="B5121B"/>
                </a:solidFill>
                <a:latin typeface="+mn-lt"/>
              </a:rPr>
              <a:t>development</a:t>
            </a:r>
          </a:p>
          <a:p>
            <a:pPr eaLnBrk="1" hangingPunct="1">
              <a:buFont typeface="Arial" charset="0"/>
              <a:buNone/>
            </a:pPr>
            <a:endParaRPr lang="en-US" sz="2400" b="0" dirty="0">
              <a:latin typeface="+mn-lt"/>
            </a:endParaRPr>
          </a:p>
          <a:p>
            <a:r>
              <a:rPr lang="en-US" sz="2400" dirty="0">
                <a:solidFill>
                  <a:srgbClr val="B5121B"/>
                </a:solidFill>
                <a:latin typeface="+mn-lt"/>
              </a:rPr>
              <a:t>Toxic stress </a:t>
            </a:r>
            <a:r>
              <a:rPr lang="en-US" sz="2400" b="0" dirty="0">
                <a:latin typeface="+mn-lt"/>
              </a:rPr>
              <a:t>is defined as the excessive or prolonged activation of the physiologic stress response </a:t>
            </a:r>
            <a:r>
              <a:rPr lang="en-US" sz="2400" b="0" dirty="0" smtClean="0">
                <a:latin typeface="+mn-lt"/>
              </a:rPr>
              <a:t> without </a:t>
            </a: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the </a:t>
            </a:r>
            <a:r>
              <a:rPr lang="en-US" sz="2400" b="0" dirty="0">
                <a:solidFill>
                  <a:srgbClr val="000090"/>
                </a:solidFill>
                <a:latin typeface="+mn-lt"/>
              </a:rPr>
              <a:t>buffering protection afforded by stable, responsive relationships</a:t>
            </a:r>
          </a:p>
          <a:p>
            <a:pPr eaLnBrk="1" hangingPunct="1">
              <a:buFont typeface="Arial" charset="0"/>
              <a:buNone/>
            </a:pPr>
            <a:endParaRPr lang="en-ZA" sz="2400" dirty="0">
              <a:latin typeface="Calibri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00171" y="2393039"/>
            <a:ext cx="0" cy="67592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 descr="Epigenetic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720"/>
            <a:ext cx="4186808" cy="5040560"/>
          </a:xfrm>
        </p:spPr>
      </p:pic>
      <p:pic>
        <p:nvPicPr>
          <p:cNvPr id="28676" name="Content Placeholder 6" descr="Epigenetics 2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80728"/>
            <a:ext cx="4388296" cy="463589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smtClean="0"/>
              <a:t>1st 1000 days to City of Cape Town Health 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2890-DF88-E742-917F-91CE8F8559C8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796136" y="5616624"/>
            <a:ext cx="3240359" cy="1196752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ZA" dirty="0" smtClean="0">
                <a:solidFill>
                  <a:schemeClr val="tx1"/>
                </a:solidFill>
                <a:latin typeface="+mn-lt"/>
              </a:rPr>
              <a:t>A toxic intra-uterine </a:t>
            </a:r>
          </a:p>
          <a:p>
            <a:r>
              <a:rPr lang="en-ZA" dirty="0">
                <a:solidFill>
                  <a:schemeClr val="tx1"/>
                </a:solidFill>
                <a:latin typeface="+mn-lt"/>
              </a:rPr>
              <a:t>e</a:t>
            </a:r>
            <a:r>
              <a:rPr lang="en-ZA" dirty="0" smtClean="0">
                <a:solidFill>
                  <a:schemeClr val="tx1"/>
                </a:solidFill>
                <a:latin typeface="+mn-lt"/>
              </a:rPr>
              <a:t>nvironment causes </a:t>
            </a:r>
          </a:p>
          <a:p>
            <a:r>
              <a:rPr lang="en-ZA" dirty="0" smtClean="0">
                <a:solidFill>
                  <a:schemeClr val="tx1"/>
                </a:solidFill>
                <a:latin typeface="+mn-lt"/>
              </a:rPr>
              <a:t>pre-natal stress</a:t>
            </a:r>
            <a:endParaRPr lang="en-ZA" strike="sngStrik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75" y="116632"/>
            <a:ext cx="8597205" cy="559256"/>
          </a:xfrm>
        </p:spPr>
        <p:txBody>
          <a:bodyPr>
            <a:noAutofit/>
          </a:bodyPr>
          <a:lstStyle/>
          <a:p>
            <a:pPr algn="ctr"/>
            <a:r>
              <a:rPr lang="en-ZA" sz="3200" dirty="0" smtClean="0"/>
              <a:t>The Problem of Toxic Stress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597205" cy="908720"/>
          </a:xfrm>
        </p:spPr>
        <p:txBody>
          <a:bodyPr/>
          <a:lstStyle/>
          <a:p>
            <a:pPr algn="ctr" eaLnBrk="1" hangingPunct="1"/>
            <a:r>
              <a:rPr lang="en-ZA" sz="3200" dirty="0" smtClean="0">
                <a:latin typeface="Calibri" charset="0"/>
              </a:rPr>
              <a:t>The Problem of Toxic Stress</a:t>
            </a:r>
            <a:endParaRPr lang="en-ZA" sz="3200" dirty="0">
              <a:latin typeface="Calibri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400" b="0" dirty="0">
                <a:latin typeface="+mn-lt"/>
              </a:rPr>
              <a:t>The earliest experiences shape a baby</a:t>
            </a:r>
            <a:r>
              <a:rPr lang="ja-JP" altLang="en-US" sz="2400" b="0" dirty="0">
                <a:latin typeface="+mn-lt"/>
              </a:rPr>
              <a:t>’</a:t>
            </a:r>
            <a:r>
              <a:rPr lang="en-US" sz="2400" b="0" dirty="0">
                <a:latin typeface="+mn-lt"/>
              </a:rPr>
              <a:t>s brain development and have a lifelong impact on </a:t>
            </a:r>
            <a:r>
              <a:rPr lang="en-US" sz="2400" b="0" dirty="0" smtClean="0">
                <a:latin typeface="+mn-lt"/>
              </a:rPr>
              <a:t>the </a:t>
            </a:r>
            <a:r>
              <a:rPr lang="en-US" sz="2400" b="0" dirty="0">
                <a:latin typeface="+mn-lt"/>
              </a:rPr>
              <a:t>baby</a:t>
            </a:r>
            <a:r>
              <a:rPr lang="ja-JP" altLang="en-US" sz="2400" b="0" dirty="0">
                <a:latin typeface="+mn-lt"/>
              </a:rPr>
              <a:t>’</a:t>
            </a:r>
            <a:r>
              <a:rPr lang="en-US" sz="2400" b="0" dirty="0">
                <a:latin typeface="+mn-lt"/>
              </a:rPr>
              <a:t>s mental and emotional health</a:t>
            </a:r>
          </a:p>
          <a:p>
            <a:pPr algn="ctr" eaLnBrk="1" hangingPunct="1">
              <a:buFont typeface="Arial" charset="0"/>
              <a:buNone/>
            </a:pPr>
            <a:endParaRPr lang="en-US" sz="2400" dirty="0" smtClean="0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>
                <a:latin typeface="Calibri" charset="0"/>
              </a:rPr>
              <a:t>	    Plasticity		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</a:rPr>
              <a:t>	</a:t>
            </a:r>
            <a:endParaRPr lang="en-US" sz="2400" dirty="0" smtClean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alibri" charset="0"/>
              </a:rPr>
              <a:t>	              Adaptive                       Maladaptive</a:t>
            </a:r>
            <a:endParaRPr lang="en-ZA" sz="2400" dirty="0">
              <a:latin typeface="Calibri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1840" y="3573016"/>
            <a:ext cx="936104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76056" y="3573016"/>
            <a:ext cx="720080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597205" cy="908720"/>
          </a:xfrm>
        </p:spPr>
        <p:txBody>
          <a:bodyPr/>
          <a:lstStyle/>
          <a:p>
            <a:pPr algn="ctr"/>
            <a:r>
              <a:rPr lang="en-US" sz="3200" dirty="0" smtClean="0">
                <a:latin typeface="+mn-lt"/>
              </a:rPr>
              <a:t>New Neuroscience: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Vulnerability of babies and infants</a:t>
            </a:r>
            <a:endParaRPr lang="en-ZA" sz="3200" dirty="0">
              <a:latin typeface="+mn-lt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085584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If things go wrong…</a:t>
            </a:r>
          </a:p>
          <a:p>
            <a:endParaRPr lang="en-GB" sz="2400" b="0" dirty="0">
              <a:latin typeface="+mn-lt"/>
            </a:endParaRPr>
          </a:p>
          <a:p>
            <a:r>
              <a:rPr lang="en-GB" sz="2400" b="0" dirty="0" smtClean="0">
                <a:latin typeface="+mn-lt"/>
              </a:rPr>
              <a:t>Babies </a:t>
            </a:r>
            <a:r>
              <a:rPr lang="en-GB" sz="2400" b="0" dirty="0">
                <a:latin typeface="+mn-lt"/>
              </a:rPr>
              <a:t>and infants are more vulnerable to abuse and neglect than older children </a:t>
            </a:r>
            <a:endParaRPr lang="en-GB" sz="2400" b="0" dirty="0" smtClean="0">
              <a:latin typeface="+mn-lt"/>
            </a:endParaRPr>
          </a:p>
          <a:p>
            <a:endParaRPr lang="en-ZA" sz="2400" b="0" dirty="0">
              <a:latin typeface="+mn-lt"/>
            </a:endParaRPr>
          </a:p>
          <a:p>
            <a:r>
              <a:rPr lang="en-GB" sz="2400" b="0" dirty="0">
                <a:latin typeface="+mn-lt"/>
              </a:rPr>
              <a:t>Abused or neglected children, who don’t have a healthy bond with a caring adult, are at risk of not coping at </a:t>
            </a:r>
            <a:r>
              <a:rPr lang="en-GB" sz="2400" b="0" dirty="0" smtClean="0">
                <a:latin typeface="+mn-lt"/>
              </a:rPr>
              <a:t>school</a:t>
            </a:r>
            <a:r>
              <a:rPr lang="en-GB" sz="2400" b="0" dirty="0">
                <a:latin typeface="+mn-lt"/>
              </a:rPr>
              <a:t>,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>
                <a:latin typeface="+mn-lt"/>
              </a:rPr>
              <a:t>becoming the victim or perpetrator of violence and are likely to struggle later in life </a:t>
            </a:r>
            <a:endParaRPr lang="en-GB" sz="2400" b="0" dirty="0" smtClean="0">
              <a:latin typeface="+mn-lt"/>
            </a:endParaRPr>
          </a:p>
          <a:p>
            <a:endParaRPr lang="en-ZA" sz="2400" b="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Vulnerability of babies and infants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14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1st 1000 days to City of Cape Town Health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3528" y="980728"/>
            <a:ext cx="2448272" cy="2015753"/>
          </a:xfrm>
          <a:solidFill>
            <a:srgbClr val="FFC000"/>
          </a:solidFill>
        </p:spPr>
        <p:txBody>
          <a:bodyPr/>
          <a:lstStyle/>
          <a:p>
            <a:r>
              <a:rPr lang="en-US" sz="2000" dirty="0"/>
              <a:t>A fetus or baby exposed to toxic stress can have their responses to stress distorted in later life.</a:t>
            </a:r>
          </a:p>
          <a:p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614246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0968"/>
            <a:ext cx="29878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 the Implications are….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5275" y="980728"/>
            <a:ext cx="8741221" cy="5112097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For vulnerable and disadvantaged children =SERIOUS!</a:t>
            </a:r>
          </a:p>
          <a:p>
            <a:endParaRPr lang="en-US" sz="2400" b="0" dirty="0"/>
          </a:p>
          <a:p>
            <a:r>
              <a:rPr lang="en-US" sz="2400" b="0" dirty="0" smtClean="0"/>
              <a:t>Inequity begins during pregnancy and is well established in the first few days and weeks of life</a:t>
            </a:r>
          </a:p>
          <a:p>
            <a:endParaRPr lang="en-US" sz="2400" b="0" dirty="0"/>
          </a:p>
          <a:p>
            <a:r>
              <a:rPr lang="en-US" sz="2400" b="0" dirty="0" smtClean="0"/>
              <a:t>HCW’s need to focused on this crucial time to close the gap that prevents children from their right to develop fully and thrive.</a:t>
            </a:r>
          </a:p>
          <a:p>
            <a:endParaRPr lang="en-US" sz="2400" b="0" dirty="0"/>
          </a:p>
          <a:p>
            <a:r>
              <a:rPr lang="en-US" sz="2400" b="0" dirty="0" err="1" smtClean="0"/>
              <a:t>Intersectoral</a:t>
            </a:r>
            <a:r>
              <a:rPr lang="en-US" sz="2400" b="0" dirty="0" smtClean="0"/>
              <a:t> action is critical to optimize brain development, overall health and well being. </a:t>
            </a:r>
            <a:endParaRPr lang="en-US" sz="2400" b="0" dirty="0"/>
          </a:p>
          <a:p>
            <a:endParaRPr lang="en-US" sz="2400" b="0" dirty="0">
              <a:solidFill>
                <a:srgbClr val="B512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200" dirty="0" smtClean="0"/>
              <a:t>  In conclusion…..</a:t>
            </a:r>
            <a:endParaRPr lang="en-ZA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6795" y="980728"/>
            <a:ext cx="8597205" cy="5040089"/>
          </a:xfrm>
        </p:spPr>
        <p:txBody>
          <a:bodyPr/>
          <a:lstStyle/>
          <a:p>
            <a:r>
              <a:rPr lang="en-ZA" sz="2400" b="0" dirty="0" smtClean="0">
                <a:solidFill>
                  <a:srgbClr val="B5121B"/>
                </a:solidFill>
              </a:rPr>
              <a:t>Many </a:t>
            </a:r>
            <a:r>
              <a:rPr lang="en-ZA" sz="2400" b="0" dirty="0">
                <a:solidFill>
                  <a:srgbClr val="B5121B"/>
                </a:solidFill>
              </a:rPr>
              <a:t>things we need can wait. </a:t>
            </a:r>
            <a:r>
              <a:rPr lang="en-ZA" sz="2400" b="0" dirty="0" smtClean="0">
                <a:solidFill>
                  <a:srgbClr val="B5121B"/>
                </a:solidFill>
              </a:rPr>
              <a:t>The </a:t>
            </a:r>
            <a:r>
              <a:rPr lang="en-ZA" sz="2400" b="0" dirty="0">
                <a:solidFill>
                  <a:srgbClr val="B5121B"/>
                </a:solidFill>
              </a:rPr>
              <a:t>child cannot. </a:t>
            </a:r>
            <a:r>
              <a:rPr lang="en-ZA" sz="2400" b="0" dirty="0" smtClean="0">
                <a:solidFill>
                  <a:srgbClr val="B5121B"/>
                </a:solidFill>
              </a:rPr>
              <a:t>Now </a:t>
            </a:r>
            <a:r>
              <a:rPr lang="en-ZA" sz="2400" b="0" dirty="0">
                <a:solidFill>
                  <a:srgbClr val="B5121B"/>
                </a:solidFill>
              </a:rPr>
              <a:t>is the time his bones are formed, his mind developed. </a:t>
            </a:r>
            <a:r>
              <a:rPr lang="en-ZA" sz="2400" b="0" dirty="0" smtClean="0">
                <a:solidFill>
                  <a:srgbClr val="B5121B"/>
                </a:solidFill>
              </a:rPr>
              <a:t>To </a:t>
            </a:r>
            <a:r>
              <a:rPr lang="en-ZA" sz="2400" b="0" dirty="0">
                <a:solidFill>
                  <a:srgbClr val="B5121B"/>
                </a:solidFill>
              </a:rPr>
              <a:t>him we cannot say tomorrow, </a:t>
            </a:r>
            <a:r>
              <a:rPr lang="en-ZA" sz="2400" b="0" dirty="0" smtClean="0">
                <a:solidFill>
                  <a:srgbClr val="B5121B"/>
                </a:solidFill>
              </a:rPr>
              <a:t>his </a:t>
            </a:r>
            <a:r>
              <a:rPr lang="en-ZA" sz="2400" b="0" dirty="0">
                <a:solidFill>
                  <a:srgbClr val="B5121B"/>
                </a:solidFill>
              </a:rPr>
              <a:t>name is today</a:t>
            </a:r>
            <a:r>
              <a:rPr lang="en-ZA" sz="2400" b="0" dirty="0" smtClean="0">
                <a:solidFill>
                  <a:srgbClr val="B5121B"/>
                </a:solidFill>
              </a:rPr>
              <a:t>.                          </a:t>
            </a:r>
          </a:p>
          <a:p>
            <a:r>
              <a:rPr lang="en-ZA" sz="2400" b="0" dirty="0"/>
              <a:t>	</a:t>
            </a:r>
            <a:r>
              <a:rPr lang="en-ZA" sz="2400" b="0" dirty="0" smtClean="0"/>
              <a:t>						</a:t>
            </a:r>
            <a:r>
              <a:rPr lang="en-ZA" dirty="0" smtClean="0"/>
              <a:t>Gabriela </a:t>
            </a:r>
            <a:r>
              <a:rPr lang="en-ZA" dirty="0"/>
              <a:t>Mistral</a:t>
            </a:r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868628" cy="24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35793"/>
              </p:ext>
            </p:extLst>
          </p:nvPr>
        </p:nvGraphicFramePr>
        <p:xfrm>
          <a:off x="251520" y="5235575"/>
          <a:ext cx="9234487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6641856" imgH="914366" progId="Word.Document.12">
                  <p:embed/>
                </p:oleObj>
              </mc:Choice>
              <mc:Fallback>
                <p:oleObj name="Document" r:id="rId4" imgW="6641856" imgH="91436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235575"/>
                        <a:ext cx="9234487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124744"/>
            <a:ext cx="8597205" cy="4896543"/>
          </a:xfrm>
        </p:spPr>
        <p:txBody>
          <a:bodyPr>
            <a:normAutofit/>
          </a:bodyPr>
          <a:lstStyle/>
          <a:p>
            <a:pPr algn="r"/>
            <a:endParaRPr lang="en-ZA" sz="1100" b="0" dirty="0" smtClean="0"/>
          </a:p>
          <a:p>
            <a:pPr algn="r"/>
            <a:r>
              <a:rPr lang="en-ZA" sz="1100" b="0" dirty="0" smtClean="0"/>
              <a:t>)</a:t>
            </a:r>
            <a:endParaRPr lang="en-ZA" sz="11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5292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144000" cy="6857464"/>
          </a:xfrm>
          <a:prstGeom prst="rect">
            <a:avLst/>
          </a:prstGeom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678" y="388631"/>
            <a:ext cx="8061746" cy="648073"/>
          </a:xfrm>
          <a:solidFill>
            <a:schemeClr val="bg1"/>
          </a:solidFill>
          <a:ln w="9360">
            <a:noFill/>
            <a:miter lim="800000"/>
            <a:headEnd/>
            <a:tailEnd/>
          </a:ln>
        </p:spPr>
        <p:txBody>
          <a:bodyPr vert="horz" wrap="none" lIns="72000" tIns="72000" rIns="72000" bIns="72000" rtlCol="0" anchor="ctr">
            <a:noAutofit/>
          </a:bodyPr>
          <a:lstStyle/>
          <a:p>
            <a:pPr algn="ctr"/>
            <a:r>
              <a:rPr lang="en-US" sz="3200" dirty="0"/>
              <a:t>The First 1000 Days “continuum”</a:t>
            </a:r>
            <a:endParaRPr lang="en-GB" sz="3200" dirty="0"/>
          </a:p>
        </p:txBody>
      </p:sp>
      <p:sp>
        <p:nvSpPr>
          <p:cNvPr id="3" name="Content Placeholder 2" descr="5%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11239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Z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270 + 365 + 365 = 1000 </a:t>
            </a:r>
            <a:r>
              <a:rPr lang="en-Z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</a:t>
            </a:r>
            <a:endParaRPr lang="en-ZA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3825" y="55165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Conception</a:t>
            </a: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2549525" y="5435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Birth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49039" y="2570016"/>
            <a:ext cx="7839385" cy="2946400"/>
            <a:chOff x="323850" y="3082925"/>
            <a:chExt cx="8654243" cy="3659188"/>
          </a:xfrm>
        </p:grpSpPr>
        <p:graphicFrame>
          <p:nvGraphicFramePr>
            <p:cNvPr id="4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3605804"/>
                </p:ext>
              </p:extLst>
            </p:nvPr>
          </p:nvGraphicFramePr>
          <p:xfrm>
            <a:off x="560464" y="4581525"/>
            <a:ext cx="8254936" cy="171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129" name="Group 3"/>
            <p:cNvGrpSpPr>
              <a:grpSpLocks/>
            </p:cNvGrpSpPr>
            <p:nvPr/>
          </p:nvGrpSpPr>
          <p:grpSpPr bwMode="auto">
            <a:xfrm>
              <a:off x="685800" y="3778835"/>
              <a:ext cx="7696200" cy="1009065"/>
              <a:chOff x="685800" y="3778835"/>
              <a:chExt cx="7696200" cy="1009065"/>
            </a:xfrm>
          </p:grpSpPr>
          <p:sp>
            <p:nvSpPr>
              <p:cNvPr id="6" name="TextBox 5"/>
              <p:cNvSpPr txBox="1"/>
              <p:nvPr/>
            </p:nvSpPr>
            <p:spPr bwMode="auto">
              <a:xfrm>
                <a:off x="949326" y="4079983"/>
                <a:ext cx="1639887" cy="45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73AFB6">
                        <a:lumMod val="75000"/>
                      </a:srgbClr>
                    </a:solidFill>
                  </a:rPr>
                  <a:t>Antenatal </a:t>
                </a:r>
                <a:endParaRPr lang="en-US" dirty="0">
                  <a:solidFill>
                    <a:srgbClr val="73AFB6">
                      <a:lumMod val="75000"/>
                    </a:srgb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3095625" y="3778835"/>
                <a:ext cx="2238375" cy="80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73AFB6">
                        <a:lumMod val="75000"/>
                      </a:srgbClr>
                    </a:solidFill>
                  </a:defRPr>
                </a:lvl1pPr>
              </a:lstStyle>
              <a:p>
                <a:r>
                  <a:rPr lang="en-US" dirty="0"/>
                  <a:t>Early postnatal / Infancy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 bwMode="auto">
              <a:xfrm>
                <a:off x="5797635" y="3950839"/>
                <a:ext cx="2140744" cy="45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73AFB6">
                        <a:lumMod val="75000"/>
                      </a:srgbClr>
                    </a:solidFill>
                  </a:defRPr>
                </a:lvl1pPr>
              </a:lstStyle>
              <a:p>
                <a:r>
                  <a:rPr lang="en-US" dirty="0"/>
                  <a:t>Early </a:t>
                </a:r>
                <a:r>
                  <a:rPr lang="en-US" dirty="0" smtClean="0"/>
                  <a:t>Childhood</a:t>
                </a:r>
                <a:endParaRPr lang="en-US" dirty="0"/>
              </a:p>
            </p:txBody>
          </p:sp>
          <p:sp>
            <p:nvSpPr>
              <p:cNvPr id="9" name="Left-Right Arrow 8"/>
              <p:cNvSpPr/>
              <p:nvPr/>
            </p:nvSpPr>
            <p:spPr bwMode="auto">
              <a:xfrm>
                <a:off x="685800" y="4538663"/>
                <a:ext cx="2171700" cy="249237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" name="Left-Right Arrow 13"/>
              <p:cNvSpPr/>
              <p:nvPr/>
            </p:nvSpPr>
            <p:spPr bwMode="auto">
              <a:xfrm>
                <a:off x="2857500" y="4581525"/>
                <a:ext cx="2762250" cy="206375"/>
              </a:xfrm>
              <a:prstGeom prst="left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Left-Right Arrow 14"/>
              <p:cNvSpPr/>
              <p:nvPr/>
            </p:nvSpPr>
            <p:spPr bwMode="auto">
              <a:xfrm>
                <a:off x="5619750" y="4538663"/>
                <a:ext cx="2762250" cy="249237"/>
              </a:xfrm>
              <a:prstGeom prst="leftRightArrow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784225" y="5373688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57500" y="5300663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oon 22"/>
            <p:cNvSpPr/>
            <p:nvPr/>
          </p:nvSpPr>
          <p:spPr>
            <a:xfrm rot="5400000">
              <a:off x="3783012" y="-14287"/>
              <a:ext cx="1425575" cy="7620000"/>
            </a:xfrm>
            <a:prstGeom prst="moon">
              <a:avLst>
                <a:gd name="adj" fmla="val 3245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33" name="TextBox 23"/>
            <p:cNvSpPr txBox="1">
              <a:spLocks noChangeArrowheads="1"/>
            </p:cNvSpPr>
            <p:nvPr/>
          </p:nvSpPr>
          <p:spPr bwMode="auto">
            <a:xfrm>
              <a:off x="3951288" y="3100388"/>
              <a:ext cx="1268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prstClr val="white"/>
                  </a:solidFill>
                </a:rPr>
                <a:t>1000 Days</a:t>
              </a:r>
            </a:p>
          </p:txBody>
        </p:sp>
        <p:pic>
          <p:nvPicPr>
            <p:cNvPr id="51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5876925"/>
              <a:ext cx="803275" cy="80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5" name="Picture 4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38" y="5876925"/>
              <a:ext cx="942975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9" r="15785"/>
            <a:stretch>
              <a:fillRect/>
            </a:stretch>
          </p:blipFill>
          <p:spPr bwMode="auto">
            <a:xfrm>
              <a:off x="2380190" y="5876924"/>
              <a:ext cx="829677" cy="863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4" descr="T:\Gates Nutrition\Publicity\Photos\Linda and Kari's photos Malawi 2010\019.JPG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3" t="9401" r="25198"/>
            <a:stretch>
              <a:fillRect/>
            </a:stretch>
          </p:blipFill>
          <p:spPr bwMode="auto">
            <a:xfrm>
              <a:off x="8151006" y="5284788"/>
              <a:ext cx="827087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5" descr="T:\Gates Nutrition\Publicity\Photos\Linda and Kari's photos Malawi 2010\Kari July 30th, 2010 1150.JPG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9" t="30402" r="14441" b="32420"/>
            <a:stretch>
              <a:fillRect/>
            </a:stretch>
          </p:blipFill>
          <p:spPr bwMode="auto">
            <a:xfrm>
              <a:off x="5499050" y="5602288"/>
              <a:ext cx="776288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389726" y="6237312"/>
            <a:ext cx="3453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Acknowledgement: Linda </a:t>
            </a:r>
            <a:r>
              <a:rPr lang="en-ZA" sz="1600" dirty="0" err="1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Aldair</a:t>
            </a:r>
            <a:r>
              <a:rPr lang="en-ZA" sz="16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 </a:t>
            </a:r>
            <a:endParaRPr lang="en-ZA" sz="1600" dirty="0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4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he First 1000 Days: </a:t>
            </a:r>
            <a:r>
              <a:rPr lang="en-US" sz="3200" dirty="0" smtClean="0">
                <a:solidFill>
                  <a:srgbClr val="B5121B"/>
                </a:solidFill>
              </a:rPr>
              <a:t>New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Neuroscience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B5121B"/>
                </a:solidFill>
              </a:rPr>
              <a:t>Development of the brain </a:t>
            </a:r>
            <a:r>
              <a:rPr lang="en-US" sz="2400" b="1" dirty="0" smtClean="0">
                <a:solidFill>
                  <a:srgbClr val="B5121B"/>
                </a:solidFill>
              </a:rPr>
              <a:t>– </a:t>
            </a:r>
            <a:r>
              <a:rPr lang="en-US" sz="2400" dirty="0" smtClean="0">
                <a:solidFill>
                  <a:srgbClr val="B5121B"/>
                </a:solidFill>
              </a:rPr>
              <a:t>which is linked to:</a:t>
            </a:r>
            <a:endParaRPr lang="en-US" sz="2400" b="1" dirty="0">
              <a:solidFill>
                <a:srgbClr val="003399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Nutrition in the first 1000 days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The mother’s mental well being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Parenting: Quality of </a:t>
            </a:r>
            <a:r>
              <a:rPr lang="en-US" sz="2400" dirty="0">
                <a:solidFill>
                  <a:srgbClr val="000090"/>
                </a:solidFill>
              </a:rPr>
              <a:t>r</a:t>
            </a:r>
            <a:r>
              <a:rPr lang="en-US" sz="2400" dirty="0" smtClean="0">
                <a:solidFill>
                  <a:srgbClr val="000090"/>
                </a:solidFill>
              </a:rPr>
              <a:t>elationships </a:t>
            </a:r>
            <a:r>
              <a:rPr lang="en-US" sz="2400" dirty="0">
                <a:solidFill>
                  <a:srgbClr val="000090"/>
                </a:solidFill>
              </a:rPr>
              <a:t>/ </a:t>
            </a:r>
            <a:r>
              <a:rPr lang="en-US" sz="2400" dirty="0" smtClean="0">
                <a:solidFill>
                  <a:srgbClr val="000090"/>
                </a:solidFill>
              </a:rPr>
              <a:t>attachment</a:t>
            </a:r>
            <a:endParaRPr lang="en-US" sz="2400" dirty="0">
              <a:solidFill>
                <a:srgbClr val="00009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Stimulation in a safe and protected environment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The four building blocks and impact of early childhood development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The problem of toxic stress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</a:rPr>
              <a:t>Vulnerability of babies and infants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alibri" charset="0"/>
              </a:rPr>
              <a:t/>
            </a:r>
            <a:br>
              <a:rPr lang="en-ZA" dirty="0" smtClean="0">
                <a:latin typeface="Calibri" charset="0"/>
              </a:rPr>
            </a:br>
            <a:endParaRPr lang="en-ZA" dirty="0">
              <a:latin typeface="Calibri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en-GB" sz="3600" dirty="0" smtClean="0">
              <a:solidFill>
                <a:srgbClr val="B5121B"/>
              </a:solidFill>
              <a:latin typeface="Calibri" charset="0"/>
            </a:endParaRPr>
          </a:p>
          <a:p>
            <a:pPr algn="ctr"/>
            <a:r>
              <a:rPr lang="en-GB" sz="3600" b="0" dirty="0">
                <a:solidFill>
                  <a:srgbClr val="B5121B"/>
                </a:solidFill>
                <a:latin typeface="Calibri" charset="0"/>
              </a:rPr>
              <a:t>Optimal development of the brain requires </a:t>
            </a:r>
            <a:r>
              <a:rPr lang="en-GB" sz="3600" b="0" i="1" dirty="0">
                <a:solidFill>
                  <a:srgbClr val="B5121B"/>
                </a:solidFill>
                <a:latin typeface="Calibri" charset="0"/>
              </a:rPr>
              <a:t>optimal nutrition </a:t>
            </a:r>
            <a:r>
              <a:rPr lang="en-GB" sz="3600" b="0" dirty="0">
                <a:solidFill>
                  <a:srgbClr val="B5121B"/>
                </a:solidFill>
                <a:latin typeface="Calibri" charset="0"/>
              </a:rPr>
              <a:t>from conception </a:t>
            </a:r>
            <a:endParaRPr lang="en-GB" sz="3600" b="0" dirty="0" smtClean="0">
              <a:solidFill>
                <a:srgbClr val="B5121B"/>
              </a:solidFill>
              <a:latin typeface="Calibri" charset="0"/>
            </a:endParaRPr>
          </a:p>
          <a:p>
            <a:pPr algn="ctr"/>
            <a:endParaRPr lang="en-GB" sz="3600" b="0" dirty="0">
              <a:solidFill>
                <a:srgbClr val="B5121B"/>
              </a:solidFill>
              <a:latin typeface="Calibri" charset="0"/>
            </a:endParaRPr>
          </a:p>
          <a:p>
            <a:pPr algn="ctr"/>
            <a:r>
              <a:rPr lang="en-GB" sz="3600" dirty="0" smtClean="0">
                <a:solidFill>
                  <a:srgbClr val="B5121B"/>
                </a:solidFill>
                <a:latin typeface="Calibri" charset="0"/>
              </a:rPr>
              <a:t>However</a:t>
            </a:r>
            <a:endParaRPr lang="en-GB" sz="3600" dirty="0">
              <a:solidFill>
                <a:srgbClr val="B5121B"/>
              </a:solidFill>
              <a:latin typeface="Calibri" charset="0"/>
            </a:endParaRPr>
          </a:p>
          <a:p>
            <a:pPr algn="ctr">
              <a:buFont typeface="Arial" charset="0"/>
              <a:buNone/>
            </a:pPr>
            <a:endParaRPr lang="en-GB" sz="3600" dirty="0">
              <a:solidFill>
                <a:srgbClr val="B5121B"/>
              </a:solidFill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en-GB" sz="4000" dirty="0">
                <a:solidFill>
                  <a:srgbClr val="B5121B"/>
                </a:solidFill>
                <a:latin typeface="Calibri" charset="0"/>
              </a:rPr>
              <a:t>More than food is needed</a:t>
            </a:r>
            <a:endParaRPr lang="en-ZA" sz="4000" dirty="0">
              <a:solidFill>
                <a:srgbClr val="B5121B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7675" y="116632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Nutrition in the first 1000 Days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37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Nutrition in the first 1000 Days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sz="3200" b="0" dirty="0" smtClean="0">
              <a:solidFill>
                <a:srgbClr val="B5121B"/>
              </a:solidFill>
            </a:endParaRPr>
          </a:p>
          <a:p>
            <a:pPr algn="ctr"/>
            <a:r>
              <a:rPr lang="en-US" sz="3200" b="0" dirty="0" smtClean="0">
                <a:solidFill>
                  <a:srgbClr val="B5121B"/>
                </a:solidFill>
              </a:rPr>
              <a:t>Stress and Nutrition </a:t>
            </a:r>
            <a:r>
              <a:rPr lang="en-US" sz="3200" b="0" dirty="0" smtClean="0">
                <a:solidFill>
                  <a:srgbClr val="000090"/>
                </a:solidFill>
              </a:rPr>
              <a:t>interact with each other in the First 1000 Days affecting how the brain and body absorb nutrients and influencing the child’s development – both cognitive and physical </a:t>
            </a:r>
          </a:p>
          <a:p>
            <a:pPr algn="ctr"/>
            <a:endParaRPr lang="en-US" sz="3200" b="0" dirty="0">
              <a:solidFill>
                <a:srgbClr val="000090"/>
              </a:solidFill>
            </a:endParaRPr>
          </a:p>
          <a:p>
            <a:pPr algn="ctr"/>
            <a:endParaRPr lang="en-US" sz="3200" b="0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-675456"/>
            <a:ext cx="9036495" cy="2232248"/>
          </a:xfrm>
        </p:spPr>
        <p:txBody>
          <a:bodyPr/>
          <a:lstStyle/>
          <a:p>
            <a:pPr algn="ctr" eaLnBrk="1" hangingPunct="1"/>
            <a:r>
              <a:rPr lang="en-ZA" sz="3200" dirty="0" smtClean="0">
                <a:solidFill>
                  <a:srgbClr val="000090"/>
                </a:solidFill>
                <a:latin typeface="Calibri" charset="0"/>
              </a:rPr>
              <a:t>New Neuroscience: The </a:t>
            </a:r>
            <a:br>
              <a:rPr lang="en-ZA" sz="3200" dirty="0" smtClean="0">
                <a:solidFill>
                  <a:srgbClr val="000090"/>
                </a:solidFill>
                <a:latin typeface="Calibri" charset="0"/>
              </a:rPr>
            </a:br>
            <a:r>
              <a:rPr lang="en-ZA" sz="3200" dirty="0" smtClean="0">
                <a:solidFill>
                  <a:srgbClr val="000090"/>
                </a:solidFill>
                <a:latin typeface="Calibri" charset="0"/>
              </a:rPr>
              <a:t>significance of the mother’s mental well being</a:t>
            </a:r>
            <a:endParaRPr lang="en-ZA" sz="32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b="0" dirty="0" smtClean="0">
                <a:solidFill>
                  <a:srgbClr val="B5121B"/>
                </a:solidFill>
                <a:latin typeface="+mn-lt"/>
              </a:rPr>
              <a:t>A </a:t>
            </a:r>
            <a:r>
              <a:rPr lang="en-US" sz="2800" b="0" dirty="0">
                <a:solidFill>
                  <a:srgbClr val="B5121B"/>
                </a:solidFill>
                <a:latin typeface="+mn-lt"/>
              </a:rPr>
              <a:t>fetus or baby exposed to toxic stress can </a:t>
            </a:r>
            <a:r>
              <a:rPr lang="en-US" sz="2800" b="0" dirty="0" smtClean="0">
                <a:solidFill>
                  <a:srgbClr val="B5121B"/>
                </a:solidFill>
                <a:latin typeface="+mn-lt"/>
                <a:sym typeface="Wingdings"/>
              </a:rPr>
              <a:t> </a:t>
            </a:r>
            <a:r>
              <a:rPr lang="en-US" sz="2800" b="0" dirty="0" smtClean="0">
                <a:solidFill>
                  <a:srgbClr val="B5121B"/>
                </a:solidFill>
                <a:latin typeface="+mn-lt"/>
              </a:rPr>
              <a:t>distorted stress response </a:t>
            </a:r>
            <a:r>
              <a:rPr lang="en-US" sz="2800" b="0" dirty="0">
                <a:solidFill>
                  <a:srgbClr val="B5121B"/>
                </a:solidFill>
                <a:latin typeface="+mn-lt"/>
              </a:rPr>
              <a:t>in later </a:t>
            </a:r>
            <a:r>
              <a:rPr lang="en-US" sz="2800" b="0" dirty="0" smtClean="0">
                <a:solidFill>
                  <a:srgbClr val="B5121B"/>
                </a:solidFill>
                <a:latin typeface="+mn-lt"/>
              </a:rPr>
              <a:t>life</a:t>
            </a:r>
          </a:p>
          <a:p>
            <a:endParaRPr lang="en-US" sz="2800" b="0" dirty="0" smtClean="0">
              <a:solidFill>
                <a:srgbClr val="000090"/>
              </a:solidFill>
              <a:latin typeface="+mn-lt"/>
            </a:endParaRPr>
          </a:p>
          <a:p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This </a:t>
            </a:r>
            <a:r>
              <a:rPr lang="en-US" sz="2800" b="0" dirty="0">
                <a:solidFill>
                  <a:srgbClr val="000090"/>
                </a:solidFill>
                <a:latin typeface="+mn-lt"/>
              </a:rPr>
              <a:t>early stress can come from the mother </a:t>
            </a: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suffering from: </a:t>
            </a:r>
          </a:p>
          <a:p>
            <a:pPr marL="637200" lvl="1" indent="-457200">
              <a:buFont typeface="Courier New"/>
              <a:buChar char="o"/>
            </a:pP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depression </a:t>
            </a:r>
            <a:r>
              <a:rPr lang="en-US" sz="2800" b="0" dirty="0">
                <a:solidFill>
                  <a:srgbClr val="000090"/>
                </a:solidFill>
                <a:latin typeface="+mn-lt"/>
              </a:rPr>
              <a:t>or anxiety </a:t>
            </a:r>
            <a:endParaRPr lang="en-US" sz="2800" b="0" dirty="0" smtClean="0">
              <a:solidFill>
                <a:srgbClr val="000090"/>
              </a:solidFill>
              <a:latin typeface="+mn-lt"/>
            </a:endParaRPr>
          </a:p>
          <a:p>
            <a:pPr marL="637200" lvl="1" indent="-457200">
              <a:buFont typeface="Courier New"/>
              <a:buChar char="o"/>
            </a:pP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bad </a:t>
            </a:r>
            <a:r>
              <a:rPr lang="en-US" sz="2800" b="0" dirty="0">
                <a:solidFill>
                  <a:srgbClr val="000090"/>
                </a:solidFill>
                <a:latin typeface="+mn-lt"/>
              </a:rPr>
              <a:t>relationship with </a:t>
            </a: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partner or exposure to violence and abuse </a:t>
            </a:r>
            <a:endParaRPr lang="en-US" sz="2800" b="0" dirty="0">
              <a:solidFill>
                <a:srgbClr val="000090"/>
              </a:solidFill>
              <a:latin typeface="+mn-lt"/>
            </a:endParaRPr>
          </a:p>
          <a:p>
            <a:pPr marL="637200" lvl="1" indent="-457200">
              <a:buFont typeface="Courier New"/>
              <a:buChar char="o"/>
            </a:pP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an </a:t>
            </a:r>
            <a:r>
              <a:rPr lang="en-US" sz="2800" b="0" dirty="0">
                <a:solidFill>
                  <a:srgbClr val="000090"/>
                </a:solidFill>
                <a:latin typeface="+mn-lt"/>
              </a:rPr>
              <a:t>external trauma such a </a:t>
            </a:r>
            <a:r>
              <a:rPr lang="en-US" sz="2800" b="0" dirty="0" smtClean="0">
                <a:solidFill>
                  <a:srgbClr val="000090"/>
                </a:solidFill>
                <a:latin typeface="+mn-lt"/>
              </a:rPr>
              <a:t>bereavement</a:t>
            </a:r>
          </a:p>
          <a:p>
            <a:pPr marL="637200" lvl="1" indent="-457200">
              <a:buFont typeface="Courier New"/>
              <a:buChar char="o"/>
            </a:pPr>
            <a:r>
              <a:rPr lang="en-ZA" sz="2800" b="0" dirty="0" smtClean="0">
                <a:solidFill>
                  <a:srgbClr val="000090"/>
                </a:solidFill>
              </a:rPr>
              <a:t>food insecurity</a:t>
            </a:r>
            <a:endParaRPr lang="en-US" sz="2800" b="0" dirty="0">
              <a:solidFill>
                <a:srgbClr val="00009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52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5048"/>
            <a:ext cx="8525197" cy="799752"/>
          </a:xfrm>
        </p:spPr>
        <p:txBody>
          <a:bodyPr/>
          <a:lstStyle/>
          <a:p>
            <a:pPr marL="342900" indent="-342900" algn="ctr"/>
            <a:r>
              <a:rPr lang="en-US" sz="3000" dirty="0">
                <a:solidFill>
                  <a:srgbClr val="B5121B"/>
                </a:solidFill>
              </a:rPr>
              <a:t>Parenting: Quality of </a:t>
            </a:r>
            <a:r>
              <a:rPr lang="en-US" sz="3000" dirty="0" smtClean="0">
                <a:solidFill>
                  <a:srgbClr val="B5121B"/>
                </a:solidFill>
              </a:rPr>
              <a:t>Relationships/‘Attachment</a:t>
            </a:r>
            <a:r>
              <a:rPr lang="en-US" sz="3000" dirty="0" smtClean="0">
                <a:solidFill>
                  <a:srgbClr val="003399"/>
                </a:solidFill>
              </a:rPr>
              <a:t>’</a:t>
            </a:r>
            <a:endParaRPr lang="en-US" sz="3000" dirty="0">
              <a:solidFill>
                <a:srgbClr val="00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7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>
                <a:solidFill>
                  <a:srgbClr val="998F86"/>
                </a:solidFill>
              </a:rPr>
              <a:t>1st 1000 days to City of Cape Town Health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4048" y="4437112"/>
            <a:ext cx="4099478" cy="194421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000" dirty="0"/>
              <a:t>The baby</a:t>
            </a:r>
            <a:r>
              <a:rPr lang="ja-JP" altLang="en-US" sz="2000" dirty="0"/>
              <a:t>’</a:t>
            </a:r>
            <a:r>
              <a:rPr lang="en-US" sz="2000" dirty="0"/>
              <a:t>s </a:t>
            </a:r>
            <a:r>
              <a:rPr lang="en-US" sz="2000" dirty="0" smtClean="0"/>
              <a:t>social, emotional and cognitive development </a:t>
            </a:r>
            <a:r>
              <a:rPr lang="en-US" sz="2000" dirty="0"/>
              <a:t>is affected by </a:t>
            </a:r>
            <a:r>
              <a:rPr lang="en-US" sz="2000" dirty="0" smtClean="0"/>
              <a:t>the quality of attachment to 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caregiver /s.</a:t>
            </a:r>
            <a:endParaRPr lang="en-US" sz="2000" dirty="0"/>
          </a:p>
          <a:p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39" y="980727"/>
            <a:ext cx="4377457" cy="30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8822"/>
            <a:ext cx="4788025" cy="51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>
                <a:latin typeface="Calibri" charset="0"/>
              </a:rPr>
              <a:t/>
            </a:r>
            <a:br>
              <a:rPr lang="en-GB" sz="2000">
                <a:latin typeface="Calibri" charset="0"/>
              </a:rPr>
            </a:br>
            <a:endParaRPr lang="en-ZA" sz="2000">
              <a:latin typeface="Calibri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80727"/>
            <a:ext cx="8229600" cy="5463952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Babies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who have warm,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loving</a:t>
            </a:r>
            <a:r>
              <a:rPr lang="en-GB" sz="2400" b="0" strike="sngStrike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and responsive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care in the first few months of their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lives,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develop empathy, are able to deal with the emotional and social stresses of life, and have the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emotional and mental tools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to have good relationships with others.</a:t>
            </a:r>
            <a:br>
              <a:rPr lang="en-GB" sz="2400" b="0" dirty="0">
                <a:solidFill>
                  <a:srgbClr val="000090"/>
                </a:solidFill>
                <a:latin typeface="+mn-lt"/>
              </a:rPr>
            </a:br>
            <a:endParaRPr lang="en-ZA" sz="2400" b="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9220" name="Picture 4" descr="DSC043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1163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0"/>
            <a:ext cx="859720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000090"/>
                </a:solidFill>
              </a:rPr>
              <a:t>Parenting: Quality of </a:t>
            </a:r>
            <a:r>
              <a:rPr lang="en-US" sz="3000" dirty="0" smtClean="0">
                <a:solidFill>
                  <a:srgbClr val="003399"/>
                </a:solidFill>
              </a:rPr>
              <a:t>Relationships/’Attachment’</a:t>
            </a:r>
            <a:endParaRPr lang="en-US" sz="3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597205" cy="980728"/>
          </a:xfrm>
        </p:spPr>
        <p:txBody>
          <a:bodyPr/>
          <a:lstStyle/>
          <a:p>
            <a:pPr algn="ctr"/>
            <a:r>
              <a:rPr lang="en-ZA" sz="2800" dirty="0" smtClean="0">
                <a:solidFill>
                  <a:srgbClr val="000090"/>
                </a:solidFill>
                <a:latin typeface="Calibri" charset="0"/>
              </a:rPr>
              <a:t>N</a:t>
            </a:r>
            <a:r>
              <a:rPr lang="en-ZA" sz="2800" dirty="0" smtClean="0">
                <a:solidFill>
                  <a:srgbClr val="000090"/>
                </a:solidFill>
                <a:latin typeface="+mn-lt"/>
              </a:rPr>
              <a:t>ew Neuroscience: </a:t>
            </a:r>
            <a:br>
              <a:rPr lang="en-ZA" sz="2800" dirty="0" smtClean="0">
                <a:solidFill>
                  <a:srgbClr val="000090"/>
                </a:solidFill>
                <a:latin typeface="+mn-lt"/>
              </a:rPr>
            </a:br>
            <a:r>
              <a:rPr lang="en-ZA" sz="2800" dirty="0" smtClean="0">
                <a:solidFill>
                  <a:srgbClr val="000090"/>
                </a:solidFill>
                <a:latin typeface="+mn-lt"/>
              </a:rPr>
              <a:t>Stimulation in a safe and protective environment</a:t>
            </a:r>
            <a:endParaRPr lang="en-ZA" sz="2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1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Infants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and babies who are spoken with, played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with,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and helped to experience the world in a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kind and loving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way have the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mental, social and emotional tools </a:t>
            </a:r>
            <a:r>
              <a:rPr lang="en-GB" sz="2400" b="0" dirty="0">
                <a:solidFill>
                  <a:srgbClr val="000090"/>
                </a:solidFill>
                <a:latin typeface="+mn-lt"/>
              </a:rPr>
              <a:t>to cope well at school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later</a:t>
            </a:r>
          </a:p>
          <a:p>
            <a:pPr>
              <a:buFont typeface="Arial" charset="0"/>
              <a:buNone/>
            </a:pPr>
            <a:endParaRPr lang="en-GB" sz="2400" b="0" dirty="0">
              <a:solidFill>
                <a:srgbClr val="000090"/>
              </a:solidFill>
              <a:latin typeface="+mn-lt"/>
            </a:endParaRPr>
          </a:p>
          <a:p>
            <a:pPr>
              <a:buFont typeface="Arial" charset="0"/>
              <a:buNone/>
            </a:pPr>
            <a:r>
              <a:rPr lang="en-GB" sz="2400" b="0" dirty="0" smtClean="0">
                <a:solidFill>
                  <a:srgbClr val="000090"/>
                </a:solidFill>
                <a:latin typeface="+mn-lt"/>
              </a:rPr>
              <a:t>It starts with the mother, parents  / caregivers 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  <a:sym typeface="Wingdings"/>
              </a:rPr>
              <a:t> but early childhood learning and development (</a:t>
            </a:r>
            <a:r>
              <a:rPr lang="en-GB" sz="2400" b="0" dirty="0" err="1" smtClean="0">
                <a:solidFill>
                  <a:srgbClr val="000090"/>
                </a:solidFill>
                <a:latin typeface="+mn-lt"/>
                <a:sym typeface="Wingdings"/>
              </a:rPr>
              <a:t>Educare</a:t>
            </a:r>
            <a:r>
              <a:rPr lang="en-GB" sz="2400" b="0" dirty="0" smtClean="0">
                <a:solidFill>
                  <a:srgbClr val="000090"/>
                </a:solidFill>
                <a:latin typeface="+mn-lt"/>
                <a:sym typeface="Wingdings"/>
              </a:rPr>
              <a:t>) is also vital</a:t>
            </a:r>
            <a:endParaRPr lang="en-GB" sz="2400" b="0" dirty="0">
              <a:solidFill>
                <a:srgbClr val="000090"/>
              </a:solidFill>
              <a:latin typeface="+mn-lt"/>
            </a:endParaRPr>
          </a:p>
          <a:p>
            <a:pPr>
              <a:buFont typeface="Arial" charset="0"/>
              <a:buNone/>
            </a:pPr>
            <a:endParaRPr lang="en-GB" sz="2400" dirty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1st 1000 days to City of Cape Town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ur/qYXClUhvwckbOHARTMCFDQhKAVQUekOvmLmPhNT7c610/FVgDr9DIwjBVkh10+uoZtDLLnip08d9YX17yTxrCbvRbX/8VBjuXv/632OIQhYamCTMKSj6cE4A+JQ+h5OAdzKiyiyOOUWtWTYfUjwkUdHlMgxSJJPPnb1LSgl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WCG-Health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WCG-Health-New PPT Master-01112012</Template>
  <TotalTime>93752</TotalTime>
  <Words>818</Words>
  <Application>Microsoft Office PowerPoint</Application>
  <PresentationFormat>On-screen Show (4:3)</PresentationFormat>
  <Paragraphs>133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WCG-Health-New PPT Master-01112012</vt:lpstr>
      <vt:lpstr>think-cell Slide</vt:lpstr>
      <vt:lpstr>Document</vt:lpstr>
      <vt:lpstr>    THE First 1000 days   </vt:lpstr>
      <vt:lpstr>The First 1000 Days “continuum”</vt:lpstr>
      <vt:lpstr>The First 1000 Days: New Neuroscience</vt:lpstr>
      <vt:lpstr> </vt:lpstr>
      <vt:lpstr>Nutrition in the first 1000 Days</vt:lpstr>
      <vt:lpstr>New Neuroscience: The  significance of the mother’s mental well being</vt:lpstr>
      <vt:lpstr>Parenting: Quality of Relationships/‘Attachment’</vt:lpstr>
      <vt:lpstr> </vt:lpstr>
      <vt:lpstr>New Neuroscience:  Stimulation in a safe and protective environment</vt:lpstr>
      <vt:lpstr>The Problem of Toxic Stress</vt:lpstr>
      <vt:lpstr>The Problem of Toxic Stress</vt:lpstr>
      <vt:lpstr>The Problem of Toxic Stress</vt:lpstr>
      <vt:lpstr>New Neuroscience:  Vulnerability of babies and infants</vt:lpstr>
      <vt:lpstr>Vulnerability of babies and infants</vt:lpstr>
      <vt:lpstr>And so the Implications are….</vt:lpstr>
      <vt:lpstr>  In conclusion…..</vt:lpstr>
      <vt:lpstr> </vt:lpstr>
    </vt:vector>
  </TitlesOfParts>
  <Company>PGWC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van Rensburg</dc:creator>
  <cp:keywords>POTX</cp:keywords>
  <cp:lastModifiedBy>Virginia De Azevedo</cp:lastModifiedBy>
  <cp:revision>259</cp:revision>
  <cp:lastPrinted>2015-05-14T06:48:23Z</cp:lastPrinted>
  <dcterms:created xsi:type="dcterms:W3CDTF">2013-07-26T09:51:11Z</dcterms:created>
  <dcterms:modified xsi:type="dcterms:W3CDTF">2016-05-13T08:12:45Z</dcterms:modified>
  <cp:category>CI</cp:category>
</cp:coreProperties>
</file>