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118-D9AA-0C45-9EEA-F559B3A29A8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3677-3E41-4E4D-9933-3AE6013E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118-D9AA-0C45-9EEA-F559B3A29A8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3677-3E41-4E4D-9933-3AE6013E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1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118-D9AA-0C45-9EEA-F559B3A29A8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3677-3E41-4E4D-9933-3AE6013E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09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429000"/>
            <a:ext cx="8208912" cy="1008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lIns="72000" tIns="0" rIns="72000" bIns="0" anchor="b">
            <a:normAutofit/>
          </a:bodyPr>
          <a:lstStyle>
            <a:lvl1pPr algn="r">
              <a:spcBef>
                <a:spcPts val="300"/>
              </a:spcBef>
              <a:defRPr sz="2600" cap="all" baseline="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585688"/>
            <a:ext cx="9144000" cy="493486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4532528"/>
            <a:ext cx="8208912" cy="508552"/>
          </a:xfrm>
        </p:spPr>
        <p:txBody>
          <a:bodyPr lIns="72000" tIns="0" rIns="72000" bIns="0" anchor="ctr">
            <a:normAutofit/>
          </a:bodyPr>
          <a:lstStyle>
            <a:lvl1pPr marL="0" indent="0" algn="r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 dirty="0"/>
          </a:p>
        </p:txBody>
      </p:sp>
      <p:sp>
        <p:nvSpPr>
          <p:cNvPr id="15" name="Date Placeholder 11"/>
          <p:cNvSpPr>
            <a:spLocks noGrp="1"/>
          </p:cNvSpPr>
          <p:nvPr>
            <p:ph type="dt" sz="half" idx="2"/>
          </p:nvPr>
        </p:nvSpPr>
        <p:spPr>
          <a:xfrm>
            <a:off x="7164288" y="5398045"/>
            <a:ext cx="1512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2015/09/16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3635548" y="5398045"/>
            <a:ext cx="1584176" cy="365125"/>
          </a:xfrm>
        </p:spPr>
        <p:txBody>
          <a:bodyPr>
            <a:normAutofit/>
          </a:bodyPr>
          <a:lstStyle>
            <a:lvl1pPr algn="r">
              <a:defRPr sz="1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Location   |</a:t>
            </a:r>
            <a:endParaRPr lang="en-GB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5220072" y="5398045"/>
            <a:ext cx="1944216" cy="365125"/>
          </a:xfrm>
        </p:spPr>
        <p:txBody>
          <a:bodyPr>
            <a:normAutofit/>
          </a:bodyPr>
          <a:lstStyle>
            <a:lvl1pPr algn="r"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Initial. Surname  |</a:t>
            </a:r>
            <a:endParaRPr lang="en-GB" dirty="0"/>
          </a:p>
        </p:txBody>
      </p:sp>
      <p:pic>
        <p:nvPicPr>
          <p:cNvPr id="11" name="Picture 2" descr="C:\Users\Conny\Desktop\WCG\WCG - Logo\PNG\Logos blue\Health\WCG - Logo - Health - Tagline - Transparen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52" y="382532"/>
            <a:ext cx="5739912" cy="1621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418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118-D9AA-0C45-9EEA-F559B3A29A8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3677-3E41-4E4D-9933-3AE6013E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6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118-D9AA-0C45-9EEA-F559B3A29A8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3677-3E41-4E4D-9933-3AE6013E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5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118-D9AA-0C45-9EEA-F559B3A29A8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3677-3E41-4E4D-9933-3AE6013E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3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118-D9AA-0C45-9EEA-F559B3A29A8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3677-3E41-4E4D-9933-3AE6013E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1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118-D9AA-0C45-9EEA-F559B3A29A8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3677-3E41-4E4D-9933-3AE6013E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0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118-D9AA-0C45-9EEA-F559B3A29A8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3677-3E41-4E4D-9933-3AE6013E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25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118-D9AA-0C45-9EEA-F559B3A29A8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3677-3E41-4E4D-9933-3AE6013E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5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118-D9AA-0C45-9EEA-F559B3A29A8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3677-3E41-4E4D-9933-3AE6013E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78118-D9AA-0C45-9EEA-F559B3A29A8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93677-3E41-4E4D-9933-3AE6013E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4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-63064" y="5541337"/>
            <a:ext cx="9143999" cy="141125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400" b="1" i="1" dirty="0" smtClean="0"/>
              <a:t>Workshop materials selected and prepared by:</a:t>
            </a:r>
          </a:p>
          <a:p>
            <a:pPr marL="0" indent="0" algn="ctr">
              <a:buNone/>
            </a:pPr>
            <a:r>
              <a:rPr lang="en-GB" sz="2400" b="1" i="1" dirty="0" smtClean="0"/>
              <a:t> Virginia </a:t>
            </a:r>
            <a:r>
              <a:rPr lang="en-GB" sz="2400" b="1" i="1" dirty="0" smtClean="0"/>
              <a:t>de Azevedo, Elmarie Malek, Janet Giddy, Michael Hendricks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2675972" y="4137509"/>
            <a:ext cx="4481512" cy="9466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 smtClean="0"/>
              <a:t>Workshop Outline  </a:t>
            </a:r>
            <a:endParaRPr lang="en-GB" sz="3600" dirty="0"/>
          </a:p>
        </p:txBody>
      </p:sp>
      <p:pic>
        <p:nvPicPr>
          <p:cNvPr id="7" name="image18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45931" y="2049517"/>
            <a:ext cx="7409793" cy="2087992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25138"/>
              </p:ext>
            </p:extLst>
          </p:nvPr>
        </p:nvGraphicFramePr>
        <p:xfrm>
          <a:off x="220724" y="50800"/>
          <a:ext cx="9234488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Document" r:id="rId5" imgW="6641856" imgH="914366" progId="Word.Document.12">
                  <p:embed/>
                </p:oleObj>
              </mc:Choice>
              <mc:Fallback>
                <p:oleObj name="Document" r:id="rId5" imgW="6641856" imgH="914366" progId="Word.Documen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24" y="50800"/>
                        <a:ext cx="9234488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56128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504D"/>
                </a:solidFill>
              </a:rPr>
              <a:t>First 1000 Days Workshop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Courier New"/>
              <a:buChar char="o"/>
            </a:pPr>
            <a:r>
              <a:rPr lang="en-US" dirty="0" smtClean="0"/>
              <a:t>Welcome / Introduction / Overview of Day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Pre-test: true / false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Theme based sessions</a:t>
            </a:r>
          </a:p>
          <a:p>
            <a:pPr lvl="1"/>
            <a:r>
              <a:rPr lang="en-US" dirty="0" smtClean="0"/>
              <a:t>New neuroscience</a:t>
            </a:r>
          </a:p>
          <a:p>
            <a:pPr lvl="1"/>
            <a:r>
              <a:rPr lang="en-US" dirty="0" smtClean="0"/>
              <a:t>Maternal Care</a:t>
            </a:r>
          </a:p>
          <a:p>
            <a:pPr lvl="1"/>
            <a:r>
              <a:rPr lang="en-US" dirty="0" smtClean="0"/>
              <a:t>Child Care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Discussion re implications for our services &amp; partnerships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Wrap up / Summary 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Post-test: true / false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Evaluation of the workshop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965575" y="250386"/>
            <a:ext cx="2286000" cy="12132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Font typeface="Courier New"/>
              <a:buChar char="o"/>
            </a:pPr>
            <a:r>
              <a:rPr lang="en-US" sz="3200" dirty="0">
                <a:solidFill>
                  <a:prstClr val="black"/>
                </a:solidFill>
              </a:rPr>
              <a:t>Pre-test: true / false</a:t>
            </a:r>
          </a:p>
          <a:p>
            <a:pPr marL="342900" lvl="0" indent="-342900">
              <a:spcBef>
                <a:spcPct val="20000"/>
              </a:spcBef>
              <a:buFont typeface="Courier New"/>
              <a:buChar char="o"/>
            </a:pPr>
            <a:r>
              <a:rPr lang="en-US" sz="3200" dirty="0">
                <a:solidFill>
                  <a:prstClr val="black"/>
                </a:solidFill>
              </a:rPr>
              <a:t>First 1000 Days Trailer</a:t>
            </a:r>
          </a:p>
          <a:p>
            <a:pPr marL="342900" lvl="0" indent="-342900">
              <a:spcBef>
                <a:spcPct val="20000"/>
              </a:spcBef>
              <a:buFont typeface="Courier New"/>
              <a:buChar char="o"/>
            </a:pPr>
            <a:r>
              <a:rPr lang="en-US" sz="3200" dirty="0">
                <a:solidFill>
                  <a:prstClr val="black"/>
                </a:solidFill>
              </a:rPr>
              <a:t>Theme based sessions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New neuroscience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Maternal Care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Child Care</a:t>
            </a:r>
          </a:p>
          <a:p>
            <a:pPr marL="342900" lvl="0" indent="-342900">
              <a:spcBef>
                <a:spcPct val="20000"/>
              </a:spcBef>
              <a:buFont typeface="Courier New"/>
              <a:buChar char="o"/>
            </a:pPr>
            <a:r>
              <a:rPr lang="en-US" sz="3200" dirty="0">
                <a:solidFill>
                  <a:prstClr val="black"/>
                </a:solidFill>
              </a:rPr>
              <a:t>Discussion re Implications for our services</a:t>
            </a:r>
          </a:p>
          <a:p>
            <a:pPr marL="342900" lvl="0" indent="-342900">
              <a:spcBef>
                <a:spcPct val="20000"/>
              </a:spcBef>
              <a:buFont typeface="Courier New"/>
              <a:buChar char="o"/>
            </a:pPr>
            <a:r>
              <a:rPr lang="en-US" sz="3200" dirty="0">
                <a:solidFill>
                  <a:prstClr val="black"/>
                </a:solidFill>
              </a:rPr>
              <a:t>Post-test: true / false</a:t>
            </a:r>
          </a:p>
        </p:txBody>
      </p:sp>
      <p:pic>
        <p:nvPicPr>
          <p:cNvPr id="6" name="image1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03640" y="5057801"/>
            <a:ext cx="3240360" cy="180019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4659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Disclaimer </a:t>
            </a:r>
            <a:r>
              <a:rPr lang="en-US" dirty="0" smtClean="0">
                <a:solidFill>
                  <a:schemeClr val="accent2"/>
                </a:solidFill>
              </a:rPr>
              <a:t> (Warning)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63878" y="1320182"/>
            <a:ext cx="8022921" cy="4856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>
                <a:solidFill>
                  <a:srgbClr val="000090"/>
                </a:solidFill>
              </a:rPr>
              <a:t>This </a:t>
            </a:r>
            <a:r>
              <a:rPr lang="en-US" i="1" dirty="0">
                <a:solidFill>
                  <a:srgbClr val="000090"/>
                </a:solidFill>
              </a:rPr>
              <a:t>workshop may evoke an emotional response in participants. It may make you </a:t>
            </a:r>
            <a:r>
              <a:rPr lang="en-US" i="1" dirty="0" smtClean="0">
                <a:solidFill>
                  <a:srgbClr val="000090"/>
                </a:solidFill>
              </a:rPr>
              <a:t> reflect on your own personal experiences  and possibly you may feel a bit uncomfortable. </a:t>
            </a:r>
            <a:r>
              <a:rPr lang="en-US" i="1" dirty="0">
                <a:solidFill>
                  <a:srgbClr val="000090"/>
                </a:solidFill>
              </a:rPr>
              <a:t>That is OK. Sometimes we need to respond emotionally. When we are emotionally engaged or disturbed, we often learn more </a:t>
            </a:r>
            <a:r>
              <a:rPr lang="en-US" i="1" dirty="0" smtClean="0">
                <a:solidFill>
                  <a:srgbClr val="000090"/>
                </a:solidFill>
              </a:rPr>
              <a:t>deeply</a:t>
            </a:r>
            <a:r>
              <a:rPr lang="en-US" dirty="0" smtClean="0">
                <a:solidFill>
                  <a:srgbClr val="000090"/>
                </a:solidFill>
              </a:rPr>
              <a:t>. </a:t>
            </a:r>
            <a:r>
              <a:rPr lang="en-US" i="1" dirty="0" smtClean="0">
                <a:solidFill>
                  <a:srgbClr val="000090"/>
                </a:solidFill>
              </a:rPr>
              <a:t>We are all learning more about this together. </a:t>
            </a:r>
            <a:endParaRPr lang="en-ZA" i="1" dirty="0">
              <a:solidFill>
                <a:srgbClr val="000090"/>
              </a:solidFill>
            </a:endParaRPr>
          </a:p>
        </p:txBody>
      </p:sp>
      <p:pic>
        <p:nvPicPr>
          <p:cNvPr id="6" name="image1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46440" y="5282615"/>
            <a:ext cx="3240360" cy="180019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8362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Main Purpose of the workshop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10562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To raise awareness and increase knowledge of this critical time of life</a:t>
            </a:r>
            <a:endParaRPr lang="en-US" dirty="0"/>
          </a:p>
          <a:p>
            <a:r>
              <a:rPr lang="en-US" dirty="0" smtClean="0"/>
              <a:t>To start the conversation about the practical / service based implications</a:t>
            </a:r>
          </a:p>
          <a:p>
            <a:r>
              <a:rPr lang="en-US" dirty="0" smtClean="0"/>
              <a:t>Note: we will not be expecting detailed ACTION PLANS by the end of the workshop…</a:t>
            </a:r>
            <a:endParaRPr lang="en-US" dirty="0"/>
          </a:p>
        </p:txBody>
      </p:sp>
      <p:pic>
        <p:nvPicPr>
          <p:cNvPr id="7" name="image1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46440" y="5235317"/>
            <a:ext cx="3240360" cy="180019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1619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336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Pre &amp; Post test </a:t>
            </a:r>
            <a:r>
              <a:rPr lang="en-US" dirty="0">
                <a:solidFill>
                  <a:schemeClr val="accent2"/>
                </a:solidFill>
              </a:rPr>
              <a:t>s</a:t>
            </a:r>
            <a:r>
              <a:rPr lang="en-US" dirty="0" smtClean="0">
                <a:solidFill>
                  <a:schemeClr val="accent2"/>
                </a:solidFill>
              </a:rPr>
              <a:t>elf assessment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366"/>
            <a:ext cx="8229600" cy="47558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90"/>
                </a:solidFill>
              </a:rPr>
              <a:t>Purpose: </a:t>
            </a:r>
          </a:p>
          <a:p>
            <a:r>
              <a:rPr lang="en-US" dirty="0"/>
              <a:t>P</a:t>
            </a:r>
            <a:r>
              <a:rPr lang="en-US" dirty="0" smtClean="0"/>
              <a:t>ersonal  evaluation of knowledge</a:t>
            </a:r>
          </a:p>
          <a:p>
            <a:r>
              <a:rPr lang="en-US" dirty="0" smtClean="0"/>
              <a:t> Gives a baseline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 to see what you have learned from the workshop </a:t>
            </a:r>
          </a:p>
          <a:p>
            <a:r>
              <a:rPr lang="en-US" dirty="0" smtClean="0"/>
              <a:t>M&amp;E purposes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90"/>
                </a:solidFill>
              </a:rPr>
              <a:t>NOTE: </a:t>
            </a:r>
            <a:r>
              <a:rPr lang="en-US" dirty="0" smtClean="0">
                <a:solidFill>
                  <a:schemeClr val="accent2"/>
                </a:solidFill>
              </a:rPr>
              <a:t>this is anonymous &amp; confidential! </a:t>
            </a:r>
            <a:r>
              <a:rPr lang="en-US" dirty="0" smtClean="0"/>
              <a:t>Do not write names</a:t>
            </a:r>
          </a:p>
          <a:p>
            <a:pPr marL="0" indent="0">
              <a:buNone/>
            </a:pPr>
            <a:endParaRPr lang="en-US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90"/>
                </a:solidFill>
              </a:rPr>
              <a:t>How to do it:</a:t>
            </a:r>
          </a:p>
          <a:p>
            <a:pPr marL="857250" lvl="1" indent="-457200">
              <a:buFont typeface="Wingdings" charset="0"/>
              <a:buChar char="à"/>
            </a:pPr>
            <a:r>
              <a:rPr lang="en-US" dirty="0" smtClean="0">
                <a:sym typeface="Wingdings"/>
              </a:rPr>
              <a:t>Write your </a:t>
            </a:r>
            <a:r>
              <a:rPr lang="en-US" dirty="0">
                <a:sym typeface="Wingdings"/>
              </a:rPr>
              <a:t>i</a:t>
            </a:r>
            <a:r>
              <a:rPr lang="en-US" dirty="0" smtClean="0"/>
              <a:t>mmediate responses to each statement, don’t think about it too much. </a:t>
            </a:r>
          </a:p>
          <a:p>
            <a:pPr marL="857250" lvl="1" indent="-457200">
              <a:buFont typeface="Wingdings" charset="0"/>
              <a:buChar char="à"/>
            </a:pPr>
            <a:r>
              <a:rPr lang="en-US" dirty="0" smtClean="0"/>
              <a:t>Pre AND  post test</a:t>
            </a:r>
          </a:p>
          <a:p>
            <a:pPr marL="857250" lvl="1" indent="-457200">
              <a:buFont typeface="Wingdings" charset="0"/>
              <a:buChar char="à"/>
            </a:pPr>
            <a:r>
              <a:rPr lang="en-US" dirty="0" smtClean="0"/>
              <a:t>Hand it in at the end (M&amp; E purposes) </a:t>
            </a:r>
          </a:p>
          <a:p>
            <a:pPr marL="857250" lvl="1" indent="-457200">
              <a:buFont typeface="Wingdings" charset="0"/>
              <a:buChar char="à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image1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09058" y="5251083"/>
            <a:ext cx="3240360" cy="180019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18192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      Acknowledgements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586" y="1815840"/>
            <a:ext cx="7897660" cy="4222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Acknowledgements:</a:t>
            </a:r>
          </a:p>
          <a:p>
            <a:r>
              <a:rPr lang="en-US" sz="2800" dirty="0" smtClean="0">
                <a:solidFill>
                  <a:srgbClr val="C0504D"/>
                </a:solidFill>
              </a:rPr>
              <a:t>Simone Honikman </a:t>
            </a:r>
            <a:r>
              <a:rPr lang="en-US" sz="2800" dirty="0" smtClean="0"/>
              <a:t>(Perinatal Mental Health Project)</a:t>
            </a:r>
          </a:p>
          <a:p>
            <a:r>
              <a:rPr lang="en-US" sz="2800" dirty="0" smtClean="0">
                <a:solidFill>
                  <a:srgbClr val="C0504D"/>
                </a:solidFill>
              </a:rPr>
              <a:t>David </a:t>
            </a:r>
            <a:r>
              <a:rPr lang="en-US" sz="2800" dirty="0">
                <a:solidFill>
                  <a:srgbClr val="C0504D"/>
                </a:solidFill>
              </a:rPr>
              <a:t>H</a:t>
            </a:r>
            <a:r>
              <a:rPr lang="en-US" sz="2800" dirty="0" smtClean="0">
                <a:solidFill>
                  <a:srgbClr val="C0504D"/>
                </a:solidFill>
              </a:rPr>
              <a:t>arrison </a:t>
            </a:r>
            <a:r>
              <a:rPr lang="en-US" sz="2800" dirty="0" smtClean="0"/>
              <a:t>(Cape Town Embrace)</a:t>
            </a:r>
          </a:p>
          <a:p>
            <a:r>
              <a:rPr lang="en-US" sz="2800" dirty="0" smtClean="0">
                <a:solidFill>
                  <a:srgbClr val="C0504D"/>
                </a:solidFill>
              </a:rPr>
              <a:t>Astrid Berg </a:t>
            </a:r>
            <a:r>
              <a:rPr lang="en-US" sz="2800" dirty="0" smtClean="0"/>
              <a:t>(“Together from the beginning”)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Western Cape Health Department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City of Cape Town Health Directorate</a:t>
            </a:r>
            <a:endParaRPr 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918259"/>
              </p:ext>
            </p:extLst>
          </p:nvPr>
        </p:nvGraphicFramePr>
        <p:xfrm>
          <a:off x="0" y="50096"/>
          <a:ext cx="9234691" cy="1623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3" imgW="6642100" imgH="914400" progId="Word.Document.12">
                  <p:embed/>
                </p:oleObj>
              </mc:Choice>
              <mc:Fallback>
                <p:oleObj name="Document" r:id="rId3" imgW="6642100" imgH="914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50096"/>
                        <a:ext cx="9234691" cy="1623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image18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51398" y="5262759"/>
            <a:ext cx="3240360" cy="180019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3559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6448"/>
            <a:ext cx="8229600" cy="931996"/>
          </a:xfrm>
        </p:spPr>
        <p:txBody>
          <a:bodyPr>
            <a:normAutofit/>
          </a:bodyPr>
          <a:lstStyle/>
          <a:p>
            <a:r>
              <a:rPr lang="en-ZA" sz="3200" b="1" dirty="0">
                <a:solidFill>
                  <a:srgbClr val="B5121B"/>
                </a:solidFill>
              </a:rPr>
              <a:t>Group </a:t>
            </a:r>
            <a:r>
              <a:rPr lang="en-ZA" sz="3200" b="1" dirty="0" smtClean="0">
                <a:solidFill>
                  <a:srgbClr val="B5121B"/>
                </a:solidFill>
              </a:rPr>
              <a:t>Discussion: </a:t>
            </a:r>
            <a:endParaRPr lang="en-US" sz="3200" dirty="0">
              <a:solidFill>
                <a:srgbClr val="B5121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086" y="686356"/>
            <a:ext cx="8073025" cy="470852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ZA" sz="2400" b="1" dirty="0" smtClean="0">
                <a:solidFill>
                  <a:srgbClr val="000090"/>
                </a:solidFill>
              </a:rPr>
              <a:t>In groups of 2 – 3 discuss the following: </a:t>
            </a:r>
          </a:p>
          <a:p>
            <a:pPr lvl="0"/>
            <a:r>
              <a:rPr lang="en-ZA" sz="2400" dirty="0" smtClean="0"/>
              <a:t>What is new that has been learned?</a:t>
            </a:r>
          </a:p>
          <a:p>
            <a:pPr lvl="0"/>
            <a:r>
              <a:rPr lang="en-ZA" sz="2400" dirty="0" smtClean="0"/>
              <a:t>Maternal and Child Health services:</a:t>
            </a:r>
          </a:p>
          <a:p>
            <a:pPr lvl="1"/>
            <a:r>
              <a:rPr lang="en-ZA" sz="2400" dirty="0" smtClean="0"/>
              <a:t>What are we already doing?</a:t>
            </a:r>
            <a:endParaRPr lang="en-ZA" sz="2400" dirty="0"/>
          </a:p>
          <a:p>
            <a:pPr lvl="1"/>
            <a:r>
              <a:rPr lang="en-ZA" sz="2400" dirty="0"/>
              <a:t>What </a:t>
            </a:r>
            <a:r>
              <a:rPr lang="en-ZA" sz="2400" dirty="0" smtClean="0"/>
              <a:t>needs </a:t>
            </a:r>
            <a:r>
              <a:rPr lang="en-ZA" sz="2400" dirty="0"/>
              <a:t>to be enhanced and how can that be done?</a:t>
            </a:r>
          </a:p>
          <a:p>
            <a:pPr lvl="1"/>
            <a:r>
              <a:rPr lang="en-ZA" sz="2400" dirty="0"/>
              <a:t>What are </a:t>
            </a:r>
            <a:r>
              <a:rPr lang="en-ZA" sz="2400" dirty="0" smtClean="0"/>
              <a:t>we </a:t>
            </a:r>
            <a:r>
              <a:rPr lang="en-ZA" sz="2400" dirty="0"/>
              <a:t>not doing that needs to be </a:t>
            </a:r>
            <a:r>
              <a:rPr lang="en-ZA" sz="2400" dirty="0" smtClean="0"/>
              <a:t>added?</a:t>
            </a:r>
            <a:endParaRPr lang="en-ZA" sz="2400" dirty="0"/>
          </a:p>
          <a:p>
            <a:pPr lvl="1"/>
            <a:r>
              <a:rPr lang="en-ZA" sz="2400" dirty="0" smtClean="0"/>
              <a:t>What </a:t>
            </a:r>
            <a:r>
              <a:rPr lang="en-ZA" sz="2400" dirty="0"/>
              <a:t>barriers to implementation are anticipated</a:t>
            </a:r>
            <a:r>
              <a:rPr lang="en-ZA" sz="2400" dirty="0" smtClean="0"/>
              <a:t>?</a:t>
            </a:r>
          </a:p>
          <a:p>
            <a:r>
              <a:rPr lang="en-ZA" sz="2400" dirty="0" err="1" smtClean="0"/>
              <a:t>Intersectoral</a:t>
            </a:r>
            <a:r>
              <a:rPr lang="en-ZA" sz="2400" dirty="0" smtClean="0"/>
              <a:t> partnerships:</a:t>
            </a:r>
          </a:p>
          <a:p>
            <a:pPr lvl="1"/>
            <a:r>
              <a:rPr lang="en-ZA" sz="2400" dirty="0" smtClean="0"/>
              <a:t>What other resources are available?</a:t>
            </a:r>
          </a:p>
          <a:p>
            <a:pPr lvl="1"/>
            <a:r>
              <a:rPr lang="en-ZA" sz="2400" dirty="0" smtClean="0"/>
              <a:t>How do we tap into them?</a:t>
            </a:r>
          </a:p>
          <a:p>
            <a:pPr lvl="1"/>
            <a:r>
              <a:rPr lang="en-ZA" sz="2400" dirty="0" smtClean="0"/>
              <a:t>How do we integrated our plans &amp; operations? </a:t>
            </a:r>
            <a:endParaRPr lang="en-ZA" sz="2400" dirty="0"/>
          </a:p>
          <a:p>
            <a:pPr marL="0" indent="0">
              <a:buNone/>
            </a:pPr>
            <a:r>
              <a:rPr lang="en-ZA" sz="2400" dirty="0" smtClean="0">
                <a:solidFill>
                  <a:srgbClr val="000090"/>
                </a:solidFill>
                <a:sym typeface="Wingdings"/>
              </a:rPr>
              <a:t></a:t>
            </a:r>
            <a:r>
              <a:rPr lang="en-ZA" sz="2400" dirty="0" smtClean="0">
                <a:solidFill>
                  <a:srgbClr val="000090"/>
                </a:solidFill>
              </a:rPr>
              <a:t> </a:t>
            </a:r>
            <a:r>
              <a:rPr lang="en-ZA" sz="2400" i="1" dirty="0">
                <a:solidFill>
                  <a:srgbClr val="000090"/>
                </a:solidFill>
              </a:rPr>
              <a:t>U</a:t>
            </a:r>
            <a:r>
              <a:rPr lang="en-ZA" sz="2400" i="1" dirty="0" smtClean="0">
                <a:solidFill>
                  <a:srgbClr val="000090"/>
                </a:solidFill>
              </a:rPr>
              <a:t>se post-it </a:t>
            </a:r>
            <a:r>
              <a:rPr lang="en-ZA" sz="2400" i="1" dirty="0">
                <a:solidFill>
                  <a:srgbClr val="000090"/>
                </a:solidFill>
              </a:rPr>
              <a:t>notes to collect </a:t>
            </a:r>
            <a:r>
              <a:rPr lang="en-ZA" sz="2400" i="1" dirty="0" smtClean="0">
                <a:solidFill>
                  <a:srgbClr val="000090"/>
                </a:solidFill>
              </a:rPr>
              <a:t>feedback</a:t>
            </a:r>
            <a:endParaRPr lang="en-US" sz="2400" dirty="0"/>
          </a:p>
        </p:txBody>
      </p:sp>
      <p:pic>
        <p:nvPicPr>
          <p:cNvPr id="4" name="image1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56356" y="5394881"/>
            <a:ext cx="3240360" cy="170369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5771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BOX_SB6" val="snTsFZ8Y/CBJMgu9y8Dq8/H4Owf5ZP/3"/>
  <p:tag name="SMARTBOX_SB8" val="0iCA1Z23kaaMiGZOE1yeGg=="/>
  <p:tag name="SMARTBOX_SB7" val="U8/1IBd/oCkOa3RV9JIGzg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25683</TotalTime>
  <Words>417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Document</vt:lpstr>
      <vt:lpstr>PowerPoint Presentation</vt:lpstr>
      <vt:lpstr>First 1000 Days Workshop</vt:lpstr>
      <vt:lpstr>Disclaimer  (Warning)</vt:lpstr>
      <vt:lpstr>Main Purpose of the workshop</vt:lpstr>
      <vt:lpstr>Pre &amp; Post test self assessment</vt:lpstr>
      <vt:lpstr>      Acknowledgements</vt:lpstr>
      <vt:lpstr>Group Discussion: </vt:lpstr>
    </vt:vector>
  </TitlesOfParts>
  <Company>janetgiddy@gmail.com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1000 Days Road show</dc:title>
  <dc:creator>Janet  Giddy</dc:creator>
  <cp:lastModifiedBy>Virginia De Azevedo</cp:lastModifiedBy>
  <cp:revision>31</cp:revision>
  <dcterms:created xsi:type="dcterms:W3CDTF">2016-03-22T13:20:05Z</dcterms:created>
  <dcterms:modified xsi:type="dcterms:W3CDTF">2016-05-13T09:15:34Z</dcterms:modified>
</cp:coreProperties>
</file>