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4"/>
  </p:notesMasterIdLst>
  <p:handoutMasterIdLst>
    <p:handoutMasterId r:id="rId5"/>
  </p:handoutMasterIdLst>
  <p:sldIdLst>
    <p:sldId id="279" r:id="rId2"/>
    <p:sldId id="280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007A37"/>
    <a:srgbClr val="000099"/>
    <a:srgbClr val="0000FF"/>
    <a:srgbClr val="CC3300"/>
    <a:srgbClr val="FF9933"/>
    <a:srgbClr val="0066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234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45EFF-9AE1-4B79-9F82-86D4FA7C9169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5F773-AC02-421E-914F-3141805B4C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5528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52CC5-BC96-45E9-9609-345BD615DE83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A55EB-DA8D-4DE2-9373-60CD4FD187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4014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53C7C-051F-448F-85E3-0788B8A06C0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903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7" y="1447808"/>
            <a:ext cx="8825659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7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92411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61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7" y="685807"/>
            <a:ext cx="8825659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0811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7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85614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5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7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1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626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7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6102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9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7" y="2667000"/>
            <a:ext cx="292735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5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5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5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228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5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5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5" y="4827219"/>
            <a:ext cx="294005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6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6" y="4827218"/>
            <a:ext cx="293440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5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5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6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24492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9017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7" y="430221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778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9116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61" y="2861736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7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2581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6" y="2056093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693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7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7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221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440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3936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9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9" y="3129288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0696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9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7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308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93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3" y="2892353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3" y="8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7" y="6096000"/>
            <a:ext cx="993735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3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25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45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C141AB2-2AAF-4634-8653-5BA157880641}" type="datetimeFigureOut">
              <a:rPr lang="en-ZA" smtClean="0"/>
              <a:t>2021/08/11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9" y="3225305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6" y="295737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B6399-DFA6-4CC7-823F-4C90A78DD5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22869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ight Brace 165"/>
          <p:cNvSpPr/>
          <p:nvPr/>
        </p:nvSpPr>
        <p:spPr>
          <a:xfrm rot="5400000">
            <a:off x="5618161" y="-277516"/>
            <a:ext cx="908520" cy="8736973"/>
          </a:xfrm>
          <a:prstGeom prst="rightBrace">
            <a:avLst>
              <a:gd name="adj1" fmla="val 88227"/>
              <a:gd name="adj2" fmla="val 50000"/>
            </a:avLst>
          </a:prstGeom>
          <a:gradFill flip="none" rotWithShape="1">
            <a:gsLst>
              <a:gs pos="85000">
                <a:srgbClr val="002060"/>
              </a:gs>
              <a:gs pos="17000">
                <a:srgbClr val="FF0000"/>
              </a:gs>
            </a:gsLst>
            <a:lin ang="10800000" scaled="0"/>
            <a:tileRect/>
          </a:gradFill>
          <a:ln w="38100">
            <a:gradFill>
              <a:gsLst>
                <a:gs pos="47000">
                  <a:srgbClr val="00B050"/>
                </a:gs>
                <a:gs pos="68000">
                  <a:srgbClr val="FF0000"/>
                </a:gs>
              </a:gsLst>
              <a:lin ang="0" scaled="0"/>
            </a:gra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>
              <a:solidFill>
                <a:srgbClr val="FFFF00"/>
              </a:solidFill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606547" y="109639"/>
            <a:ext cx="6912273" cy="670560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prstClr val="white"/>
                </a:solidFill>
                <a:ea typeface="Calibri"/>
                <a:cs typeface="Times New Roman"/>
              </a:defRPr>
            </a:lvl1pPr>
          </a:lstStyle>
          <a:p>
            <a:r>
              <a:rPr lang="en-US" sz="1800" dirty="0"/>
              <a:t>TEACHER/ PARENT/ GUARDIAN/HEALTH PRACTITIONER</a:t>
            </a:r>
            <a:endParaRPr lang="en-ZA" sz="1800" dirty="0"/>
          </a:p>
          <a:p>
            <a:r>
              <a:rPr lang="en-US" sz="1800" dirty="0"/>
              <a:t>IDENTIFIES LEARNER AS EXPERIENCING BARRIERS TO LEARNING</a:t>
            </a:r>
            <a:endParaRPr lang="en-ZA" sz="1800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615287" y="1281420"/>
            <a:ext cx="6894792" cy="500493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prstClr val="white"/>
                </a:solidFill>
                <a:ea typeface="Calibri"/>
                <a:cs typeface="Times New Roman"/>
              </a:defRPr>
            </a:lvl1pPr>
          </a:lstStyle>
          <a:p>
            <a:r>
              <a:rPr lang="en-US" sz="1800" dirty="0"/>
              <a:t>CLASSROOM INTERVENTION (SIAS SNA1)</a:t>
            </a:r>
            <a:endParaRPr lang="en-ZA" sz="1800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606547" y="2283134"/>
            <a:ext cx="6912272" cy="471406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prstClr val="white"/>
                </a:solidFill>
                <a:ea typeface="Calibri"/>
                <a:cs typeface="Times New Roman"/>
              </a:defRPr>
            </a:lvl1pPr>
          </a:lstStyle>
          <a:p>
            <a:r>
              <a:rPr lang="en-US" sz="1800" dirty="0"/>
              <a:t>SCHOOL-BASED SUPPORT TEAM (SBST) (SNA2) ISP</a:t>
            </a:r>
            <a:endParaRPr lang="en-ZA" sz="1800" dirty="0"/>
          </a:p>
        </p:txBody>
      </p:sp>
      <p:cxnSp>
        <p:nvCxnSpPr>
          <p:cNvPr id="12" name="Straight Arrow Connector 11"/>
          <p:cNvCxnSpPr>
            <a:stCxn id="11" idx="2"/>
            <a:endCxn id="16" idx="0"/>
          </p:cNvCxnSpPr>
          <p:nvPr/>
        </p:nvCxnSpPr>
        <p:spPr>
          <a:xfrm>
            <a:off x="6062683" y="2754540"/>
            <a:ext cx="11546" cy="461443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2"/>
            <a:endCxn id="17" idx="0"/>
          </p:cNvCxnSpPr>
          <p:nvPr/>
        </p:nvCxnSpPr>
        <p:spPr>
          <a:xfrm>
            <a:off x="6062683" y="2754540"/>
            <a:ext cx="2959530" cy="582931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084027" y="3403180"/>
            <a:ext cx="2138988" cy="671512"/>
          </a:xfrm>
          <a:prstGeom prst="ellipse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ea typeface="Calibri"/>
                <a:cs typeface="Times New Roman"/>
              </a:rPr>
              <a:t>ADDITIONAL CLASS TEACHER INTERVENTION</a:t>
            </a:r>
            <a:endParaRPr lang="en-ZA" sz="1200" b="1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cxnSp>
        <p:nvCxnSpPr>
          <p:cNvPr id="13" name="Straight Arrow Connector 12"/>
          <p:cNvCxnSpPr>
            <a:stCxn id="11" idx="2"/>
            <a:endCxn id="15" idx="0"/>
          </p:cNvCxnSpPr>
          <p:nvPr/>
        </p:nvCxnSpPr>
        <p:spPr>
          <a:xfrm flipH="1">
            <a:off x="3153521" y="2754540"/>
            <a:ext cx="2909162" cy="648640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8739051" y="5920763"/>
            <a:ext cx="2224376" cy="779427"/>
          </a:xfrm>
          <a:prstGeom prst="ellipse">
            <a:avLst/>
          </a:prstGeom>
          <a:solidFill>
            <a:srgbClr val="FF0000">
              <a:alpha val="84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FFFFFF"/>
                </a:solidFill>
                <a:ea typeface="Calibri"/>
                <a:cs typeface="Times New Roman"/>
              </a:rPr>
              <a:t>HIGH LEVEL SUPPORT</a:t>
            </a:r>
            <a:endParaRPr lang="en-ZA" sz="16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454434" y="3215983"/>
            <a:ext cx="3239589" cy="841454"/>
          </a:xfrm>
          <a:prstGeom prst="ellipse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Calibri"/>
                <a:cs typeface="Times New Roman"/>
              </a:rPr>
              <a:t>LEARNING SUPPORT</a:t>
            </a:r>
            <a:r>
              <a:rPr lang="en-ZA" sz="1400" b="1" dirty="0">
                <a:solidFill>
                  <a:prstClr val="white"/>
                </a:solidFill>
                <a:ea typeface="Calibri"/>
                <a:cs typeface="Times New Roman"/>
              </a:rPr>
              <a:t> </a:t>
            </a:r>
            <a:r>
              <a:rPr lang="en-US" sz="1400" b="1" dirty="0">
                <a:solidFill>
                  <a:prstClr val="white"/>
                </a:solidFill>
                <a:ea typeface="Calibri"/>
                <a:cs typeface="Times New Roman"/>
              </a:rPr>
              <a:t>Sessional (itinerant LST) /  once-off assessment</a:t>
            </a:r>
            <a:endParaRPr lang="en-ZA" sz="1400" b="1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882028" y="3337471"/>
            <a:ext cx="2280369" cy="719966"/>
          </a:xfrm>
          <a:prstGeom prst="ellipse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ea typeface="Calibri"/>
                <a:cs typeface="Times New Roman"/>
              </a:rPr>
              <a:t>OTHER</a:t>
            </a:r>
          </a:p>
          <a:p>
            <a:pPr algn="ctr"/>
            <a:r>
              <a:rPr lang="en-US" sz="1200" b="1" dirty="0">
                <a:solidFill>
                  <a:prstClr val="white"/>
                </a:solidFill>
                <a:ea typeface="Calibri"/>
                <a:cs typeface="Times New Roman"/>
              </a:rPr>
              <a:t>e.g. School Nurse / Social Worker</a:t>
            </a:r>
            <a:endParaRPr lang="en-ZA" sz="1200" b="1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49" name="Rectangle 46"/>
          <p:cNvSpPr>
            <a:spLocks noChangeArrowheads="1"/>
          </p:cNvSpPr>
          <p:nvPr/>
        </p:nvSpPr>
        <p:spPr bwMode="auto">
          <a:xfrm>
            <a:off x="158755" y="-50975"/>
            <a:ext cx="2127245" cy="1569660"/>
          </a:xfrm>
          <a:prstGeom prst="rect">
            <a:avLst/>
          </a:prstGeom>
          <a:noFill/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WCED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BEHAVIOUR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SUPPORT</a:t>
            </a:r>
            <a:r>
              <a:rPr lang="en-US" sz="1400" b="1" dirty="0">
                <a:solidFill>
                  <a:srgbClr val="FFFF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PATHWAY</a:t>
            </a:r>
          </a:p>
        </p:txBody>
      </p:sp>
      <p:sp>
        <p:nvSpPr>
          <p:cNvPr id="52" name="Rectangle 57"/>
          <p:cNvSpPr>
            <a:spLocks noChangeArrowheads="1"/>
          </p:cNvSpPr>
          <p:nvPr/>
        </p:nvSpPr>
        <p:spPr bwMode="auto">
          <a:xfrm>
            <a:off x="6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58"/>
          <p:cNvSpPr>
            <a:spLocks noChangeArrowheads="1"/>
          </p:cNvSpPr>
          <p:nvPr/>
        </p:nvSpPr>
        <p:spPr bwMode="auto">
          <a:xfrm>
            <a:off x="6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>
              <a:solidFill>
                <a:prstClr val="black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4751804" y="5764086"/>
            <a:ext cx="2619733" cy="936104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prstClr val="black"/>
                </a:solidFill>
                <a:ea typeface="Calibri"/>
                <a:cs typeface="Times New Roman"/>
              </a:rPr>
              <a:t>MODERATE LEVEL SUPPORT</a:t>
            </a:r>
            <a:endParaRPr lang="en-ZA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02" name="Text Box 2"/>
          <p:cNvSpPr txBox="1">
            <a:spLocks noChangeArrowheads="1"/>
          </p:cNvSpPr>
          <p:nvPr/>
        </p:nvSpPr>
        <p:spPr bwMode="auto">
          <a:xfrm>
            <a:off x="2606547" y="4545221"/>
            <a:ext cx="6911493" cy="615567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prstClr val="white"/>
                </a:solidFill>
                <a:ea typeface="Calibri"/>
                <a:cs typeface="Times New Roman"/>
              </a:defRPr>
            </a:lvl1pPr>
          </a:lstStyle>
          <a:p>
            <a:r>
              <a:rPr lang="en-US" sz="1800" dirty="0"/>
              <a:t>DISTRICT-BASED SUPPORT TEAM (DBST) (SNA3)</a:t>
            </a:r>
          </a:p>
        </p:txBody>
      </p:sp>
      <p:cxnSp>
        <p:nvCxnSpPr>
          <p:cNvPr id="115" name="Straight Arrow Connector 114"/>
          <p:cNvCxnSpPr>
            <a:endCxn id="51" idx="7"/>
          </p:cNvCxnSpPr>
          <p:nvPr/>
        </p:nvCxnSpPr>
        <p:spPr>
          <a:xfrm flipH="1">
            <a:off x="3428051" y="5201929"/>
            <a:ext cx="2633619" cy="635774"/>
          </a:xfrm>
          <a:prstGeom prst="straightConnector1">
            <a:avLst/>
          </a:prstGeom>
          <a:ln w="381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2" idx="2"/>
            <a:endCxn id="20" idx="0"/>
          </p:cNvCxnSpPr>
          <p:nvPr/>
        </p:nvCxnSpPr>
        <p:spPr>
          <a:xfrm>
            <a:off x="6062294" y="5160788"/>
            <a:ext cx="3788945" cy="759975"/>
          </a:xfrm>
          <a:prstGeom prst="straightConnector1">
            <a:avLst/>
          </a:prstGeom>
          <a:ln w="381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2"/>
            <a:endCxn id="56" idx="0"/>
          </p:cNvCxnSpPr>
          <p:nvPr/>
        </p:nvCxnSpPr>
        <p:spPr>
          <a:xfrm flipH="1">
            <a:off x="6061671" y="5160788"/>
            <a:ext cx="623" cy="603298"/>
          </a:xfrm>
          <a:prstGeom prst="straightConnector1">
            <a:avLst/>
          </a:prstGeom>
          <a:ln w="381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57"/>
          <p:cNvSpPr/>
          <p:nvPr/>
        </p:nvSpPr>
        <p:spPr>
          <a:xfrm>
            <a:off x="9936444" y="1959832"/>
            <a:ext cx="1574800" cy="59078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>
                <a:solidFill>
                  <a:prstClr val="white"/>
                </a:solidFill>
                <a:ea typeface="Calibri"/>
                <a:cs typeface="Times New Roman"/>
              </a:rPr>
              <a:t>INVOLVE PARENT</a:t>
            </a:r>
            <a:endParaRPr lang="en-ZA" sz="1100" b="1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159" name="Oval 158"/>
          <p:cNvSpPr/>
          <p:nvPr/>
        </p:nvSpPr>
        <p:spPr>
          <a:xfrm>
            <a:off x="9915613" y="4778761"/>
            <a:ext cx="1574800" cy="59078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>
                <a:solidFill>
                  <a:prstClr val="white"/>
                </a:solidFill>
                <a:ea typeface="Calibri"/>
                <a:cs typeface="Times New Roman"/>
              </a:rPr>
              <a:t>INVOLVE PARENT</a:t>
            </a:r>
            <a:endParaRPr lang="en-ZA" sz="1100" b="1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613343" y="2582607"/>
            <a:ext cx="2714106" cy="3255096"/>
          </a:xfrm>
          <a:custGeom>
            <a:avLst/>
            <a:gdLst>
              <a:gd name="connsiteX0" fmla="*/ 1359273 w 1359273"/>
              <a:gd name="connsiteY0" fmla="*/ 3072713 h 3072713"/>
              <a:gd name="connsiteX1" fmla="*/ 1070949 w 1359273"/>
              <a:gd name="connsiteY1" fmla="*/ 2949145 h 3072713"/>
              <a:gd name="connsiteX2" fmla="*/ 378970 w 1359273"/>
              <a:gd name="connsiteY2" fmla="*/ 2364259 h 3072713"/>
              <a:gd name="connsiteX3" fmla="*/ 30 w 1359273"/>
              <a:gd name="connsiteY3" fmla="*/ 1268627 h 3072713"/>
              <a:gd name="connsiteX4" fmla="*/ 362495 w 1359273"/>
              <a:gd name="connsiteY4" fmla="*/ 0 h 307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9273" h="3072713">
                <a:moveTo>
                  <a:pt x="1359273" y="3072713"/>
                </a:moveTo>
                <a:cubicBezTo>
                  <a:pt x="1296803" y="3069967"/>
                  <a:pt x="1234333" y="3067221"/>
                  <a:pt x="1070949" y="2949145"/>
                </a:cubicBezTo>
                <a:cubicBezTo>
                  <a:pt x="907565" y="2831069"/>
                  <a:pt x="557456" y="2644345"/>
                  <a:pt x="378970" y="2364259"/>
                </a:cubicBezTo>
                <a:cubicBezTo>
                  <a:pt x="200484" y="2084173"/>
                  <a:pt x="2776" y="1662670"/>
                  <a:pt x="30" y="1268627"/>
                </a:cubicBezTo>
                <a:cubicBezTo>
                  <a:pt x="-2716" y="874584"/>
                  <a:pt x="179889" y="437292"/>
                  <a:pt x="362495" y="0"/>
                </a:cubicBezTo>
              </a:path>
            </a:pathLst>
          </a:custGeom>
          <a:noFill/>
          <a:ln w="38100">
            <a:solidFill>
              <a:srgbClr val="00B05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1" name="Oval 50"/>
          <p:cNvSpPr/>
          <p:nvPr/>
        </p:nvSpPr>
        <p:spPr>
          <a:xfrm>
            <a:off x="1255571" y="5689723"/>
            <a:ext cx="2545219" cy="1010468"/>
          </a:xfrm>
          <a:prstGeom prst="ellipse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en-US" sz="1600" b="1" dirty="0">
                <a:solidFill>
                  <a:prstClr val="white"/>
                </a:solidFill>
                <a:ea typeface="Calibri"/>
                <a:cs typeface="Times New Roman"/>
              </a:rPr>
              <a:t>LOW LEVEL SUPPORT</a:t>
            </a:r>
            <a:endParaRPr lang="en-ZA" sz="1600" b="1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cxnSp>
        <p:nvCxnSpPr>
          <p:cNvPr id="70" name="Straight Arrow Connector 69"/>
          <p:cNvCxnSpPr>
            <a:endCxn id="11" idx="0"/>
          </p:cNvCxnSpPr>
          <p:nvPr/>
        </p:nvCxnSpPr>
        <p:spPr>
          <a:xfrm>
            <a:off x="6061670" y="1781913"/>
            <a:ext cx="1013" cy="501221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9" idx="0"/>
          </p:cNvCxnSpPr>
          <p:nvPr/>
        </p:nvCxnSpPr>
        <p:spPr>
          <a:xfrm flipH="1">
            <a:off x="6062683" y="780199"/>
            <a:ext cx="12560" cy="501221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own Arrow 1"/>
          <p:cNvSpPr/>
          <p:nvPr/>
        </p:nvSpPr>
        <p:spPr>
          <a:xfrm>
            <a:off x="11554786" y="431406"/>
            <a:ext cx="541915" cy="5140564"/>
          </a:xfrm>
          <a:prstGeom prst="downArrow">
            <a:avLst/>
          </a:prstGeom>
          <a:gradFill>
            <a:gsLst>
              <a:gs pos="2000">
                <a:srgbClr val="0000FF"/>
              </a:gs>
              <a:gs pos="47000">
                <a:srgbClr val="00B050">
                  <a:lumMod val="84000"/>
                  <a:lumOff val="16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3" name="TextBox 2"/>
          <p:cNvSpPr txBox="1"/>
          <p:nvPr/>
        </p:nvSpPr>
        <p:spPr>
          <a:xfrm>
            <a:off x="11161730" y="5842424"/>
            <a:ext cx="934972" cy="6617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SGB </a:t>
            </a:r>
          </a:p>
          <a:p>
            <a:pPr algn="ctr"/>
            <a:r>
              <a:rPr lang="en-US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Disciplinary Hearing</a:t>
            </a:r>
          </a:p>
        </p:txBody>
      </p:sp>
    </p:spTree>
    <p:extLst>
      <p:ext uri="{BB962C8B-B14F-4D97-AF65-F5344CB8AC3E}">
        <p14:creationId xmlns:p14="http://schemas.microsoft.com/office/powerpoint/2010/main" val="176896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75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5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047 L -0.11354 -0.07361 C -0.16419 -0.10625 -0.2013 -0.27107 -0.18073 -0.37246 L -0.13411 -0.59861 " pathEditMode="relative" rAng="12000000" ptsTypes="AAAA">
                                      <p:cBhvr>
                                        <p:cTn id="10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93" y="-29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animBg="1"/>
      <p:bldP spid="4" grpId="0" animBg="1"/>
      <p:bldP spid="9" grpId="0" animBg="1"/>
      <p:bldP spid="11" grpId="0" animBg="1"/>
      <p:bldP spid="15" grpId="0" animBg="1"/>
      <p:bldP spid="20" grpId="0" animBg="1"/>
      <p:bldP spid="16" grpId="0" animBg="1"/>
      <p:bldP spid="17" grpId="0" animBg="1"/>
      <p:bldP spid="49" grpId="0"/>
      <p:bldP spid="56" grpId="0" animBg="1"/>
      <p:bldP spid="102" grpId="0" animBg="1"/>
      <p:bldP spid="158" grpId="0" animBg="1"/>
      <p:bldP spid="159" grpId="0" animBg="1"/>
      <p:bldP spid="35" grpId="0" animBg="1"/>
      <p:bldP spid="51" grpId="0" animBg="1"/>
      <p:bldP spid="51" grpId="1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Arrow Connector 32"/>
          <p:cNvCxnSpPr/>
          <p:nvPr/>
        </p:nvCxnSpPr>
        <p:spPr>
          <a:xfrm flipH="1" flipV="1">
            <a:off x="3234846" y="5138057"/>
            <a:ext cx="1740133" cy="107551"/>
          </a:xfrm>
          <a:prstGeom prst="straightConnector1">
            <a:avLst/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840223" y="287166"/>
            <a:ext cx="2394623" cy="879162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prstClr val="black"/>
                </a:solidFill>
                <a:ea typeface="Calibri"/>
                <a:cs typeface="Times New Roman"/>
              </a:rPr>
              <a:t>MODERATE LEVEL SUPPORT</a:t>
            </a:r>
            <a:endParaRPr lang="en-ZA" sz="16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92914" y="2454057"/>
            <a:ext cx="6989834" cy="1332725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FFFFFF"/>
                </a:solidFill>
                <a:ea typeface="Calibri"/>
                <a:cs typeface="Times New Roman"/>
              </a:rPr>
              <a:t>BEHAVIOUR CASE CONFERENCE </a:t>
            </a:r>
            <a:endParaRPr lang="en-ZA" sz="1600" b="1" dirty="0">
              <a:solidFill>
                <a:srgbClr val="FFFFFF"/>
              </a:solidFill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902189" y="5963430"/>
            <a:ext cx="2074728" cy="74624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FFFFFF"/>
                </a:solidFill>
                <a:ea typeface="Calibri"/>
                <a:cs typeface="Times New Roman"/>
              </a:rPr>
              <a:t>DSD FACILITY PLACEMENT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88397" y="4619078"/>
            <a:ext cx="2462394" cy="805727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prstClr val="black"/>
                </a:solidFill>
                <a:ea typeface="Calibri"/>
                <a:cs typeface="Times New Roman"/>
              </a:rPr>
              <a:t>Support in Mainstream</a:t>
            </a:r>
            <a:endParaRPr lang="en-ZA" sz="16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436465" y="2862504"/>
            <a:ext cx="719634" cy="737608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 err="1">
                <a:solidFill>
                  <a:prstClr val="black"/>
                </a:solidFill>
                <a:ea typeface="Calibri"/>
                <a:cs typeface="Times New Roman"/>
              </a:rPr>
              <a:t>Dces</a:t>
            </a:r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: learning support</a:t>
            </a: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30507" y="2840575"/>
            <a:ext cx="772463" cy="804017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DSD: Social Work Sup</a:t>
            </a: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00777" y="2835019"/>
            <a:ext cx="703479" cy="792579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District senior psych </a:t>
            </a: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41196" y="2837099"/>
            <a:ext cx="824035" cy="790499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prstClr val="black"/>
                </a:solidFill>
                <a:ea typeface="Calibri"/>
                <a:cs typeface="Times New Roman"/>
              </a:rPr>
              <a:t>Head: SLES</a:t>
            </a:r>
            <a:endParaRPr lang="en-ZA" sz="12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271403" y="104603"/>
            <a:ext cx="1916829" cy="59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FFFFFF"/>
                </a:solidFill>
                <a:ea typeface="Calibri"/>
                <a:cs typeface="Times New Roman"/>
              </a:rPr>
              <a:t>HIGH LEVEL SUPPORT</a:t>
            </a:r>
            <a:endParaRPr lang="en-ZA" sz="1600" b="1" dirty="0">
              <a:solidFill>
                <a:srgbClr val="FFFFFF"/>
              </a:solidFill>
              <a:ea typeface="Calibri"/>
              <a:cs typeface="Times New Roman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90526" y="1570104"/>
            <a:ext cx="3064991" cy="2539496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ea typeface="Calibri"/>
                <a:cs typeface="Times New Roman"/>
              </a:rPr>
              <a:t>DBST (Psychologist/Social Worker/ Learning Support Adv. / Therapist)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ea typeface="Calibri"/>
                <a:cs typeface="Times New Roman"/>
              </a:rPr>
              <a:t>TEACHER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ea typeface="Calibri"/>
                <a:cs typeface="Times New Roman"/>
              </a:rPr>
              <a:t>SAFE SCHOOLS (e.g. camps)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ea typeface="Calibri"/>
                <a:cs typeface="Times New Roman"/>
              </a:rPr>
              <a:t>DEPARTMENT OF SOCIAL DEVELOPMENT / DCPO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1600" b="1" dirty="0">
                <a:solidFill>
                  <a:prstClr val="black"/>
                </a:solidFill>
                <a:ea typeface="Calibri"/>
                <a:cs typeface="Times New Roman"/>
              </a:rPr>
              <a:t>SMT / SCHOOL GOVERNING BODY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992914" y="5034094"/>
            <a:ext cx="6989834" cy="44733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1600" b="1" dirty="0">
                <a:solidFill>
                  <a:srgbClr val="FFFFFF"/>
                </a:solidFill>
                <a:ea typeface="Calibri"/>
                <a:cs typeface="Times New Roman"/>
              </a:rPr>
              <a:t>BEHAVIOUR IN CONFLICT WITH LAW – DSD (PROBATION SECTION)</a:t>
            </a:r>
          </a:p>
        </p:txBody>
      </p:sp>
      <p:cxnSp>
        <p:nvCxnSpPr>
          <p:cNvPr id="110" name="Straight Arrow Connector 109"/>
          <p:cNvCxnSpPr>
            <a:stCxn id="42" idx="1"/>
            <a:endCxn id="15" idx="3"/>
          </p:cNvCxnSpPr>
          <p:nvPr/>
        </p:nvCxnSpPr>
        <p:spPr>
          <a:xfrm flipH="1">
            <a:off x="3250791" y="4333267"/>
            <a:ext cx="1742123" cy="688675"/>
          </a:xfrm>
          <a:prstGeom prst="straightConnector1">
            <a:avLst/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23931" y="5828581"/>
            <a:ext cx="3056239" cy="70891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45617" y="5941546"/>
            <a:ext cx="795995" cy="512596"/>
          </a:xfrm>
          <a:prstGeom prst="rect">
            <a:avLst/>
          </a:prstGeom>
          <a:solidFill>
            <a:schemeClr val="tx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lnSpc>
                <a:spcPct val="115000"/>
              </a:lnSpc>
              <a:spcAft>
                <a:spcPts val="1000"/>
              </a:spcAft>
              <a:defRPr sz="1200" b="1">
                <a:latin typeface="Calibri"/>
                <a:ea typeface="Calibri"/>
                <a:cs typeface="Times New Roman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ZA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TEACHER SUPPORT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1563299" y="5941546"/>
            <a:ext cx="845534" cy="512596"/>
          </a:xfrm>
          <a:prstGeom prst="rect">
            <a:avLst/>
          </a:prstGeom>
          <a:solidFill>
            <a:schemeClr val="tx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lnSpc>
                <a:spcPct val="115000"/>
              </a:lnSpc>
              <a:spcAft>
                <a:spcPts val="1000"/>
              </a:spcAft>
              <a:defRPr sz="1200" b="1">
                <a:solidFill>
                  <a:prstClr val="black"/>
                </a:solidFill>
                <a:latin typeface="Calibri"/>
                <a:ea typeface="Calibri"/>
                <a:cs typeface="Times New Roman"/>
              </a:defRPr>
            </a:lvl1pPr>
          </a:lstStyle>
          <a:p>
            <a:r>
              <a:rPr lang="en-ZA" sz="1000" dirty="0">
                <a:latin typeface="Century Gothic" panose="020B0502020202020204" pitchFamily="34" charset="0"/>
              </a:rPr>
              <a:t>LEARNER SUPPORT</a:t>
            </a:r>
          </a:p>
        </p:txBody>
      </p:sp>
      <p:cxnSp>
        <p:nvCxnSpPr>
          <p:cNvPr id="129" name="Straight Arrow Connector 128"/>
          <p:cNvCxnSpPr>
            <a:stCxn id="15" idx="0"/>
            <a:endCxn id="83" idx="2"/>
          </p:cNvCxnSpPr>
          <p:nvPr/>
        </p:nvCxnSpPr>
        <p:spPr>
          <a:xfrm flipV="1">
            <a:off x="2019594" y="4109600"/>
            <a:ext cx="3428" cy="509478"/>
          </a:xfrm>
          <a:prstGeom prst="straightConnector1">
            <a:avLst/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29" idx="4"/>
            <a:endCxn id="43" idx="0"/>
          </p:cNvCxnSpPr>
          <p:nvPr/>
        </p:nvCxnSpPr>
        <p:spPr>
          <a:xfrm flipH="1">
            <a:off x="9226920" y="700603"/>
            <a:ext cx="2898" cy="63681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stCxn id="4" idx="4"/>
            <a:endCxn id="83" idx="0"/>
          </p:cNvCxnSpPr>
          <p:nvPr/>
        </p:nvCxnSpPr>
        <p:spPr>
          <a:xfrm flipH="1">
            <a:off x="2023022" y="1166328"/>
            <a:ext cx="14513" cy="403776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ectangle 46"/>
          <p:cNvSpPr>
            <a:spLocks noChangeArrowheads="1"/>
          </p:cNvSpPr>
          <p:nvPr/>
        </p:nvSpPr>
        <p:spPr bwMode="auto">
          <a:xfrm>
            <a:off x="3234846" y="273810"/>
            <a:ext cx="4444455" cy="369332"/>
          </a:xfrm>
          <a:prstGeom prst="rect">
            <a:avLst/>
          </a:prstGeom>
          <a:noFill/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WCED BEHAVIOUR SUPPORT PATHWAY</a:t>
            </a:r>
          </a:p>
        </p:txBody>
      </p:sp>
      <p:sp>
        <p:nvSpPr>
          <p:cNvPr id="164" name="Oval 163"/>
          <p:cNvSpPr/>
          <p:nvPr/>
        </p:nvSpPr>
        <p:spPr>
          <a:xfrm>
            <a:off x="4942826" y="5860968"/>
            <a:ext cx="2233931" cy="631952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prstClr val="white"/>
                </a:solidFill>
                <a:ea typeface="Calibri"/>
                <a:cs typeface="Times New Roman"/>
              </a:rPr>
              <a:t>PARENTAL INVOLVEMENT</a:t>
            </a:r>
            <a:endParaRPr lang="en-ZA" sz="16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992914" y="4109600"/>
            <a:ext cx="5946639" cy="447334"/>
          </a:xfrm>
          <a:prstGeom prst="rect">
            <a:avLst/>
          </a:prstGeom>
          <a:gradFill>
            <a:gsLst>
              <a:gs pos="43000">
                <a:srgbClr val="17A049"/>
              </a:gs>
              <a:gs pos="56000">
                <a:srgbClr val="E61108"/>
              </a:gs>
              <a:gs pos="0">
                <a:srgbClr val="00B050"/>
              </a:gs>
              <a:gs pos="100000">
                <a:srgbClr val="FF0000"/>
              </a:gs>
            </a:gsLst>
            <a:lin ang="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>
                <a:solidFill>
                  <a:schemeClr val="tx1"/>
                </a:solidFill>
                <a:ea typeface="Calibri"/>
                <a:cs typeface="Times New Roman"/>
              </a:rPr>
              <a:t>SPECIALIST BEHAVIOUR OUTREACH TEAM SUPPORT </a:t>
            </a:r>
            <a:endParaRPr lang="en-ZA" sz="1600" b="1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cxnSp>
        <p:nvCxnSpPr>
          <p:cNvPr id="50" name="Straight Arrow Connector 49"/>
          <p:cNvCxnSpPr>
            <a:endCxn id="14" idx="0"/>
          </p:cNvCxnSpPr>
          <p:nvPr/>
        </p:nvCxnSpPr>
        <p:spPr>
          <a:xfrm>
            <a:off x="10939553" y="5481428"/>
            <a:ext cx="0" cy="482002"/>
          </a:xfrm>
          <a:prstGeom prst="straightConnector1">
            <a:avLst/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5" idx="2"/>
          </p:cNvCxnSpPr>
          <p:nvPr/>
        </p:nvCxnSpPr>
        <p:spPr>
          <a:xfrm flipH="1">
            <a:off x="1441612" y="5424805"/>
            <a:ext cx="577982" cy="391623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5" idx="2"/>
          </p:cNvCxnSpPr>
          <p:nvPr/>
        </p:nvCxnSpPr>
        <p:spPr>
          <a:xfrm>
            <a:off x="2019594" y="5424805"/>
            <a:ext cx="653215" cy="391623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eft-Right-Up Arrow 43"/>
          <p:cNvSpPr/>
          <p:nvPr/>
        </p:nvSpPr>
        <p:spPr>
          <a:xfrm rot="16200000">
            <a:off x="10608417" y="4117916"/>
            <a:ext cx="1247314" cy="585040"/>
          </a:xfrm>
          <a:prstGeom prst="leftRigh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71" name="Oval 70"/>
          <p:cNvSpPr/>
          <p:nvPr/>
        </p:nvSpPr>
        <p:spPr>
          <a:xfrm>
            <a:off x="4892588" y="1340103"/>
            <a:ext cx="1929011" cy="631952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prstClr val="white"/>
                </a:solidFill>
                <a:ea typeface="Calibri"/>
                <a:cs typeface="Times New Roman"/>
              </a:rPr>
              <a:t>INVOLVE PARENT</a:t>
            </a:r>
            <a:endParaRPr lang="en-ZA" sz="16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943920" y="2837099"/>
            <a:ext cx="824035" cy="790499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Circuit Manager</a:t>
            </a: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865494" y="2837099"/>
            <a:ext cx="762257" cy="790499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WCED: Social Work Sup</a:t>
            </a: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297909" y="1337417"/>
            <a:ext cx="3858022" cy="56384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FFFFFF"/>
                </a:solidFill>
                <a:ea typeface="Calibri"/>
                <a:cs typeface="Times New Roman"/>
              </a:rPr>
              <a:t>REFERRAL / REQUEST BEHAVIOUR CASE DISCUSSION</a:t>
            </a:r>
            <a:endParaRPr lang="en-ZA" sz="1600" b="1" dirty="0">
              <a:solidFill>
                <a:srgbClr val="FFFFFF"/>
              </a:solidFill>
              <a:ea typeface="Calibri"/>
              <a:cs typeface="Times New Roman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9226920" y="1901261"/>
            <a:ext cx="2898" cy="52381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530521" y="5963430"/>
            <a:ext cx="957398" cy="490712"/>
          </a:xfrm>
          <a:prstGeom prst="rect">
            <a:avLst/>
          </a:prstGeom>
          <a:solidFill>
            <a:schemeClr val="tx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lnSpc>
                <a:spcPct val="115000"/>
              </a:lnSpc>
              <a:spcAft>
                <a:spcPts val="1000"/>
              </a:spcAft>
              <a:defRPr sz="1200" b="1">
                <a:solidFill>
                  <a:prstClr val="black"/>
                </a:solidFill>
                <a:latin typeface="Calibri"/>
                <a:ea typeface="Calibri"/>
                <a:cs typeface="Times New Roman"/>
              </a:defRPr>
            </a:lvl1pPr>
          </a:lstStyle>
          <a:p>
            <a:r>
              <a:rPr lang="en-ZA" sz="1000" dirty="0">
                <a:latin typeface="Century Gothic" panose="020B0502020202020204" pitchFamily="34" charset="0"/>
              </a:rPr>
              <a:t>PARENT SUPPORT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0269806" y="2846178"/>
            <a:ext cx="787831" cy="737608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Safe schools </a:t>
            </a:r>
            <a:r>
              <a:rPr lang="en-US" sz="1000" b="1" dirty="0" err="1">
                <a:solidFill>
                  <a:prstClr val="black"/>
                </a:solidFill>
                <a:ea typeface="Calibri"/>
                <a:cs typeface="Times New Roman"/>
              </a:rPr>
              <a:t>coord</a:t>
            </a: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88992" y="5982493"/>
            <a:ext cx="2074728" cy="74624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FFFFFF"/>
                </a:solidFill>
                <a:ea typeface="Calibri"/>
                <a:cs typeface="Times New Roman"/>
              </a:rPr>
              <a:t>DOH REFERRAL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8635218" y="5555909"/>
            <a:ext cx="0" cy="482002"/>
          </a:xfrm>
          <a:prstGeom prst="straightConnector1">
            <a:avLst/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1130678" y="2848074"/>
            <a:ext cx="787831" cy="737608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Behavior Intervention</a:t>
            </a:r>
          </a:p>
          <a:p>
            <a:pPr algn="ctr"/>
            <a:r>
              <a:rPr lang="en-US" sz="1000" b="1" dirty="0">
                <a:solidFill>
                  <a:prstClr val="black"/>
                </a:solidFill>
                <a:ea typeface="Calibri"/>
                <a:cs typeface="Times New Roman"/>
              </a:rPr>
              <a:t>Team</a:t>
            </a:r>
            <a:endParaRPr lang="en-ZA" sz="1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109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500"/>
                            </p:stCondLst>
                            <p:childTnLst>
                              <p:par>
                                <p:cTn id="1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9" grpId="0" animBg="1"/>
      <p:bldP spid="83" grpId="0" animBg="1"/>
      <p:bldP spid="109" grpId="0" animBg="1"/>
      <p:bldP spid="16" grpId="0" animBg="1"/>
      <p:bldP spid="126" grpId="0" animBg="1"/>
      <p:bldP spid="127" grpId="0" animBg="1"/>
      <p:bldP spid="207" grpId="0"/>
      <p:bldP spid="164" grpId="0" animBg="1"/>
      <p:bldP spid="42" grpId="0" animBg="1"/>
      <p:bldP spid="44" grpId="0" animBg="1"/>
      <p:bldP spid="71" grpId="0" animBg="1"/>
      <p:bldP spid="34" grpId="0" animBg="1"/>
      <p:bldP spid="35" grpId="0" animBg="1"/>
      <p:bldP spid="43" grpId="0" animBg="1"/>
      <p:bldP spid="36" grpId="0" animBg="1"/>
      <p:bldP spid="37" grpId="0" animBg="1"/>
      <p:bldP spid="38" grpId="0" animBg="1"/>
      <p:bldP spid="4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4635</TotalTime>
  <Words>201</Words>
  <Application>Microsoft Office PowerPoint</Application>
  <PresentationFormat>Widescreen</PresentationFormat>
  <Paragraphs>49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SIAS process An overview</dc:title>
  <dc:creator>Private</dc:creator>
  <cp:lastModifiedBy>Melvine De Vos</cp:lastModifiedBy>
  <cp:revision>176</cp:revision>
  <cp:lastPrinted>2016-09-27T14:59:04Z</cp:lastPrinted>
  <dcterms:created xsi:type="dcterms:W3CDTF">2016-03-07T20:58:15Z</dcterms:created>
  <dcterms:modified xsi:type="dcterms:W3CDTF">2021-08-11T11:04:05Z</dcterms:modified>
</cp:coreProperties>
</file>