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09" r:id="rId4"/>
    <p:sldMasterId id="2147484123" r:id="rId5"/>
    <p:sldMasterId id="2147484144" r:id="rId6"/>
    <p:sldMasterId id="2147484190" r:id="rId7"/>
    <p:sldMasterId id="2147484202" r:id="rId8"/>
    <p:sldMasterId id="2147484395" r:id="rId9"/>
    <p:sldMasterId id="2147484417" r:id="rId10"/>
  </p:sldMasterIdLst>
  <p:notesMasterIdLst>
    <p:notesMasterId r:id="rId27"/>
  </p:notesMasterIdLst>
  <p:sldIdLst>
    <p:sldId id="2099" r:id="rId11"/>
    <p:sldId id="2151" r:id="rId12"/>
    <p:sldId id="2238" r:id="rId13"/>
    <p:sldId id="2239" r:id="rId14"/>
    <p:sldId id="2243" r:id="rId15"/>
    <p:sldId id="2262" r:id="rId16"/>
    <p:sldId id="2245" r:id="rId17"/>
    <p:sldId id="2246" r:id="rId18"/>
    <p:sldId id="2247" r:id="rId19"/>
    <p:sldId id="2248" r:id="rId20"/>
    <p:sldId id="2249" r:id="rId21"/>
    <p:sldId id="2259" r:id="rId22"/>
    <p:sldId id="2260" r:id="rId23"/>
    <p:sldId id="2231" r:id="rId24"/>
    <p:sldId id="2235" r:id="rId25"/>
    <p:sldId id="262"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E1DC17-D823-4B9E-BB32-8C92D5EE20CB}" name="Promise Nkosi" initials="PN" userId="S::Promise@gems.gov.za::432a246d-3ddf-4ac8-b8c3-08145822f3e3" providerId="AD"/>
  <p188:author id="{57560B5C-7F95-BF25-CB57-0CA08D416F1C}" name="Keenen Van Rensburg" initials="KVR" userId="S::keenenv@medscheme.co.za::dba754e6-18d9-4164-a4cb-40db707d6b69" providerId="AD"/>
  <p188:author id="{A5F1F66A-ED8A-F198-45CB-00F98C253B7D}" name="Joshua Moitsheki" initials="JM" userId="S::JoshuaM@medscheme.co.za::534e858a-6f11-4080-8ff3-26a6ed8490e8" providerId="AD"/>
  <p188:author id="{6B573C78-4E36-A9FA-59B0-C92EE481C457}" name="Simpiwe Sidali" initials="SS" userId="S::SimpiweS@medscheme.co.za::2e9ea653-1a6d-43e3-875e-e97cf6c3c392" providerId="AD"/>
  <p188:author id="{D8BC837E-F520-5CA9-7C6A-24D82548F42B}" name="Gwenth Chanakira" initials="GC" userId="Gwenth Chanakira" providerId="None"/>
  <p188:author id="{5F1D4F9F-C7FE-42BF-53EC-9957DC7F8965}" name="Promise Nkosi" initials="PN" userId="S::Promise@Gems.gov.za::3c4eb55d-a2a9-4b3e-a979-ee8bf402edb4" providerId="AD"/>
  <p188:author id="{F95250CD-E5BE-5C8A-30FF-3D88C368F47F}" name="Patrick Lebeya" initials="PL" userId="S::PatrickL@medscheme.co.za::86032897-808b-42ea-9a18-ded87d93168d" providerId="AD"/>
  <p188:author id="{CD3F41D2-1B9C-BFA9-6D27-C006861F5A3A}" name="Mamphe Malapane" initials="MM" userId="S::MampheM@medscheme.co.za::6a5001d8-56e4-42e0-9864-c3674e7e0ac6" providerId="AD"/>
  <p188:author id="{427B16E2-5768-32AC-C796-B0D511E95171}" name="Brian Mabuza" initials="BM" userId="S::brianm@medscheme.co.za::3d924f84-29b3-4cb8-9278-583e11fad16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zwandile Mdlalose" initials="MM" lastIdx="1" clrIdx="0"/>
  <p:cmAuthor id="1" name="None" initials="NC" lastIdx="16" clrIdx="1"/>
  <p:cmAuthor id="2" name="Niyaaz Ebrahim" initials="NE" lastIdx="1" clrIdx="2"/>
  <p:cmAuthor id="3" name="Neil Juries" initials="NJ" lastIdx="1" clrIdx="3"/>
  <p:cmAuthor id="4" name="Russell Samuels" initials="RS" lastIdx="11" clrIdx="4"/>
  <p:cmAuthor id="5" name="Marco Tobin" initials="MT" lastIdx="1" clrIdx="5">
    <p:extLst>
      <p:ext uri="{19B8F6BF-5375-455C-9EA6-DF929625EA0E}">
        <p15:presenceInfo xmlns:p15="http://schemas.microsoft.com/office/powerpoint/2012/main" userId="S::mtobin@mhg.co.za::d41a93d9-126b-4b60-bf61-466677598a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09999"/>
    <a:srgbClr val="FF0066"/>
    <a:srgbClr val="004850"/>
    <a:srgbClr val="F76D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A31083-5A54-4901-892D-F7F618C21C94}" v="8" dt="2025-03-25T14:12:47.646"/>
  </p1510:revLst>
</p1510:revInfo>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90" autoAdjust="0"/>
    <p:restoredTop sz="79235" autoAdjust="0"/>
  </p:normalViewPr>
  <p:slideViewPr>
    <p:cSldViewPr snapToGrid="0" snapToObjects="1">
      <p:cViewPr varScale="1">
        <p:scale>
          <a:sx n="78" d="100"/>
          <a:sy n="78" d="100"/>
        </p:scale>
        <p:origin x="456" y="6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commentAuthors" Target="commentAuthor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Arial" panose="020B0604020202020204" pitchFamily="34" charset="0"/>
              </a:defRPr>
            </a:lvl1pPr>
          </a:lstStyle>
          <a:p>
            <a:fld id="{4B998B0C-D14C-9F45-91D0-EC6E8C01F129}" type="datetimeFigureOut">
              <a:rPr lang="en-US" smtClean="0"/>
              <a:pPr/>
              <a:t>5/19/2025</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Arial" panose="020B0604020202020204" pitchFamily="34" charset="0"/>
              </a:defRPr>
            </a:lvl1pPr>
          </a:lstStyle>
          <a:p>
            <a:fld id="{723202E4-7A48-DC42-B02E-45D0535D7244}" type="slidenum">
              <a:rPr lang="en-US" smtClean="0"/>
              <a:pPr/>
              <a:t>‹#›</a:t>
            </a:fld>
            <a:endParaRPr lang="en-US" dirty="0"/>
          </a:p>
        </p:txBody>
      </p:sp>
    </p:spTree>
    <p:extLst>
      <p:ext uri="{BB962C8B-B14F-4D97-AF65-F5344CB8AC3E}">
        <p14:creationId xmlns:p14="http://schemas.microsoft.com/office/powerpoint/2010/main" val="3704505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3202E4-7A48-DC42-B02E-45D0535D7244}" type="slidenum">
              <a:rPr lang="en-US" smtClean="0"/>
              <a:pPr/>
              <a:t>1</a:t>
            </a:fld>
            <a:endParaRPr lang="en-US" dirty="0"/>
          </a:p>
        </p:txBody>
      </p:sp>
    </p:spTree>
    <p:extLst>
      <p:ext uri="{BB962C8B-B14F-4D97-AF65-F5344CB8AC3E}">
        <p14:creationId xmlns:p14="http://schemas.microsoft.com/office/powerpoint/2010/main" val="310468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202E4-7A48-DC42-B02E-45D0535D724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9391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202E4-7A48-DC42-B02E-45D0535D724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7140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202E4-7A48-DC42-B02E-45D0535D724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457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202E4-7A48-DC42-B02E-45D0535D724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31037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202E4-7A48-DC42-B02E-45D0535D724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35976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202E4-7A48-DC42-B02E-45D0535D724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7005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202E4-7A48-DC42-B02E-45D0535D724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70073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202E4-7A48-DC42-B02E-45D0535D724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631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202E4-7A48-DC42-B02E-45D0535D724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5282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202E4-7A48-DC42-B02E-45D0535D724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2103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202E4-7A48-DC42-B02E-45D0535D724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6218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202E4-7A48-DC42-B02E-45D0535D724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765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202E4-7A48-DC42-B02E-45D0535D724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06608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202E4-7A48-DC42-B02E-45D0535D724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31372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EDB4-148D-5C4D-AB36-02DD7C1409A5}"/>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506CA8C-949B-8846-B7DD-0F76E2DFD575}"/>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0391C192-558C-B342-A12E-46D12C2B5B01}"/>
              </a:ext>
            </a:extLst>
          </p:cNvPr>
          <p:cNvSpPr>
            <a:spLocks noGrp="1"/>
          </p:cNvSpPr>
          <p:nvPr>
            <p:ph type="sldNum" sz="quarter" idx="12"/>
          </p:nvPr>
        </p:nvSpPr>
        <p:spPr/>
        <p:txBody>
          <a:bodyPr/>
          <a:lstStyle/>
          <a:p>
            <a:fld id="{FCF7B328-06B5-D240-8655-A34EB4EF370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72682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EDB4-148D-5C4D-AB36-02DD7C1409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506CA8C-949B-8846-B7DD-0F76E2DFD57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0391C192-558C-B342-A12E-46D12C2B5B01}"/>
              </a:ext>
            </a:extLst>
          </p:cNvPr>
          <p:cNvSpPr>
            <a:spLocks noGrp="1"/>
          </p:cNvSpPr>
          <p:nvPr>
            <p:ph type="sldNum" sz="quarter" idx="12"/>
          </p:nvPr>
        </p:nvSpPr>
        <p:spPr/>
        <p:txBody>
          <a:bodyPr/>
          <a:lstStyle/>
          <a:p>
            <a:fld id="{FCF7B328-06B5-D240-8655-A34EB4EF3701}" type="slidenum">
              <a:rPr lang="en-US" smtClean="0"/>
              <a:t>‹#›</a:t>
            </a:fld>
            <a:endParaRPr lang="en-US" dirty="0"/>
          </a:p>
        </p:txBody>
      </p:sp>
    </p:spTree>
    <p:extLst>
      <p:ext uri="{BB962C8B-B14F-4D97-AF65-F5344CB8AC3E}">
        <p14:creationId xmlns:p14="http://schemas.microsoft.com/office/powerpoint/2010/main" val="892299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7FFDF-6ABA-A340-B65A-BA9B4B2F90E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CEA75FD-4200-EA46-81E1-8A8FC152FA22}"/>
              </a:ext>
            </a:extLst>
          </p:cNvPr>
          <p:cNvSpPr>
            <a:spLocks noGrp="1"/>
          </p:cNvSpPr>
          <p:nvPr>
            <p:ph sz="half" idx="1"/>
          </p:nvPr>
        </p:nvSpPr>
        <p:spPr>
          <a:xfrm>
            <a:off x="563880" y="1630392"/>
            <a:ext cx="5455920" cy="45465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1B38101-3B43-AB4E-869A-D68A3ADCF63D}"/>
              </a:ext>
            </a:extLst>
          </p:cNvPr>
          <p:cNvSpPr>
            <a:spLocks noGrp="1"/>
          </p:cNvSpPr>
          <p:nvPr>
            <p:ph sz="half" idx="2"/>
          </p:nvPr>
        </p:nvSpPr>
        <p:spPr>
          <a:xfrm>
            <a:off x="6172200" y="1630391"/>
            <a:ext cx="5450840" cy="45465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6">
            <a:extLst>
              <a:ext uri="{FF2B5EF4-FFF2-40B4-BE49-F238E27FC236}">
                <a16:creationId xmlns:a16="http://schemas.microsoft.com/office/drawing/2014/main" id="{37761F08-0AE5-1642-9C07-D1B65876C08F}"/>
              </a:ext>
            </a:extLst>
          </p:cNvPr>
          <p:cNvSpPr>
            <a:spLocks noGrp="1"/>
          </p:cNvSpPr>
          <p:nvPr>
            <p:ph type="sldNum" sz="quarter" idx="12"/>
          </p:nvPr>
        </p:nvSpPr>
        <p:spPr/>
        <p:txBody>
          <a:bodyPr/>
          <a:lstStyle/>
          <a:p>
            <a:fld id="{FCF7B328-06B5-D240-8655-A34EB4EF3701}" type="slidenum">
              <a:rPr lang="en-US" smtClean="0"/>
              <a:t>‹#›</a:t>
            </a:fld>
            <a:endParaRPr lang="en-US" dirty="0"/>
          </a:p>
        </p:txBody>
      </p:sp>
    </p:spTree>
    <p:extLst>
      <p:ext uri="{BB962C8B-B14F-4D97-AF65-F5344CB8AC3E}">
        <p14:creationId xmlns:p14="http://schemas.microsoft.com/office/powerpoint/2010/main" val="560690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10682-0F55-D040-956D-42E87B6FB3C2}"/>
              </a:ext>
            </a:extLst>
          </p:cNvPr>
          <p:cNvSpPr>
            <a:spLocks noGrp="1"/>
          </p:cNvSpPr>
          <p:nvPr>
            <p:ph type="title"/>
          </p:nvPr>
        </p:nvSpPr>
        <p:spPr/>
        <p:txBody>
          <a:bodyPr/>
          <a:lstStyle/>
          <a:p>
            <a:r>
              <a:rPr lang="en-GB"/>
              <a:t>Click to edit Master title style</a:t>
            </a:r>
            <a:endParaRPr lang="en-US"/>
          </a:p>
        </p:txBody>
      </p:sp>
      <p:sp>
        <p:nvSpPr>
          <p:cNvPr id="5" name="Slide Number Placeholder 4">
            <a:extLst>
              <a:ext uri="{FF2B5EF4-FFF2-40B4-BE49-F238E27FC236}">
                <a16:creationId xmlns:a16="http://schemas.microsoft.com/office/drawing/2014/main" id="{2BD50461-71A7-4643-9516-D09899B80CAC}"/>
              </a:ext>
            </a:extLst>
          </p:cNvPr>
          <p:cNvSpPr>
            <a:spLocks noGrp="1"/>
          </p:cNvSpPr>
          <p:nvPr>
            <p:ph type="sldNum" sz="quarter" idx="12"/>
          </p:nvPr>
        </p:nvSpPr>
        <p:spPr>
          <a:xfrm>
            <a:off x="79077" y="6295967"/>
            <a:ext cx="490267" cy="365125"/>
          </a:xfrm>
        </p:spPr>
        <p:txBody>
          <a:bodyPr/>
          <a:lstStyle>
            <a:lvl1pPr>
              <a:defRPr>
                <a:solidFill>
                  <a:schemeClr val="bg1"/>
                </a:solidFill>
              </a:defRPr>
            </a:lvl1pPr>
          </a:lstStyle>
          <a:p>
            <a:fld id="{FCF7B328-06B5-D240-8655-A34EB4EF3701}" type="slidenum">
              <a:rPr lang="en-US" smtClean="0"/>
              <a:pPr/>
              <a:t>‹#›</a:t>
            </a:fld>
            <a:endParaRPr lang="en-US" dirty="0"/>
          </a:p>
        </p:txBody>
      </p:sp>
    </p:spTree>
    <p:extLst>
      <p:ext uri="{BB962C8B-B14F-4D97-AF65-F5344CB8AC3E}">
        <p14:creationId xmlns:p14="http://schemas.microsoft.com/office/powerpoint/2010/main" val="2758589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9E40B4-1B9C-DB49-A1CD-EE1CA84F82B6}"/>
              </a:ext>
            </a:extLst>
          </p:cNvPr>
          <p:cNvSpPr>
            <a:spLocks noGrp="1"/>
          </p:cNvSpPr>
          <p:nvPr>
            <p:ph type="sldNum" sz="quarter" idx="12"/>
          </p:nvPr>
        </p:nvSpPr>
        <p:spPr/>
        <p:txBody>
          <a:bodyPr/>
          <a:lstStyle/>
          <a:p>
            <a:fld id="{FCF7B328-06B5-D240-8655-A34EB4EF3701}" type="slidenum">
              <a:rPr lang="en-US" smtClean="0"/>
              <a:t>‹#›</a:t>
            </a:fld>
            <a:endParaRPr lang="en-US" dirty="0"/>
          </a:p>
        </p:txBody>
      </p:sp>
    </p:spTree>
    <p:extLst>
      <p:ext uri="{BB962C8B-B14F-4D97-AF65-F5344CB8AC3E}">
        <p14:creationId xmlns:p14="http://schemas.microsoft.com/office/powerpoint/2010/main" val="3430816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DA876-C71B-9042-A54D-176A3F968126}"/>
              </a:ext>
            </a:extLst>
          </p:cNvPr>
          <p:cNvSpPr>
            <a:spLocks noGrp="1"/>
          </p:cNvSpPr>
          <p:nvPr>
            <p:ph type="title"/>
          </p:nvPr>
        </p:nvSpPr>
        <p:spPr>
          <a:xfrm>
            <a:off x="839788" y="457200"/>
            <a:ext cx="3932237"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CA46276-A46E-2140-8324-8D05727CCFC8}"/>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61F4186-D0F9-5D4D-BFC5-B760D5A69350}"/>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7" name="Slide Number Placeholder 6">
            <a:extLst>
              <a:ext uri="{FF2B5EF4-FFF2-40B4-BE49-F238E27FC236}">
                <a16:creationId xmlns:a16="http://schemas.microsoft.com/office/drawing/2014/main" id="{80CA2C35-ECE5-7F47-B3FC-589574CD0C2F}"/>
              </a:ext>
            </a:extLst>
          </p:cNvPr>
          <p:cNvSpPr>
            <a:spLocks noGrp="1"/>
          </p:cNvSpPr>
          <p:nvPr>
            <p:ph type="sldNum" sz="quarter" idx="12"/>
          </p:nvPr>
        </p:nvSpPr>
        <p:spPr/>
        <p:txBody>
          <a:bodyPr/>
          <a:lstStyle/>
          <a:p>
            <a:fld id="{FCF7B328-06B5-D240-8655-A34EB4EF3701}" type="slidenum">
              <a:rPr lang="en-US" smtClean="0"/>
              <a:t>‹#›</a:t>
            </a:fld>
            <a:endParaRPr lang="en-US" dirty="0"/>
          </a:p>
        </p:txBody>
      </p:sp>
    </p:spTree>
    <p:extLst>
      <p:ext uri="{BB962C8B-B14F-4D97-AF65-F5344CB8AC3E}">
        <p14:creationId xmlns:p14="http://schemas.microsoft.com/office/powerpoint/2010/main" val="2097911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grpSp>
        <p:nvGrpSpPr>
          <p:cNvPr id="2" name="Group 1"/>
          <p:cNvGrpSpPr/>
          <p:nvPr userDrawn="1"/>
        </p:nvGrpSpPr>
        <p:grpSpPr>
          <a:xfrm>
            <a:off x="547646" y="3594046"/>
            <a:ext cx="11133748" cy="392264"/>
            <a:chOff x="354520" y="3546663"/>
            <a:chExt cx="11133748" cy="392264"/>
          </a:xfrm>
        </p:grpSpPr>
        <p:sp>
          <p:nvSpPr>
            <p:cNvPr id="3" name="Freeform 2"/>
            <p:cNvSpPr/>
            <p:nvPr/>
          </p:nvSpPr>
          <p:spPr>
            <a:xfrm>
              <a:off x="354520" y="3553477"/>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3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3" y="499114"/>
                  </a:lnTo>
                  <a:lnTo>
                    <a:pt x="499115" y="1430152"/>
                  </a:lnTo>
                  <a:lnTo>
                    <a:pt x="0" y="1430152"/>
                  </a:lnTo>
                  <a:close/>
                </a:path>
              </a:pathLst>
            </a:custGeom>
            <a:solidFill>
              <a:srgbClr val="2D7C7D"/>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4" name="Freeform 3"/>
            <p:cNvSpPr/>
            <p:nvPr/>
          </p:nvSpPr>
          <p:spPr>
            <a:xfrm rot="10800000">
              <a:off x="1000489" y="3546663"/>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2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2" y="499114"/>
                  </a:lnTo>
                  <a:lnTo>
                    <a:pt x="499115" y="1430152"/>
                  </a:lnTo>
                  <a:lnTo>
                    <a:pt x="0" y="1430152"/>
                  </a:lnTo>
                  <a:close/>
                </a:path>
              </a:pathLst>
            </a:custGeom>
            <a:solidFill>
              <a:srgbClr val="43BEA3"/>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5" name="Freeform 4"/>
            <p:cNvSpPr/>
            <p:nvPr/>
          </p:nvSpPr>
          <p:spPr>
            <a:xfrm>
              <a:off x="1697958" y="3556696"/>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3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3" y="499114"/>
                  </a:lnTo>
                  <a:lnTo>
                    <a:pt x="499115" y="1430152"/>
                  </a:lnTo>
                  <a:lnTo>
                    <a:pt x="0" y="1430152"/>
                  </a:lnTo>
                  <a:close/>
                </a:path>
              </a:pathLst>
            </a:custGeom>
            <a:solidFill>
              <a:srgbClr val="A80000"/>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6" name="Freeform 5"/>
            <p:cNvSpPr/>
            <p:nvPr/>
          </p:nvSpPr>
          <p:spPr>
            <a:xfrm rot="10800000">
              <a:off x="2353248" y="3556696"/>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2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2" y="499114"/>
                  </a:lnTo>
                  <a:lnTo>
                    <a:pt x="499115" y="1430152"/>
                  </a:lnTo>
                  <a:lnTo>
                    <a:pt x="0" y="1430152"/>
                  </a:lnTo>
                  <a:close/>
                </a:path>
              </a:pathLst>
            </a:custGeom>
            <a:solidFill>
              <a:srgbClr val="DF1F2F"/>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7" name="Freeform 6"/>
            <p:cNvSpPr/>
            <p:nvPr/>
          </p:nvSpPr>
          <p:spPr>
            <a:xfrm>
              <a:off x="3041394" y="3559915"/>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3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3" y="499114"/>
                  </a:lnTo>
                  <a:lnTo>
                    <a:pt x="499115" y="1430152"/>
                  </a:lnTo>
                  <a:lnTo>
                    <a:pt x="0" y="1430152"/>
                  </a:lnTo>
                  <a:close/>
                </a:path>
              </a:pathLst>
            </a:custGeom>
            <a:solidFill>
              <a:srgbClr val="CF6E1E"/>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8" name="Freeform 7"/>
            <p:cNvSpPr/>
            <p:nvPr/>
          </p:nvSpPr>
          <p:spPr>
            <a:xfrm rot="10800000">
              <a:off x="3696685" y="3559915"/>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2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2" y="499114"/>
                  </a:lnTo>
                  <a:lnTo>
                    <a:pt x="499115" y="1430152"/>
                  </a:lnTo>
                  <a:lnTo>
                    <a:pt x="0" y="1430152"/>
                  </a:lnTo>
                  <a:close/>
                </a:path>
              </a:pathLst>
            </a:custGeom>
            <a:solidFill>
              <a:srgbClr val="F7A220"/>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9" name="Freeform 8"/>
            <p:cNvSpPr/>
            <p:nvPr/>
          </p:nvSpPr>
          <p:spPr>
            <a:xfrm>
              <a:off x="4417688" y="3546663"/>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3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3" y="499114"/>
                  </a:lnTo>
                  <a:lnTo>
                    <a:pt x="499115" y="1430152"/>
                  </a:lnTo>
                  <a:lnTo>
                    <a:pt x="0" y="1430152"/>
                  </a:lnTo>
                  <a:close/>
                </a:path>
              </a:pathLst>
            </a:custGeom>
            <a:solidFill>
              <a:srgbClr val="286E39"/>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10" name="Freeform 9"/>
            <p:cNvSpPr/>
            <p:nvPr/>
          </p:nvSpPr>
          <p:spPr>
            <a:xfrm rot="10800000">
              <a:off x="5072978" y="3546663"/>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2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2" y="499114"/>
                  </a:lnTo>
                  <a:lnTo>
                    <a:pt x="499115" y="1430152"/>
                  </a:lnTo>
                  <a:lnTo>
                    <a:pt x="0" y="1430152"/>
                  </a:lnTo>
                  <a:close/>
                </a:path>
              </a:pathLst>
            </a:custGeom>
            <a:solidFill>
              <a:srgbClr val="32B041"/>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11" name="Freeform 10"/>
            <p:cNvSpPr/>
            <p:nvPr/>
          </p:nvSpPr>
          <p:spPr>
            <a:xfrm>
              <a:off x="5728268" y="3566729"/>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3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3" y="499114"/>
                  </a:lnTo>
                  <a:lnTo>
                    <a:pt x="499115" y="1430152"/>
                  </a:lnTo>
                  <a:lnTo>
                    <a:pt x="0" y="1430152"/>
                  </a:lnTo>
                  <a:close/>
                </a:path>
              </a:pathLst>
            </a:custGeom>
            <a:solidFill>
              <a:srgbClr val="2C70AE"/>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12" name="Freeform 11"/>
            <p:cNvSpPr/>
            <p:nvPr/>
          </p:nvSpPr>
          <p:spPr>
            <a:xfrm rot="10800000">
              <a:off x="6383558" y="3566729"/>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2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2" y="499114"/>
                  </a:lnTo>
                  <a:lnTo>
                    <a:pt x="499115" y="1430152"/>
                  </a:lnTo>
                  <a:lnTo>
                    <a:pt x="0" y="1430152"/>
                  </a:lnTo>
                  <a:close/>
                </a:path>
              </a:pathLst>
            </a:custGeom>
            <a:solidFill>
              <a:srgbClr val="275389"/>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13" name="Freeform 12"/>
            <p:cNvSpPr/>
            <p:nvPr/>
          </p:nvSpPr>
          <p:spPr>
            <a:xfrm>
              <a:off x="7071706" y="3569948"/>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3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3" y="499114"/>
                  </a:lnTo>
                  <a:lnTo>
                    <a:pt x="499115" y="1430152"/>
                  </a:lnTo>
                  <a:lnTo>
                    <a:pt x="0" y="1430152"/>
                  </a:lnTo>
                  <a:close/>
                </a:path>
              </a:pathLst>
            </a:custGeom>
            <a:solidFill>
              <a:srgbClr val="2D7C7D"/>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14" name="Freeform 13"/>
            <p:cNvSpPr/>
            <p:nvPr/>
          </p:nvSpPr>
          <p:spPr>
            <a:xfrm rot="10800000">
              <a:off x="7726996" y="3569948"/>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2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2" y="499114"/>
                  </a:lnTo>
                  <a:lnTo>
                    <a:pt x="499115" y="1430152"/>
                  </a:lnTo>
                  <a:lnTo>
                    <a:pt x="0" y="1430152"/>
                  </a:lnTo>
                  <a:close/>
                </a:path>
              </a:pathLst>
            </a:custGeom>
            <a:solidFill>
              <a:srgbClr val="43BEA3"/>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15" name="Freeform 14"/>
            <p:cNvSpPr/>
            <p:nvPr/>
          </p:nvSpPr>
          <p:spPr>
            <a:xfrm>
              <a:off x="8415142" y="3573167"/>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3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3" y="499114"/>
                  </a:lnTo>
                  <a:lnTo>
                    <a:pt x="499115" y="1430152"/>
                  </a:lnTo>
                  <a:lnTo>
                    <a:pt x="0" y="1430152"/>
                  </a:lnTo>
                  <a:close/>
                </a:path>
              </a:pathLst>
            </a:custGeom>
            <a:solidFill>
              <a:srgbClr val="A80000"/>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16" name="Freeform 15"/>
            <p:cNvSpPr/>
            <p:nvPr/>
          </p:nvSpPr>
          <p:spPr>
            <a:xfrm rot="10800000">
              <a:off x="9070433" y="3573167"/>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2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2" y="499114"/>
                  </a:lnTo>
                  <a:lnTo>
                    <a:pt x="499115" y="1430152"/>
                  </a:lnTo>
                  <a:lnTo>
                    <a:pt x="0" y="1430152"/>
                  </a:lnTo>
                  <a:close/>
                </a:path>
              </a:pathLst>
            </a:custGeom>
            <a:solidFill>
              <a:srgbClr val="DF1F2F"/>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17" name="Freeform 16"/>
            <p:cNvSpPr/>
            <p:nvPr/>
          </p:nvSpPr>
          <p:spPr>
            <a:xfrm>
              <a:off x="9791436" y="3559915"/>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3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3" y="499114"/>
                  </a:lnTo>
                  <a:lnTo>
                    <a:pt x="499115" y="1430152"/>
                  </a:lnTo>
                  <a:lnTo>
                    <a:pt x="0" y="1430152"/>
                  </a:lnTo>
                  <a:close/>
                </a:path>
              </a:pathLst>
            </a:custGeom>
            <a:solidFill>
              <a:srgbClr val="CF6E1E"/>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18" name="Freeform 17"/>
            <p:cNvSpPr/>
            <p:nvPr/>
          </p:nvSpPr>
          <p:spPr>
            <a:xfrm rot="10800000">
              <a:off x="10446726" y="3559915"/>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2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2" y="499114"/>
                  </a:lnTo>
                  <a:lnTo>
                    <a:pt x="499115" y="1430152"/>
                  </a:lnTo>
                  <a:lnTo>
                    <a:pt x="0" y="1430152"/>
                  </a:lnTo>
                  <a:close/>
                </a:path>
              </a:pathLst>
            </a:custGeom>
            <a:solidFill>
              <a:srgbClr val="F7A220"/>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grpSp>
      <p:sp>
        <p:nvSpPr>
          <p:cNvPr id="19" name="Title Placeholder 1"/>
          <p:cNvSpPr>
            <a:spLocks noGrp="1"/>
          </p:cNvSpPr>
          <p:nvPr>
            <p:ph type="title"/>
          </p:nvPr>
        </p:nvSpPr>
        <p:spPr>
          <a:xfrm>
            <a:off x="825764" y="2650902"/>
            <a:ext cx="10515600" cy="808125"/>
          </a:xfrm>
          <a:prstGeom prst="rect">
            <a:avLst/>
          </a:prstGeom>
        </p:spPr>
        <p:txBody>
          <a:bodyPr vert="horz" lIns="91440" tIns="45720" rIns="91440" bIns="45720" rtlCol="0" anchor="ctr">
            <a:normAutofit/>
          </a:bodyPr>
          <a:lstStyle>
            <a:lvl1pPr algn="ctr">
              <a:defRPr/>
            </a:lvl1pPr>
          </a:lstStyle>
          <a:p>
            <a:r>
              <a:rPr lang="en-US"/>
              <a:t>Click to edit Master title style</a:t>
            </a:r>
            <a:endParaRPr lang="en-ZA"/>
          </a:p>
        </p:txBody>
      </p:sp>
    </p:spTree>
    <p:extLst>
      <p:ext uri="{BB962C8B-B14F-4D97-AF65-F5344CB8AC3E}">
        <p14:creationId xmlns:p14="http://schemas.microsoft.com/office/powerpoint/2010/main" val="308504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67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5C1BF-BABF-7D4A-ACFD-8C06A3A9C6D5}"/>
              </a:ext>
            </a:extLst>
          </p:cNvPr>
          <p:cNvSpPr txBox="1">
            <a:spLocks/>
          </p:cNvSpPr>
          <p:nvPr userDrawn="1"/>
        </p:nvSpPr>
        <p:spPr>
          <a:xfrm>
            <a:off x="6383044" y="1798097"/>
            <a:ext cx="5255581" cy="1325563"/>
          </a:xfrm>
          <a:prstGeom prst="rect">
            <a:avLst/>
          </a:prstGeom>
        </p:spPr>
        <p:txBody>
          <a:bodyPr/>
          <a:lstStyle>
            <a:lvl1pPr algn="l" defTabSz="457189" rtl="0" eaLnBrk="1" latinLnBrk="0" hangingPunct="1">
              <a:spcBef>
                <a:spcPct val="0"/>
              </a:spcBef>
              <a:buNone/>
              <a:defRPr sz="3200" kern="1200">
                <a:solidFill>
                  <a:schemeClr val="bg1">
                    <a:lumMod val="95000"/>
                  </a:schemeClr>
                </a:solidFill>
                <a:latin typeface="+mj-lt"/>
                <a:ea typeface="+mj-ea"/>
                <a:cs typeface="FSAlbert Regular"/>
              </a:defRPr>
            </a:lvl1pPr>
          </a:lstStyle>
          <a:p>
            <a:r>
              <a:rPr lang="en-GB" sz="2400" dirty="0">
                <a:latin typeface="Arial" panose="020B0604020202020204" pitchFamily="34" charset="0"/>
                <a:cs typeface="Arial" panose="020B0604020202020204" pitchFamily="34" charset="0"/>
              </a:rPr>
              <a:t>Click to edit Master title style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146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8983B-BC1B-5841-8343-E62A5D506C7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944F8CC-0032-664F-B56D-78C96535645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BB79B1A-E5BD-6243-9B95-C6150A1159C6}"/>
              </a:ext>
            </a:extLst>
          </p:cNvPr>
          <p:cNvSpPr>
            <a:spLocks noGrp="1"/>
          </p:cNvSpPr>
          <p:nvPr>
            <p:ph type="dt" sz="half" idx="10"/>
          </p:nvPr>
        </p:nvSpPr>
        <p:spPr>
          <a:xfrm>
            <a:off x="838200" y="6356350"/>
            <a:ext cx="2743200" cy="365125"/>
          </a:xfrm>
          <a:prstGeom prst="rect">
            <a:avLst/>
          </a:prstGeom>
        </p:spPr>
        <p:txBody>
          <a:bodyPr/>
          <a:lstStyle/>
          <a:p>
            <a:fld id="{90521ACB-238D-CC40-BC32-D06C8CD17B65}" type="datetimeFigureOut">
              <a:rPr lang="en-US" smtClean="0"/>
              <a:t>5/19/2025</a:t>
            </a:fld>
            <a:endParaRPr lang="en-US" dirty="0"/>
          </a:p>
        </p:txBody>
      </p:sp>
      <p:sp>
        <p:nvSpPr>
          <p:cNvPr id="5" name="Footer Placeholder 4">
            <a:extLst>
              <a:ext uri="{FF2B5EF4-FFF2-40B4-BE49-F238E27FC236}">
                <a16:creationId xmlns:a16="http://schemas.microsoft.com/office/drawing/2014/main" id="{949FB43E-EBB6-7C4D-A5C9-10C4A1D4EF0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E8D3F89-6D74-B544-A662-ABDCDBEDB580}"/>
              </a:ext>
            </a:extLst>
          </p:cNvPr>
          <p:cNvSpPr>
            <a:spLocks noGrp="1"/>
          </p:cNvSpPr>
          <p:nvPr>
            <p:ph type="sldNum" sz="quarter" idx="12"/>
          </p:nvPr>
        </p:nvSpPr>
        <p:spPr>
          <a:xfrm>
            <a:off x="8610600" y="6356350"/>
            <a:ext cx="2743200" cy="365125"/>
          </a:xfrm>
          <a:prstGeom prst="rect">
            <a:avLst/>
          </a:prstGeom>
        </p:spPr>
        <p:txBody>
          <a:bodyPr/>
          <a:lstStyle/>
          <a:p>
            <a:fld id="{FCF7B328-06B5-D240-8655-A34EB4EF3701}" type="slidenum">
              <a:rPr lang="en-US" smtClean="0"/>
              <a:t>‹#›</a:t>
            </a:fld>
            <a:endParaRPr lang="en-US" dirty="0"/>
          </a:p>
        </p:txBody>
      </p:sp>
    </p:spTree>
    <p:extLst>
      <p:ext uri="{BB962C8B-B14F-4D97-AF65-F5344CB8AC3E}">
        <p14:creationId xmlns:p14="http://schemas.microsoft.com/office/powerpoint/2010/main" val="1213866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EDB4-148D-5C4D-AB36-02DD7C1409A5}"/>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506CA8C-949B-8846-B7DD-0F76E2DFD575}"/>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B4AC2E1-E4EC-454F-8E0B-AB9BB748F286}"/>
              </a:ext>
            </a:extLst>
          </p:cNvPr>
          <p:cNvSpPr>
            <a:spLocks noGrp="1"/>
          </p:cNvSpPr>
          <p:nvPr>
            <p:ph type="dt" sz="half" idx="10"/>
          </p:nvPr>
        </p:nvSpPr>
        <p:spPr>
          <a:xfrm>
            <a:off x="838200" y="6356350"/>
            <a:ext cx="2743200" cy="365125"/>
          </a:xfrm>
          <a:prstGeom prst="rect">
            <a:avLst/>
          </a:prstGeom>
        </p:spPr>
        <p:txBody>
          <a:bodyPr/>
          <a:lstStyle/>
          <a:p>
            <a:fld id="{90521ACB-238D-CC40-BC32-D06C8CD17B65}" type="datetimeFigureOut">
              <a:rPr lang="en-US" smtClean="0"/>
              <a:t>5/19/2025</a:t>
            </a:fld>
            <a:endParaRPr lang="en-US" dirty="0"/>
          </a:p>
        </p:txBody>
      </p:sp>
      <p:sp>
        <p:nvSpPr>
          <p:cNvPr id="5" name="Footer Placeholder 4">
            <a:extLst>
              <a:ext uri="{FF2B5EF4-FFF2-40B4-BE49-F238E27FC236}">
                <a16:creationId xmlns:a16="http://schemas.microsoft.com/office/drawing/2014/main" id="{2E9A7B04-BCF2-8046-A006-76A65C3D5AB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391C192-558C-B342-A12E-46D12C2B5B01}"/>
              </a:ext>
            </a:extLst>
          </p:cNvPr>
          <p:cNvSpPr>
            <a:spLocks noGrp="1"/>
          </p:cNvSpPr>
          <p:nvPr>
            <p:ph type="sldNum" sz="quarter" idx="12"/>
          </p:nvPr>
        </p:nvSpPr>
        <p:spPr>
          <a:xfrm>
            <a:off x="8610600" y="6356350"/>
            <a:ext cx="2743200" cy="365125"/>
          </a:xfrm>
          <a:prstGeom prst="rect">
            <a:avLst/>
          </a:prstGeom>
        </p:spPr>
        <p:txBody>
          <a:bodyPr/>
          <a:lstStyle/>
          <a:p>
            <a:fld id="{FCF7B328-06B5-D240-8655-A34EB4EF3701}" type="slidenum">
              <a:rPr lang="en-US" smtClean="0"/>
              <a:t>‹#›</a:t>
            </a:fld>
            <a:endParaRPr lang="en-US" dirty="0"/>
          </a:p>
        </p:txBody>
      </p:sp>
    </p:spTree>
    <p:extLst>
      <p:ext uri="{BB962C8B-B14F-4D97-AF65-F5344CB8AC3E}">
        <p14:creationId xmlns:p14="http://schemas.microsoft.com/office/powerpoint/2010/main" val="406647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EDB4-148D-5C4D-AB36-02DD7C1409A5}"/>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506CA8C-949B-8846-B7DD-0F76E2DFD575}"/>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0391C192-558C-B342-A12E-46D12C2B5B01}"/>
              </a:ext>
            </a:extLst>
          </p:cNvPr>
          <p:cNvSpPr>
            <a:spLocks noGrp="1"/>
          </p:cNvSpPr>
          <p:nvPr>
            <p:ph type="sldNum" sz="quarter" idx="12"/>
          </p:nvPr>
        </p:nvSpPr>
        <p:spPr/>
        <p:txBody>
          <a:bodyPr/>
          <a:lstStyle/>
          <a:p>
            <a:fld id="{FCF7B328-06B5-D240-8655-A34EB4EF370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944565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EF8E2-59BA-324F-8E1E-0A546A239A0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A1C36CA-CAB1-1743-8B97-32A6AFBA890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6A36247-F3B7-D741-9FEF-AA0288E10F3A}"/>
              </a:ext>
            </a:extLst>
          </p:cNvPr>
          <p:cNvSpPr>
            <a:spLocks noGrp="1"/>
          </p:cNvSpPr>
          <p:nvPr>
            <p:ph type="dt" sz="half" idx="10"/>
          </p:nvPr>
        </p:nvSpPr>
        <p:spPr>
          <a:xfrm>
            <a:off x="838200" y="6356350"/>
            <a:ext cx="2743200" cy="365125"/>
          </a:xfrm>
          <a:prstGeom prst="rect">
            <a:avLst/>
          </a:prstGeom>
        </p:spPr>
        <p:txBody>
          <a:bodyPr/>
          <a:lstStyle/>
          <a:p>
            <a:fld id="{90521ACB-238D-CC40-BC32-D06C8CD17B65}" type="datetimeFigureOut">
              <a:rPr lang="en-US" smtClean="0"/>
              <a:t>5/19/2025</a:t>
            </a:fld>
            <a:endParaRPr lang="en-US" dirty="0"/>
          </a:p>
        </p:txBody>
      </p:sp>
      <p:sp>
        <p:nvSpPr>
          <p:cNvPr id="5" name="Footer Placeholder 4">
            <a:extLst>
              <a:ext uri="{FF2B5EF4-FFF2-40B4-BE49-F238E27FC236}">
                <a16:creationId xmlns:a16="http://schemas.microsoft.com/office/drawing/2014/main" id="{5847528C-4968-C449-9FDE-7AD5AA51EF7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E371B92-1F40-0840-80CB-85F283EA34C6}"/>
              </a:ext>
            </a:extLst>
          </p:cNvPr>
          <p:cNvSpPr>
            <a:spLocks noGrp="1"/>
          </p:cNvSpPr>
          <p:nvPr>
            <p:ph type="sldNum" sz="quarter" idx="12"/>
          </p:nvPr>
        </p:nvSpPr>
        <p:spPr>
          <a:xfrm>
            <a:off x="8610600" y="6356350"/>
            <a:ext cx="2743200" cy="365125"/>
          </a:xfrm>
          <a:prstGeom prst="rect">
            <a:avLst/>
          </a:prstGeom>
        </p:spPr>
        <p:txBody>
          <a:bodyPr/>
          <a:lstStyle/>
          <a:p>
            <a:fld id="{FCF7B328-06B5-D240-8655-A34EB4EF3701}" type="slidenum">
              <a:rPr lang="en-US" smtClean="0"/>
              <a:t>‹#›</a:t>
            </a:fld>
            <a:endParaRPr lang="en-US" dirty="0"/>
          </a:p>
        </p:txBody>
      </p:sp>
    </p:spTree>
    <p:extLst>
      <p:ext uri="{BB962C8B-B14F-4D97-AF65-F5344CB8AC3E}">
        <p14:creationId xmlns:p14="http://schemas.microsoft.com/office/powerpoint/2010/main" val="2039645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7FFDF-6ABA-A340-B65A-BA9B4B2F90EA}"/>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CEA75FD-4200-EA46-81E1-8A8FC152FA22}"/>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1B38101-3B43-AB4E-869A-D68A3ADCF63D}"/>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80F1EE9-D944-EC4B-B828-FB32D4445153}"/>
              </a:ext>
            </a:extLst>
          </p:cNvPr>
          <p:cNvSpPr>
            <a:spLocks noGrp="1"/>
          </p:cNvSpPr>
          <p:nvPr>
            <p:ph type="dt" sz="half" idx="10"/>
          </p:nvPr>
        </p:nvSpPr>
        <p:spPr>
          <a:xfrm>
            <a:off x="838200" y="6356350"/>
            <a:ext cx="2743200" cy="365125"/>
          </a:xfrm>
          <a:prstGeom prst="rect">
            <a:avLst/>
          </a:prstGeom>
        </p:spPr>
        <p:txBody>
          <a:bodyPr/>
          <a:lstStyle/>
          <a:p>
            <a:fld id="{90521ACB-238D-CC40-BC32-D06C8CD17B65}" type="datetimeFigureOut">
              <a:rPr lang="en-US" smtClean="0"/>
              <a:t>5/19/2025</a:t>
            </a:fld>
            <a:endParaRPr lang="en-US" dirty="0"/>
          </a:p>
        </p:txBody>
      </p:sp>
      <p:sp>
        <p:nvSpPr>
          <p:cNvPr id="6" name="Footer Placeholder 5">
            <a:extLst>
              <a:ext uri="{FF2B5EF4-FFF2-40B4-BE49-F238E27FC236}">
                <a16:creationId xmlns:a16="http://schemas.microsoft.com/office/drawing/2014/main" id="{FD3A6CBA-8F35-A54F-B315-A6E3164A6FC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7761F08-0AE5-1642-9C07-D1B65876C08F}"/>
              </a:ext>
            </a:extLst>
          </p:cNvPr>
          <p:cNvSpPr>
            <a:spLocks noGrp="1"/>
          </p:cNvSpPr>
          <p:nvPr>
            <p:ph type="sldNum" sz="quarter" idx="12"/>
          </p:nvPr>
        </p:nvSpPr>
        <p:spPr>
          <a:xfrm>
            <a:off x="8610600" y="6356350"/>
            <a:ext cx="2743200" cy="365125"/>
          </a:xfrm>
          <a:prstGeom prst="rect">
            <a:avLst/>
          </a:prstGeom>
        </p:spPr>
        <p:txBody>
          <a:bodyPr/>
          <a:lstStyle/>
          <a:p>
            <a:fld id="{FCF7B328-06B5-D240-8655-A34EB4EF3701}" type="slidenum">
              <a:rPr lang="en-US" smtClean="0"/>
              <a:t>‹#›</a:t>
            </a:fld>
            <a:endParaRPr lang="en-US" dirty="0"/>
          </a:p>
        </p:txBody>
      </p:sp>
    </p:spTree>
    <p:extLst>
      <p:ext uri="{BB962C8B-B14F-4D97-AF65-F5344CB8AC3E}">
        <p14:creationId xmlns:p14="http://schemas.microsoft.com/office/powerpoint/2010/main" val="304361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51777-1236-604D-80D2-4AA8B3DB7587}"/>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9AE8FDE-CC73-FB40-A5B0-4A33BDB121B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04FDEF2-7A82-7844-BC9B-A3DC4F73D61B}"/>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315A455-6B69-854F-B199-544834E474A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F254EAC-2156-854A-90CF-498B8F772A8D}"/>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C5D4E68-F41E-3245-9306-950CCE70D621}"/>
              </a:ext>
            </a:extLst>
          </p:cNvPr>
          <p:cNvSpPr>
            <a:spLocks noGrp="1"/>
          </p:cNvSpPr>
          <p:nvPr>
            <p:ph type="dt" sz="half" idx="10"/>
          </p:nvPr>
        </p:nvSpPr>
        <p:spPr>
          <a:xfrm>
            <a:off x="838200" y="6356350"/>
            <a:ext cx="2743200" cy="365125"/>
          </a:xfrm>
          <a:prstGeom prst="rect">
            <a:avLst/>
          </a:prstGeom>
        </p:spPr>
        <p:txBody>
          <a:bodyPr/>
          <a:lstStyle/>
          <a:p>
            <a:fld id="{90521ACB-238D-CC40-BC32-D06C8CD17B65}" type="datetimeFigureOut">
              <a:rPr lang="en-US" smtClean="0"/>
              <a:t>5/19/2025</a:t>
            </a:fld>
            <a:endParaRPr lang="en-US" dirty="0"/>
          </a:p>
        </p:txBody>
      </p:sp>
      <p:sp>
        <p:nvSpPr>
          <p:cNvPr id="8" name="Footer Placeholder 7">
            <a:extLst>
              <a:ext uri="{FF2B5EF4-FFF2-40B4-BE49-F238E27FC236}">
                <a16:creationId xmlns:a16="http://schemas.microsoft.com/office/drawing/2014/main" id="{9B0A8229-E97F-054B-AF26-6C4924E474A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2F6680CF-A255-254B-AF1B-D23CE66F7078}"/>
              </a:ext>
            </a:extLst>
          </p:cNvPr>
          <p:cNvSpPr>
            <a:spLocks noGrp="1"/>
          </p:cNvSpPr>
          <p:nvPr>
            <p:ph type="sldNum" sz="quarter" idx="12"/>
          </p:nvPr>
        </p:nvSpPr>
        <p:spPr>
          <a:xfrm>
            <a:off x="8610600" y="6356350"/>
            <a:ext cx="2743200" cy="365125"/>
          </a:xfrm>
          <a:prstGeom prst="rect">
            <a:avLst/>
          </a:prstGeom>
        </p:spPr>
        <p:txBody>
          <a:bodyPr/>
          <a:lstStyle/>
          <a:p>
            <a:fld id="{FCF7B328-06B5-D240-8655-A34EB4EF3701}" type="slidenum">
              <a:rPr lang="en-US" smtClean="0"/>
              <a:t>‹#›</a:t>
            </a:fld>
            <a:endParaRPr lang="en-US" dirty="0"/>
          </a:p>
        </p:txBody>
      </p:sp>
    </p:spTree>
    <p:extLst>
      <p:ext uri="{BB962C8B-B14F-4D97-AF65-F5344CB8AC3E}">
        <p14:creationId xmlns:p14="http://schemas.microsoft.com/office/powerpoint/2010/main" val="2194629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10682-0F55-D040-956D-42E87B6FB3C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05471AA-3CD9-914C-89F9-1FC6904610DD}"/>
              </a:ext>
            </a:extLst>
          </p:cNvPr>
          <p:cNvSpPr>
            <a:spLocks noGrp="1"/>
          </p:cNvSpPr>
          <p:nvPr>
            <p:ph type="dt" sz="half" idx="10"/>
          </p:nvPr>
        </p:nvSpPr>
        <p:spPr>
          <a:xfrm>
            <a:off x="838200" y="6356350"/>
            <a:ext cx="2743200" cy="365125"/>
          </a:xfrm>
          <a:prstGeom prst="rect">
            <a:avLst/>
          </a:prstGeom>
        </p:spPr>
        <p:txBody>
          <a:bodyPr/>
          <a:lstStyle/>
          <a:p>
            <a:fld id="{90521ACB-238D-CC40-BC32-D06C8CD17B65}" type="datetimeFigureOut">
              <a:rPr lang="en-US" smtClean="0"/>
              <a:t>5/19/2025</a:t>
            </a:fld>
            <a:endParaRPr lang="en-US" dirty="0"/>
          </a:p>
        </p:txBody>
      </p:sp>
      <p:sp>
        <p:nvSpPr>
          <p:cNvPr id="4" name="Footer Placeholder 3">
            <a:extLst>
              <a:ext uri="{FF2B5EF4-FFF2-40B4-BE49-F238E27FC236}">
                <a16:creationId xmlns:a16="http://schemas.microsoft.com/office/drawing/2014/main" id="{FA5ECCC7-1434-B245-BCB6-1C1899164E9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2BD50461-71A7-4643-9516-D09899B80CAC}"/>
              </a:ext>
            </a:extLst>
          </p:cNvPr>
          <p:cNvSpPr>
            <a:spLocks noGrp="1"/>
          </p:cNvSpPr>
          <p:nvPr>
            <p:ph type="sldNum" sz="quarter" idx="12"/>
          </p:nvPr>
        </p:nvSpPr>
        <p:spPr>
          <a:xfrm>
            <a:off x="8610600" y="6356350"/>
            <a:ext cx="2743200" cy="365125"/>
          </a:xfrm>
          <a:prstGeom prst="rect">
            <a:avLst/>
          </a:prstGeom>
        </p:spPr>
        <p:txBody>
          <a:bodyPr/>
          <a:lstStyle/>
          <a:p>
            <a:fld id="{FCF7B328-06B5-D240-8655-A34EB4EF3701}" type="slidenum">
              <a:rPr lang="en-US" smtClean="0"/>
              <a:t>‹#›</a:t>
            </a:fld>
            <a:endParaRPr lang="en-US" dirty="0"/>
          </a:p>
        </p:txBody>
      </p:sp>
    </p:spTree>
    <p:extLst>
      <p:ext uri="{BB962C8B-B14F-4D97-AF65-F5344CB8AC3E}">
        <p14:creationId xmlns:p14="http://schemas.microsoft.com/office/powerpoint/2010/main" val="27429825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88616C-3F48-1540-B97F-3BE5D7657817}"/>
              </a:ext>
            </a:extLst>
          </p:cNvPr>
          <p:cNvSpPr>
            <a:spLocks noGrp="1"/>
          </p:cNvSpPr>
          <p:nvPr>
            <p:ph type="dt" sz="half" idx="10"/>
          </p:nvPr>
        </p:nvSpPr>
        <p:spPr>
          <a:xfrm>
            <a:off x="838200" y="6356350"/>
            <a:ext cx="2743200" cy="365125"/>
          </a:xfrm>
          <a:prstGeom prst="rect">
            <a:avLst/>
          </a:prstGeom>
        </p:spPr>
        <p:txBody>
          <a:bodyPr/>
          <a:lstStyle/>
          <a:p>
            <a:fld id="{90521ACB-238D-CC40-BC32-D06C8CD17B65}" type="datetimeFigureOut">
              <a:rPr lang="en-US" smtClean="0"/>
              <a:t>5/19/2025</a:t>
            </a:fld>
            <a:endParaRPr lang="en-US" dirty="0"/>
          </a:p>
        </p:txBody>
      </p:sp>
      <p:sp>
        <p:nvSpPr>
          <p:cNvPr id="3" name="Footer Placeholder 2">
            <a:extLst>
              <a:ext uri="{FF2B5EF4-FFF2-40B4-BE49-F238E27FC236}">
                <a16:creationId xmlns:a16="http://schemas.microsoft.com/office/drawing/2014/main" id="{8C4C79A1-95D8-C64C-8442-C39A7F91EDA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9E40B4-1B9C-DB49-A1CD-EE1CA84F82B6}"/>
              </a:ext>
            </a:extLst>
          </p:cNvPr>
          <p:cNvSpPr>
            <a:spLocks noGrp="1"/>
          </p:cNvSpPr>
          <p:nvPr>
            <p:ph type="sldNum" sz="quarter" idx="12"/>
          </p:nvPr>
        </p:nvSpPr>
        <p:spPr>
          <a:xfrm>
            <a:off x="8610600" y="6356350"/>
            <a:ext cx="2743200" cy="365125"/>
          </a:xfrm>
          <a:prstGeom prst="rect">
            <a:avLst/>
          </a:prstGeom>
        </p:spPr>
        <p:txBody>
          <a:bodyPr/>
          <a:lstStyle/>
          <a:p>
            <a:fld id="{FCF7B328-06B5-D240-8655-A34EB4EF3701}" type="slidenum">
              <a:rPr lang="en-US" smtClean="0"/>
              <a:t>‹#›</a:t>
            </a:fld>
            <a:endParaRPr lang="en-US" dirty="0"/>
          </a:p>
        </p:txBody>
      </p:sp>
    </p:spTree>
    <p:extLst>
      <p:ext uri="{BB962C8B-B14F-4D97-AF65-F5344CB8AC3E}">
        <p14:creationId xmlns:p14="http://schemas.microsoft.com/office/powerpoint/2010/main" val="23516595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DA876-C71B-9042-A54D-176A3F96812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CA46276-A46E-2140-8324-8D05727CCFC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61F4186-D0F9-5D4D-BFC5-B760D5A6935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A7EC05F-8BA0-7642-B09C-B27F744D7E6E}"/>
              </a:ext>
            </a:extLst>
          </p:cNvPr>
          <p:cNvSpPr>
            <a:spLocks noGrp="1"/>
          </p:cNvSpPr>
          <p:nvPr>
            <p:ph type="dt" sz="half" idx="10"/>
          </p:nvPr>
        </p:nvSpPr>
        <p:spPr>
          <a:xfrm>
            <a:off x="838200" y="6356350"/>
            <a:ext cx="2743200" cy="365125"/>
          </a:xfrm>
          <a:prstGeom prst="rect">
            <a:avLst/>
          </a:prstGeom>
        </p:spPr>
        <p:txBody>
          <a:bodyPr/>
          <a:lstStyle/>
          <a:p>
            <a:fld id="{90521ACB-238D-CC40-BC32-D06C8CD17B65}" type="datetimeFigureOut">
              <a:rPr lang="en-US" smtClean="0"/>
              <a:t>5/19/2025</a:t>
            </a:fld>
            <a:endParaRPr lang="en-US" dirty="0"/>
          </a:p>
        </p:txBody>
      </p:sp>
      <p:sp>
        <p:nvSpPr>
          <p:cNvPr id="6" name="Footer Placeholder 5">
            <a:extLst>
              <a:ext uri="{FF2B5EF4-FFF2-40B4-BE49-F238E27FC236}">
                <a16:creationId xmlns:a16="http://schemas.microsoft.com/office/drawing/2014/main" id="{135A31B9-C823-6849-B288-44B40E39959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80CA2C35-ECE5-7F47-B3FC-589574CD0C2F}"/>
              </a:ext>
            </a:extLst>
          </p:cNvPr>
          <p:cNvSpPr>
            <a:spLocks noGrp="1"/>
          </p:cNvSpPr>
          <p:nvPr>
            <p:ph type="sldNum" sz="quarter" idx="12"/>
          </p:nvPr>
        </p:nvSpPr>
        <p:spPr>
          <a:xfrm>
            <a:off x="8610600" y="6356350"/>
            <a:ext cx="2743200" cy="365125"/>
          </a:xfrm>
          <a:prstGeom prst="rect">
            <a:avLst/>
          </a:prstGeom>
        </p:spPr>
        <p:txBody>
          <a:bodyPr/>
          <a:lstStyle/>
          <a:p>
            <a:fld id="{FCF7B328-06B5-D240-8655-A34EB4EF3701}" type="slidenum">
              <a:rPr lang="en-US" smtClean="0"/>
              <a:t>‹#›</a:t>
            </a:fld>
            <a:endParaRPr lang="en-US" dirty="0"/>
          </a:p>
        </p:txBody>
      </p:sp>
    </p:spTree>
    <p:extLst>
      <p:ext uri="{BB962C8B-B14F-4D97-AF65-F5344CB8AC3E}">
        <p14:creationId xmlns:p14="http://schemas.microsoft.com/office/powerpoint/2010/main" val="1910642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69426-A462-2C4F-8E59-6D86B9BA85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1FE2148-2907-3C46-83DE-08EC591A5FC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903D8FD-131F-204C-BA3C-DC1D74A11A0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4A195BB-613E-E540-864D-27F05D28E3BE}"/>
              </a:ext>
            </a:extLst>
          </p:cNvPr>
          <p:cNvSpPr>
            <a:spLocks noGrp="1"/>
          </p:cNvSpPr>
          <p:nvPr>
            <p:ph type="dt" sz="half" idx="10"/>
          </p:nvPr>
        </p:nvSpPr>
        <p:spPr>
          <a:xfrm>
            <a:off x="838200" y="6356350"/>
            <a:ext cx="2743200" cy="365125"/>
          </a:xfrm>
          <a:prstGeom prst="rect">
            <a:avLst/>
          </a:prstGeom>
        </p:spPr>
        <p:txBody>
          <a:bodyPr/>
          <a:lstStyle/>
          <a:p>
            <a:fld id="{90521ACB-238D-CC40-BC32-D06C8CD17B65}" type="datetimeFigureOut">
              <a:rPr lang="en-US" smtClean="0"/>
              <a:t>5/19/2025</a:t>
            </a:fld>
            <a:endParaRPr lang="en-US" dirty="0"/>
          </a:p>
        </p:txBody>
      </p:sp>
      <p:sp>
        <p:nvSpPr>
          <p:cNvPr id="6" name="Footer Placeholder 5">
            <a:extLst>
              <a:ext uri="{FF2B5EF4-FFF2-40B4-BE49-F238E27FC236}">
                <a16:creationId xmlns:a16="http://schemas.microsoft.com/office/drawing/2014/main" id="{5F20F097-2D20-5346-9747-DDC805CB5D0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9625EF7-822F-3D45-89A7-659C9963EA89}"/>
              </a:ext>
            </a:extLst>
          </p:cNvPr>
          <p:cNvSpPr>
            <a:spLocks noGrp="1"/>
          </p:cNvSpPr>
          <p:nvPr>
            <p:ph type="sldNum" sz="quarter" idx="12"/>
          </p:nvPr>
        </p:nvSpPr>
        <p:spPr>
          <a:xfrm>
            <a:off x="8610600" y="6356350"/>
            <a:ext cx="2743200" cy="365125"/>
          </a:xfrm>
          <a:prstGeom prst="rect">
            <a:avLst/>
          </a:prstGeom>
        </p:spPr>
        <p:txBody>
          <a:bodyPr/>
          <a:lstStyle/>
          <a:p>
            <a:fld id="{FCF7B328-06B5-D240-8655-A34EB4EF3701}" type="slidenum">
              <a:rPr lang="en-US" smtClean="0"/>
              <a:t>‹#›</a:t>
            </a:fld>
            <a:endParaRPr lang="en-US" dirty="0"/>
          </a:p>
        </p:txBody>
      </p:sp>
    </p:spTree>
    <p:extLst>
      <p:ext uri="{BB962C8B-B14F-4D97-AF65-F5344CB8AC3E}">
        <p14:creationId xmlns:p14="http://schemas.microsoft.com/office/powerpoint/2010/main" val="3719145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5C1BF-BABF-7D4A-ACFD-8C06A3A9C6D5}"/>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175A363-D203-7645-BBC1-13D9406AD66F}"/>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490AC53-4179-D741-888A-081FF7E7C8E1}"/>
              </a:ext>
            </a:extLst>
          </p:cNvPr>
          <p:cNvSpPr>
            <a:spLocks noGrp="1"/>
          </p:cNvSpPr>
          <p:nvPr>
            <p:ph type="dt" sz="half" idx="10"/>
          </p:nvPr>
        </p:nvSpPr>
        <p:spPr>
          <a:xfrm>
            <a:off x="838200" y="6356350"/>
            <a:ext cx="2743200" cy="365125"/>
          </a:xfrm>
          <a:prstGeom prst="rect">
            <a:avLst/>
          </a:prstGeom>
        </p:spPr>
        <p:txBody>
          <a:bodyPr/>
          <a:lstStyle/>
          <a:p>
            <a:fld id="{90521ACB-238D-CC40-BC32-D06C8CD17B65}" type="datetimeFigureOut">
              <a:rPr lang="en-US" smtClean="0"/>
              <a:t>5/19/2025</a:t>
            </a:fld>
            <a:endParaRPr lang="en-US" dirty="0"/>
          </a:p>
        </p:txBody>
      </p:sp>
      <p:sp>
        <p:nvSpPr>
          <p:cNvPr id="5" name="Footer Placeholder 4">
            <a:extLst>
              <a:ext uri="{FF2B5EF4-FFF2-40B4-BE49-F238E27FC236}">
                <a16:creationId xmlns:a16="http://schemas.microsoft.com/office/drawing/2014/main" id="{2A5B52A6-8EAA-F74B-A55D-3DFDB3E456D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6019D7C-0BEA-014F-AD4B-E888D69A20EF}"/>
              </a:ext>
            </a:extLst>
          </p:cNvPr>
          <p:cNvSpPr>
            <a:spLocks noGrp="1"/>
          </p:cNvSpPr>
          <p:nvPr>
            <p:ph type="sldNum" sz="quarter" idx="12"/>
          </p:nvPr>
        </p:nvSpPr>
        <p:spPr>
          <a:xfrm>
            <a:off x="8610600" y="6356350"/>
            <a:ext cx="2743200" cy="365125"/>
          </a:xfrm>
          <a:prstGeom prst="rect">
            <a:avLst/>
          </a:prstGeom>
        </p:spPr>
        <p:txBody>
          <a:bodyPr/>
          <a:lstStyle/>
          <a:p>
            <a:fld id="{FCF7B328-06B5-D240-8655-A34EB4EF3701}" type="slidenum">
              <a:rPr lang="en-US" smtClean="0"/>
              <a:t>‹#›</a:t>
            </a:fld>
            <a:endParaRPr lang="en-US" dirty="0"/>
          </a:p>
        </p:txBody>
      </p:sp>
    </p:spTree>
    <p:extLst>
      <p:ext uri="{BB962C8B-B14F-4D97-AF65-F5344CB8AC3E}">
        <p14:creationId xmlns:p14="http://schemas.microsoft.com/office/powerpoint/2010/main" val="25386851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A83746-4A36-BA43-9C44-05E07668778F}"/>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CA23E85-AAE3-8547-B0A0-649FF1D5EB2B}"/>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E6FA6E2-3973-4F40-B19C-CA0A26751646}"/>
              </a:ext>
            </a:extLst>
          </p:cNvPr>
          <p:cNvSpPr>
            <a:spLocks noGrp="1"/>
          </p:cNvSpPr>
          <p:nvPr>
            <p:ph type="dt" sz="half" idx="10"/>
          </p:nvPr>
        </p:nvSpPr>
        <p:spPr>
          <a:xfrm>
            <a:off x="838200" y="6356350"/>
            <a:ext cx="2743200" cy="365125"/>
          </a:xfrm>
          <a:prstGeom prst="rect">
            <a:avLst/>
          </a:prstGeom>
        </p:spPr>
        <p:txBody>
          <a:bodyPr/>
          <a:lstStyle/>
          <a:p>
            <a:fld id="{90521ACB-238D-CC40-BC32-D06C8CD17B65}" type="datetimeFigureOut">
              <a:rPr lang="en-US" smtClean="0"/>
              <a:t>5/19/2025</a:t>
            </a:fld>
            <a:endParaRPr lang="en-US" dirty="0"/>
          </a:p>
        </p:txBody>
      </p:sp>
      <p:sp>
        <p:nvSpPr>
          <p:cNvPr id="5" name="Footer Placeholder 4">
            <a:extLst>
              <a:ext uri="{FF2B5EF4-FFF2-40B4-BE49-F238E27FC236}">
                <a16:creationId xmlns:a16="http://schemas.microsoft.com/office/drawing/2014/main" id="{E62B07DA-1EB1-2741-873B-7656C5E01C7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62AE442-A209-6A4E-83EE-458028A21DD0}"/>
              </a:ext>
            </a:extLst>
          </p:cNvPr>
          <p:cNvSpPr>
            <a:spLocks noGrp="1"/>
          </p:cNvSpPr>
          <p:nvPr>
            <p:ph type="sldNum" sz="quarter" idx="12"/>
          </p:nvPr>
        </p:nvSpPr>
        <p:spPr>
          <a:xfrm>
            <a:off x="8610600" y="6356350"/>
            <a:ext cx="2743200" cy="365125"/>
          </a:xfrm>
          <a:prstGeom prst="rect">
            <a:avLst/>
          </a:prstGeom>
        </p:spPr>
        <p:txBody>
          <a:bodyPr/>
          <a:lstStyle/>
          <a:p>
            <a:fld id="{FCF7B328-06B5-D240-8655-A34EB4EF3701}" type="slidenum">
              <a:rPr lang="en-US" smtClean="0"/>
              <a:t>‹#›</a:t>
            </a:fld>
            <a:endParaRPr lang="en-US" dirty="0"/>
          </a:p>
        </p:txBody>
      </p:sp>
    </p:spTree>
    <p:extLst>
      <p:ext uri="{BB962C8B-B14F-4D97-AF65-F5344CB8AC3E}">
        <p14:creationId xmlns:p14="http://schemas.microsoft.com/office/powerpoint/2010/main" val="1025340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1153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7FFDF-6ABA-A340-B65A-BA9B4B2F90EA}"/>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3CEA75FD-4200-EA46-81E1-8A8FC152FA22}"/>
              </a:ext>
            </a:extLst>
          </p:cNvPr>
          <p:cNvSpPr>
            <a:spLocks noGrp="1"/>
          </p:cNvSpPr>
          <p:nvPr>
            <p:ph sz="half" idx="1"/>
          </p:nvPr>
        </p:nvSpPr>
        <p:spPr>
          <a:xfrm>
            <a:off x="563880" y="1630392"/>
            <a:ext cx="5455920" cy="4546571"/>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a:extLst>
              <a:ext uri="{FF2B5EF4-FFF2-40B4-BE49-F238E27FC236}">
                <a16:creationId xmlns:a16="http://schemas.microsoft.com/office/drawing/2014/main" id="{E1B38101-3B43-AB4E-869A-D68A3ADCF63D}"/>
              </a:ext>
            </a:extLst>
          </p:cNvPr>
          <p:cNvSpPr>
            <a:spLocks noGrp="1"/>
          </p:cNvSpPr>
          <p:nvPr>
            <p:ph sz="half" idx="2"/>
          </p:nvPr>
        </p:nvSpPr>
        <p:spPr>
          <a:xfrm>
            <a:off x="6172200" y="1630391"/>
            <a:ext cx="5450840" cy="45465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6">
            <a:extLst>
              <a:ext uri="{FF2B5EF4-FFF2-40B4-BE49-F238E27FC236}">
                <a16:creationId xmlns:a16="http://schemas.microsoft.com/office/drawing/2014/main" id="{37761F08-0AE5-1642-9C07-D1B65876C08F}"/>
              </a:ext>
            </a:extLst>
          </p:cNvPr>
          <p:cNvSpPr>
            <a:spLocks noGrp="1"/>
          </p:cNvSpPr>
          <p:nvPr>
            <p:ph type="sldNum" sz="quarter" idx="12"/>
          </p:nvPr>
        </p:nvSpPr>
        <p:spPr/>
        <p:txBody>
          <a:bodyPr/>
          <a:lstStyle/>
          <a:p>
            <a:fld id="{FCF7B328-06B5-D240-8655-A34EB4EF370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826077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67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CEDB4-148D-5C4D-AB36-02DD7C1409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506CA8C-949B-8846-B7DD-0F76E2DFD57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0391C192-558C-B342-A12E-46D12C2B5B01}"/>
              </a:ext>
            </a:extLst>
          </p:cNvPr>
          <p:cNvSpPr>
            <a:spLocks noGrp="1"/>
          </p:cNvSpPr>
          <p:nvPr>
            <p:ph type="sldNum" sz="quarter" idx="12"/>
          </p:nvPr>
        </p:nvSpPr>
        <p:spPr/>
        <p:txBody>
          <a:bodyPr/>
          <a:lstStyle/>
          <a:p>
            <a:fld id="{FCF7B328-06B5-D240-8655-A34EB4EF3701}" type="slidenum">
              <a:rPr lang="en-US" smtClean="0"/>
              <a:t>‹#›</a:t>
            </a:fld>
            <a:endParaRPr lang="en-US" dirty="0"/>
          </a:p>
        </p:txBody>
      </p:sp>
    </p:spTree>
    <p:extLst>
      <p:ext uri="{BB962C8B-B14F-4D97-AF65-F5344CB8AC3E}">
        <p14:creationId xmlns:p14="http://schemas.microsoft.com/office/powerpoint/2010/main" val="4382427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7FFDF-6ABA-A340-B65A-BA9B4B2F90E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CEA75FD-4200-EA46-81E1-8A8FC152FA22}"/>
              </a:ext>
            </a:extLst>
          </p:cNvPr>
          <p:cNvSpPr>
            <a:spLocks noGrp="1"/>
          </p:cNvSpPr>
          <p:nvPr>
            <p:ph sz="half" idx="1"/>
          </p:nvPr>
        </p:nvSpPr>
        <p:spPr>
          <a:xfrm>
            <a:off x="563880" y="1630392"/>
            <a:ext cx="5455920" cy="45465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1B38101-3B43-AB4E-869A-D68A3ADCF63D}"/>
              </a:ext>
            </a:extLst>
          </p:cNvPr>
          <p:cNvSpPr>
            <a:spLocks noGrp="1"/>
          </p:cNvSpPr>
          <p:nvPr>
            <p:ph sz="half" idx="2"/>
          </p:nvPr>
        </p:nvSpPr>
        <p:spPr>
          <a:xfrm>
            <a:off x="6172200" y="1630391"/>
            <a:ext cx="5450840" cy="45465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6">
            <a:extLst>
              <a:ext uri="{FF2B5EF4-FFF2-40B4-BE49-F238E27FC236}">
                <a16:creationId xmlns:a16="http://schemas.microsoft.com/office/drawing/2014/main" id="{37761F08-0AE5-1642-9C07-D1B65876C08F}"/>
              </a:ext>
            </a:extLst>
          </p:cNvPr>
          <p:cNvSpPr>
            <a:spLocks noGrp="1"/>
          </p:cNvSpPr>
          <p:nvPr>
            <p:ph type="sldNum" sz="quarter" idx="12"/>
          </p:nvPr>
        </p:nvSpPr>
        <p:spPr/>
        <p:txBody>
          <a:bodyPr/>
          <a:lstStyle/>
          <a:p>
            <a:fld id="{FCF7B328-06B5-D240-8655-A34EB4EF3701}" type="slidenum">
              <a:rPr lang="en-US" smtClean="0"/>
              <a:t>‹#›</a:t>
            </a:fld>
            <a:endParaRPr lang="en-US" dirty="0"/>
          </a:p>
        </p:txBody>
      </p:sp>
    </p:spTree>
    <p:extLst>
      <p:ext uri="{BB962C8B-B14F-4D97-AF65-F5344CB8AC3E}">
        <p14:creationId xmlns:p14="http://schemas.microsoft.com/office/powerpoint/2010/main" val="38366782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10682-0F55-D040-956D-42E87B6FB3C2}"/>
              </a:ext>
            </a:extLst>
          </p:cNvPr>
          <p:cNvSpPr>
            <a:spLocks noGrp="1"/>
          </p:cNvSpPr>
          <p:nvPr>
            <p:ph type="title"/>
          </p:nvPr>
        </p:nvSpPr>
        <p:spPr/>
        <p:txBody>
          <a:bodyPr/>
          <a:lstStyle/>
          <a:p>
            <a:r>
              <a:rPr lang="en-GB"/>
              <a:t>Click to edit Master title style</a:t>
            </a:r>
            <a:endParaRPr lang="en-US"/>
          </a:p>
        </p:txBody>
      </p:sp>
      <p:sp>
        <p:nvSpPr>
          <p:cNvPr id="5" name="Slide Number Placeholder 4">
            <a:extLst>
              <a:ext uri="{FF2B5EF4-FFF2-40B4-BE49-F238E27FC236}">
                <a16:creationId xmlns:a16="http://schemas.microsoft.com/office/drawing/2014/main" id="{2BD50461-71A7-4643-9516-D09899B80CAC}"/>
              </a:ext>
            </a:extLst>
          </p:cNvPr>
          <p:cNvSpPr>
            <a:spLocks noGrp="1"/>
          </p:cNvSpPr>
          <p:nvPr>
            <p:ph type="sldNum" sz="quarter" idx="12"/>
          </p:nvPr>
        </p:nvSpPr>
        <p:spPr>
          <a:xfrm>
            <a:off x="79077" y="6295967"/>
            <a:ext cx="490267" cy="365125"/>
          </a:xfrm>
        </p:spPr>
        <p:txBody>
          <a:bodyPr/>
          <a:lstStyle>
            <a:lvl1pPr>
              <a:defRPr>
                <a:solidFill>
                  <a:schemeClr val="bg1"/>
                </a:solidFill>
              </a:defRPr>
            </a:lvl1pPr>
          </a:lstStyle>
          <a:p>
            <a:fld id="{FCF7B328-06B5-D240-8655-A34EB4EF3701}" type="slidenum">
              <a:rPr lang="en-US" smtClean="0"/>
              <a:pPr/>
              <a:t>‹#›</a:t>
            </a:fld>
            <a:endParaRPr lang="en-US" dirty="0"/>
          </a:p>
        </p:txBody>
      </p:sp>
    </p:spTree>
    <p:extLst>
      <p:ext uri="{BB962C8B-B14F-4D97-AF65-F5344CB8AC3E}">
        <p14:creationId xmlns:p14="http://schemas.microsoft.com/office/powerpoint/2010/main" val="13209885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9E40B4-1B9C-DB49-A1CD-EE1CA84F82B6}"/>
              </a:ext>
            </a:extLst>
          </p:cNvPr>
          <p:cNvSpPr>
            <a:spLocks noGrp="1"/>
          </p:cNvSpPr>
          <p:nvPr>
            <p:ph type="sldNum" sz="quarter" idx="12"/>
          </p:nvPr>
        </p:nvSpPr>
        <p:spPr/>
        <p:txBody>
          <a:bodyPr/>
          <a:lstStyle/>
          <a:p>
            <a:fld id="{FCF7B328-06B5-D240-8655-A34EB4EF3701}" type="slidenum">
              <a:rPr lang="en-US" smtClean="0"/>
              <a:t>‹#›</a:t>
            </a:fld>
            <a:endParaRPr lang="en-US" dirty="0"/>
          </a:p>
        </p:txBody>
      </p:sp>
    </p:spTree>
    <p:extLst>
      <p:ext uri="{BB962C8B-B14F-4D97-AF65-F5344CB8AC3E}">
        <p14:creationId xmlns:p14="http://schemas.microsoft.com/office/powerpoint/2010/main" val="34553346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DA876-C71B-9042-A54D-176A3F968126}"/>
              </a:ext>
            </a:extLst>
          </p:cNvPr>
          <p:cNvSpPr>
            <a:spLocks noGrp="1"/>
          </p:cNvSpPr>
          <p:nvPr>
            <p:ph type="title"/>
          </p:nvPr>
        </p:nvSpPr>
        <p:spPr>
          <a:xfrm>
            <a:off x="839788" y="457200"/>
            <a:ext cx="3932237"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CA46276-A46E-2140-8324-8D05727CCFC8}"/>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61F4186-D0F9-5D4D-BFC5-B760D5A69350}"/>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7" name="Slide Number Placeholder 6">
            <a:extLst>
              <a:ext uri="{FF2B5EF4-FFF2-40B4-BE49-F238E27FC236}">
                <a16:creationId xmlns:a16="http://schemas.microsoft.com/office/drawing/2014/main" id="{80CA2C35-ECE5-7F47-B3FC-589574CD0C2F}"/>
              </a:ext>
            </a:extLst>
          </p:cNvPr>
          <p:cNvSpPr>
            <a:spLocks noGrp="1"/>
          </p:cNvSpPr>
          <p:nvPr>
            <p:ph type="sldNum" sz="quarter" idx="12"/>
          </p:nvPr>
        </p:nvSpPr>
        <p:spPr/>
        <p:txBody>
          <a:bodyPr/>
          <a:lstStyle/>
          <a:p>
            <a:fld id="{FCF7B328-06B5-D240-8655-A34EB4EF3701}" type="slidenum">
              <a:rPr lang="en-US" smtClean="0"/>
              <a:t>‹#›</a:t>
            </a:fld>
            <a:endParaRPr lang="en-US" dirty="0"/>
          </a:p>
        </p:txBody>
      </p:sp>
    </p:spTree>
    <p:extLst>
      <p:ext uri="{BB962C8B-B14F-4D97-AF65-F5344CB8AC3E}">
        <p14:creationId xmlns:p14="http://schemas.microsoft.com/office/powerpoint/2010/main" val="41313843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2" name="Group 1"/>
          <p:cNvGrpSpPr/>
          <p:nvPr userDrawn="1"/>
        </p:nvGrpSpPr>
        <p:grpSpPr>
          <a:xfrm>
            <a:off x="547646" y="3594046"/>
            <a:ext cx="11133748" cy="392264"/>
            <a:chOff x="354520" y="3546663"/>
            <a:chExt cx="11133748" cy="392264"/>
          </a:xfrm>
        </p:grpSpPr>
        <p:sp>
          <p:nvSpPr>
            <p:cNvPr id="3" name="Freeform 2"/>
            <p:cNvSpPr/>
            <p:nvPr/>
          </p:nvSpPr>
          <p:spPr>
            <a:xfrm>
              <a:off x="354520" y="3553477"/>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3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3" y="499114"/>
                  </a:lnTo>
                  <a:lnTo>
                    <a:pt x="499115" y="1430152"/>
                  </a:lnTo>
                  <a:lnTo>
                    <a:pt x="0" y="1430152"/>
                  </a:lnTo>
                  <a:close/>
                </a:path>
              </a:pathLst>
            </a:custGeom>
            <a:solidFill>
              <a:srgbClr val="2D7C7D"/>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4" name="Freeform 3"/>
            <p:cNvSpPr/>
            <p:nvPr/>
          </p:nvSpPr>
          <p:spPr>
            <a:xfrm rot="10800000">
              <a:off x="1000489" y="3546663"/>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2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2" y="499114"/>
                  </a:lnTo>
                  <a:lnTo>
                    <a:pt x="499115" y="1430152"/>
                  </a:lnTo>
                  <a:lnTo>
                    <a:pt x="0" y="1430152"/>
                  </a:lnTo>
                  <a:close/>
                </a:path>
              </a:pathLst>
            </a:custGeom>
            <a:solidFill>
              <a:srgbClr val="43BEA3"/>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5" name="Freeform 4"/>
            <p:cNvSpPr/>
            <p:nvPr/>
          </p:nvSpPr>
          <p:spPr>
            <a:xfrm>
              <a:off x="1697958" y="3556696"/>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3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3" y="499114"/>
                  </a:lnTo>
                  <a:lnTo>
                    <a:pt x="499115" y="1430152"/>
                  </a:lnTo>
                  <a:lnTo>
                    <a:pt x="0" y="1430152"/>
                  </a:lnTo>
                  <a:close/>
                </a:path>
              </a:pathLst>
            </a:custGeom>
            <a:solidFill>
              <a:srgbClr val="A80000"/>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6" name="Freeform 5"/>
            <p:cNvSpPr/>
            <p:nvPr/>
          </p:nvSpPr>
          <p:spPr>
            <a:xfrm rot="10800000">
              <a:off x="2353248" y="3556696"/>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2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2" y="499114"/>
                  </a:lnTo>
                  <a:lnTo>
                    <a:pt x="499115" y="1430152"/>
                  </a:lnTo>
                  <a:lnTo>
                    <a:pt x="0" y="1430152"/>
                  </a:lnTo>
                  <a:close/>
                </a:path>
              </a:pathLst>
            </a:custGeom>
            <a:solidFill>
              <a:srgbClr val="DF1F2F"/>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7" name="Freeform 6"/>
            <p:cNvSpPr/>
            <p:nvPr/>
          </p:nvSpPr>
          <p:spPr>
            <a:xfrm>
              <a:off x="3041394" y="3559915"/>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3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3" y="499114"/>
                  </a:lnTo>
                  <a:lnTo>
                    <a:pt x="499115" y="1430152"/>
                  </a:lnTo>
                  <a:lnTo>
                    <a:pt x="0" y="1430152"/>
                  </a:lnTo>
                  <a:close/>
                </a:path>
              </a:pathLst>
            </a:custGeom>
            <a:solidFill>
              <a:srgbClr val="CF6E1E"/>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8" name="Freeform 7"/>
            <p:cNvSpPr/>
            <p:nvPr/>
          </p:nvSpPr>
          <p:spPr>
            <a:xfrm rot="10800000">
              <a:off x="3696685" y="3559915"/>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2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2" y="499114"/>
                  </a:lnTo>
                  <a:lnTo>
                    <a:pt x="499115" y="1430152"/>
                  </a:lnTo>
                  <a:lnTo>
                    <a:pt x="0" y="1430152"/>
                  </a:lnTo>
                  <a:close/>
                </a:path>
              </a:pathLst>
            </a:custGeom>
            <a:solidFill>
              <a:srgbClr val="F7A220"/>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9" name="Freeform 8"/>
            <p:cNvSpPr/>
            <p:nvPr/>
          </p:nvSpPr>
          <p:spPr>
            <a:xfrm>
              <a:off x="4417688" y="3546663"/>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3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3" y="499114"/>
                  </a:lnTo>
                  <a:lnTo>
                    <a:pt x="499115" y="1430152"/>
                  </a:lnTo>
                  <a:lnTo>
                    <a:pt x="0" y="1430152"/>
                  </a:lnTo>
                  <a:close/>
                </a:path>
              </a:pathLst>
            </a:custGeom>
            <a:solidFill>
              <a:srgbClr val="286E39"/>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10" name="Freeform 9"/>
            <p:cNvSpPr/>
            <p:nvPr/>
          </p:nvSpPr>
          <p:spPr>
            <a:xfrm rot="10800000">
              <a:off x="5072978" y="3546663"/>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2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2" y="499114"/>
                  </a:lnTo>
                  <a:lnTo>
                    <a:pt x="499115" y="1430152"/>
                  </a:lnTo>
                  <a:lnTo>
                    <a:pt x="0" y="1430152"/>
                  </a:lnTo>
                  <a:close/>
                </a:path>
              </a:pathLst>
            </a:custGeom>
            <a:solidFill>
              <a:srgbClr val="32B041"/>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11" name="Freeform 10"/>
            <p:cNvSpPr/>
            <p:nvPr/>
          </p:nvSpPr>
          <p:spPr>
            <a:xfrm>
              <a:off x="5728268" y="3566729"/>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3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3" y="499114"/>
                  </a:lnTo>
                  <a:lnTo>
                    <a:pt x="499115" y="1430152"/>
                  </a:lnTo>
                  <a:lnTo>
                    <a:pt x="0" y="1430152"/>
                  </a:lnTo>
                  <a:close/>
                </a:path>
              </a:pathLst>
            </a:custGeom>
            <a:solidFill>
              <a:srgbClr val="2C70AE"/>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12" name="Freeform 11"/>
            <p:cNvSpPr/>
            <p:nvPr/>
          </p:nvSpPr>
          <p:spPr>
            <a:xfrm rot="10800000">
              <a:off x="6383558" y="3566729"/>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2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2" y="499114"/>
                  </a:lnTo>
                  <a:lnTo>
                    <a:pt x="499115" y="1430152"/>
                  </a:lnTo>
                  <a:lnTo>
                    <a:pt x="0" y="1430152"/>
                  </a:lnTo>
                  <a:close/>
                </a:path>
              </a:pathLst>
            </a:custGeom>
            <a:solidFill>
              <a:srgbClr val="275389"/>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13" name="Freeform 12"/>
            <p:cNvSpPr/>
            <p:nvPr/>
          </p:nvSpPr>
          <p:spPr>
            <a:xfrm>
              <a:off x="7071706" y="3569948"/>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3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3" y="499114"/>
                  </a:lnTo>
                  <a:lnTo>
                    <a:pt x="499115" y="1430152"/>
                  </a:lnTo>
                  <a:lnTo>
                    <a:pt x="0" y="1430152"/>
                  </a:lnTo>
                  <a:close/>
                </a:path>
              </a:pathLst>
            </a:custGeom>
            <a:solidFill>
              <a:srgbClr val="2D7C7D"/>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14" name="Freeform 13"/>
            <p:cNvSpPr/>
            <p:nvPr/>
          </p:nvSpPr>
          <p:spPr>
            <a:xfrm rot="10800000">
              <a:off x="7726996" y="3569948"/>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2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2" y="499114"/>
                  </a:lnTo>
                  <a:lnTo>
                    <a:pt x="499115" y="1430152"/>
                  </a:lnTo>
                  <a:lnTo>
                    <a:pt x="0" y="1430152"/>
                  </a:lnTo>
                  <a:close/>
                </a:path>
              </a:pathLst>
            </a:custGeom>
            <a:solidFill>
              <a:srgbClr val="43BEA3"/>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15" name="Freeform 14"/>
            <p:cNvSpPr/>
            <p:nvPr/>
          </p:nvSpPr>
          <p:spPr>
            <a:xfrm>
              <a:off x="8415142" y="3573167"/>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3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3" y="499114"/>
                  </a:lnTo>
                  <a:lnTo>
                    <a:pt x="499115" y="1430152"/>
                  </a:lnTo>
                  <a:lnTo>
                    <a:pt x="0" y="1430152"/>
                  </a:lnTo>
                  <a:close/>
                </a:path>
              </a:pathLst>
            </a:custGeom>
            <a:solidFill>
              <a:srgbClr val="A80000"/>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16" name="Freeform 15"/>
            <p:cNvSpPr/>
            <p:nvPr/>
          </p:nvSpPr>
          <p:spPr>
            <a:xfrm rot="10800000">
              <a:off x="9070433" y="3573167"/>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2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2" y="499114"/>
                  </a:lnTo>
                  <a:lnTo>
                    <a:pt x="499115" y="1430152"/>
                  </a:lnTo>
                  <a:lnTo>
                    <a:pt x="0" y="1430152"/>
                  </a:lnTo>
                  <a:close/>
                </a:path>
              </a:pathLst>
            </a:custGeom>
            <a:solidFill>
              <a:srgbClr val="DF1F2F"/>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17" name="Freeform 16"/>
            <p:cNvSpPr/>
            <p:nvPr/>
          </p:nvSpPr>
          <p:spPr>
            <a:xfrm>
              <a:off x="9791436" y="3559915"/>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3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3" y="499114"/>
                  </a:lnTo>
                  <a:lnTo>
                    <a:pt x="499115" y="1430152"/>
                  </a:lnTo>
                  <a:lnTo>
                    <a:pt x="0" y="1430152"/>
                  </a:lnTo>
                  <a:close/>
                </a:path>
              </a:pathLst>
            </a:custGeom>
            <a:solidFill>
              <a:srgbClr val="CF6E1E"/>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18" name="Freeform 17"/>
            <p:cNvSpPr/>
            <p:nvPr/>
          </p:nvSpPr>
          <p:spPr>
            <a:xfrm rot="10800000">
              <a:off x="10446726" y="3559915"/>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2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2" y="499114"/>
                  </a:lnTo>
                  <a:lnTo>
                    <a:pt x="499115" y="1430152"/>
                  </a:lnTo>
                  <a:lnTo>
                    <a:pt x="0" y="1430152"/>
                  </a:lnTo>
                  <a:close/>
                </a:path>
              </a:pathLst>
            </a:custGeom>
            <a:solidFill>
              <a:srgbClr val="F7A220"/>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grpSp>
      <p:sp>
        <p:nvSpPr>
          <p:cNvPr id="19" name="Title Placeholder 1"/>
          <p:cNvSpPr>
            <a:spLocks noGrp="1"/>
          </p:cNvSpPr>
          <p:nvPr>
            <p:ph type="title"/>
          </p:nvPr>
        </p:nvSpPr>
        <p:spPr>
          <a:xfrm>
            <a:off x="825764" y="2650902"/>
            <a:ext cx="10515600" cy="808125"/>
          </a:xfrm>
          <a:prstGeom prst="rect">
            <a:avLst/>
          </a:prstGeom>
        </p:spPr>
        <p:txBody>
          <a:bodyPr vert="horz" lIns="91440" tIns="45720" rIns="91440" bIns="45720" rtlCol="0" anchor="ctr">
            <a:normAutofit/>
          </a:bodyPr>
          <a:lstStyle>
            <a:lvl1pPr algn="ctr">
              <a:defRPr/>
            </a:lvl1pPr>
          </a:lstStyle>
          <a:p>
            <a:r>
              <a:rPr lang="en-US"/>
              <a:t>Click to edit Master title style</a:t>
            </a:r>
            <a:endParaRPr lang="en-ZA"/>
          </a:p>
        </p:txBody>
      </p:sp>
    </p:spTree>
    <p:extLst>
      <p:ext uri="{BB962C8B-B14F-4D97-AF65-F5344CB8AC3E}">
        <p14:creationId xmlns:p14="http://schemas.microsoft.com/office/powerpoint/2010/main" val="142606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78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5C1BF-BABF-7D4A-ACFD-8C06A3A9C6D5}"/>
              </a:ext>
            </a:extLst>
          </p:cNvPr>
          <p:cNvSpPr txBox="1">
            <a:spLocks/>
          </p:cNvSpPr>
          <p:nvPr userDrawn="1"/>
        </p:nvSpPr>
        <p:spPr>
          <a:xfrm>
            <a:off x="6383044" y="1798097"/>
            <a:ext cx="5255581" cy="1325563"/>
          </a:xfrm>
          <a:prstGeom prst="rect">
            <a:avLst/>
          </a:prstGeom>
        </p:spPr>
        <p:txBody>
          <a:bodyPr/>
          <a:lstStyle>
            <a:lvl1pPr algn="l" defTabSz="457189" rtl="0" eaLnBrk="1" latinLnBrk="0" hangingPunct="1">
              <a:spcBef>
                <a:spcPct val="0"/>
              </a:spcBef>
              <a:buNone/>
              <a:defRPr sz="3200" kern="1200">
                <a:solidFill>
                  <a:schemeClr val="bg1">
                    <a:lumMod val="95000"/>
                  </a:schemeClr>
                </a:solidFill>
                <a:latin typeface="+mj-lt"/>
                <a:ea typeface="+mj-ea"/>
                <a:cs typeface="FSAlbert Regular"/>
              </a:defRPr>
            </a:lvl1pPr>
          </a:lstStyle>
          <a:p>
            <a:r>
              <a:rPr lang="en-GB" sz="2400" dirty="0">
                <a:latin typeface="Arial" panose="020B0604020202020204" pitchFamily="34" charset="0"/>
                <a:cs typeface="Arial" panose="020B0604020202020204" pitchFamily="34" charset="0"/>
              </a:rPr>
              <a:t>Click to edit Master title style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087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4F51D-44A1-3230-B7CD-38C8B5B057F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86D70CE-DF4D-DCA8-1F23-28228D69D3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EDBACE1-017B-6BC7-E6C9-7CCE3F4688AA}"/>
              </a:ext>
            </a:extLst>
          </p:cNvPr>
          <p:cNvSpPr>
            <a:spLocks noGrp="1"/>
          </p:cNvSpPr>
          <p:nvPr>
            <p:ph type="dt" sz="half" idx="10"/>
          </p:nvPr>
        </p:nvSpPr>
        <p:spPr/>
        <p:txBody>
          <a:bodyPr/>
          <a:lstStyle/>
          <a:p>
            <a:fld id="{AA4AB128-B223-B24D-939F-1192AA9AEB8F}" type="datetimeFigureOut">
              <a:rPr lang="en-US" smtClean="0"/>
              <a:t>5/19/2025</a:t>
            </a:fld>
            <a:endParaRPr lang="en-US" dirty="0"/>
          </a:p>
        </p:txBody>
      </p:sp>
      <p:sp>
        <p:nvSpPr>
          <p:cNvPr id="5" name="Footer Placeholder 4">
            <a:extLst>
              <a:ext uri="{FF2B5EF4-FFF2-40B4-BE49-F238E27FC236}">
                <a16:creationId xmlns:a16="http://schemas.microsoft.com/office/drawing/2014/main" id="{60FB5D72-EEAF-2A77-6FCF-DB1090D03B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CBC5EC-15B6-2B75-68C6-A06F32412E0B}"/>
              </a:ext>
            </a:extLst>
          </p:cNvPr>
          <p:cNvSpPr>
            <a:spLocks noGrp="1"/>
          </p:cNvSpPr>
          <p:nvPr>
            <p:ph type="sldNum" sz="quarter" idx="12"/>
          </p:nvPr>
        </p:nvSpPr>
        <p:spPr/>
        <p:txBody>
          <a:bodyPr/>
          <a:lstStyle/>
          <a:p>
            <a:fld id="{31CF9D40-12D7-2542-B1ED-6FC594E4D753}" type="slidenum">
              <a:rPr lang="en-US" smtClean="0"/>
              <a:t>‹#›</a:t>
            </a:fld>
            <a:endParaRPr lang="en-US" dirty="0"/>
          </a:p>
        </p:txBody>
      </p:sp>
    </p:spTree>
    <p:extLst>
      <p:ext uri="{BB962C8B-B14F-4D97-AF65-F5344CB8AC3E}">
        <p14:creationId xmlns:p14="http://schemas.microsoft.com/office/powerpoint/2010/main" val="1796418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10682-0F55-D040-956D-42E87B6FB3C2}"/>
              </a:ext>
            </a:extLst>
          </p:cNvPr>
          <p:cNvSpPr>
            <a:spLocks noGrp="1"/>
          </p:cNvSpPr>
          <p:nvPr>
            <p:ph type="title"/>
          </p:nvPr>
        </p:nvSpPr>
        <p:spPr/>
        <p:txBody>
          <a:bodyPr/>
          <a:lstStyle/>
          <a:p>
            <a:r>
              <a:rPr lang="en-GB" dirty="0"/>
              <a:t>Click to edit Master title style</a:t>
            </a:r>
            <a:endParaRPr lang="en-US" dirty="0"/>
          </a:p>
        </p:txBody>
      </p:sp>
      <p:sp>
        <p:nvSpPr>
          <p:cNvPr id="5" name="Slide Number Placeholder 4">
            <a:extLst>
              <a:ext uri="{FF2B5EF4-FFF2-40B4-BE49-F238E27FC236}">
                <a16:creationId xmlns:a16="http://schemas.microsoft.com/office/drawing/2014/main" id="{2BD50461-71A7-4643-9516-D09899B80CAC}"/>
              </a:ext>
            </a:extLst>
          </p:cNvPr>
          <p:cNvSpPr>
            <a:spLocks noGrp="1"/>
          </p:cNvSpPr>
          <p:nvPr>
            <p:ph type="sldNum" sz="quarter" idx="12"/>
          </p:nvPr>
        </p:nvSpPr>
        <p:spPr>
          <a:xfrm>
            <a:off x="79077" y="6295967"/>
            <a:ext cx="490267" cy="365125"/>
          </a:xfrm>
        </p:spPr>
        <p:txBody>
          <a:bodyPr/>
          <a:lstStyle>
            <a:lvl1pPr>
              <a:defRPr>
                <a:solidFill>
                  <a:schemeClr val="bg1"/>
                </a:solidFill>
              </a:defRPr>
            </a:lvl1pPr>
          </a:lstStyle>
          <a:p>
            <a:fld id="{FCF7B328-06B5-D240-8655-A34EB4EF370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696666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CF7ED-037F-D2B3-C10E-5E2EEFE4F17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6A5B92C-DADA-CB18-3218-C444811AE7D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9A45CF3-1A10-5B65-9F6D-15CCBED334FA}"/>
              </a:ext>
            </a:extLst>
          </p:cNvPr>
          <p:cNvSpPr>
            <a:spLocks noGrp="1"/>
          </p:cNvSpPr>
          <p:nvPr>
            <p:ph type="dt" sz="half" idx="10"/>
          </p:nvPr>
        </p:nvSpPr>
        <p:spPr/>
        <p:txBody>
          <a:bodyPr/>
          <a:lstStyle/>
          <a:p>
            <a:fld id="{AA4AB128-B223-B24D-939F-1192AA9AEB8F}" type="datetimeFigureOut">
              <a:rPr lang="en-US" smtClean="0"/>
              <a:t>5/19/2025</a:t>
            </a:fld>
            <a:endParaRPr lang="en-US" dirty="0"/>
          </a:p>
        </p:txBody>
      </p:sp>
      <p:sp>
        <p:nvSpPr>
          <p:cNvPr id="5" name="Footer Placeholder 4">
            <a:extLst>
              <a:ext uri="{FF2B5EF4-FFF2-40B4-BE49-F238E27FC236}">
                <a16:creationId xmlns:a16="http://schemas.microsoft.com/office/drawing/2014/main" id="{8AD47AF7-EDB8-45CF-DBA9-DBB362E37B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3F0C27-71F1-9A31-3351-5A614EEC8F49}"/>
              </a:ext>
            </a:extLst>
          </p:cNvPr>
          <p:cNvSpPr>
            <a:spLocks noGrp="1"/>
          </p:cNvSpPr>
          <p:nvPr>
            <p:ph type="sldNum" sz="quarter" idx="12"/>
          </p:nvPr>
        </p:nvSpPr>
        <p:spPr/>
        <p:txBody>
          <a:bodyPr/>
          <a:lstStyle/>
          <a:p>
            <a:fld id="{31CF9D40-12D7-2542-B1ED-6FC594E4D753}" type="slidenum">
              <a:rPr lang="en-US" smtClean="0"/>
              <a:t>‹#›</a:t>
            </a:fld>
            <a:endParaRPr lang="en-US" dirty="0"/>
          </a:p>
        </p:txBody>
      </p:sp>
    </p:spTree>
    <p:extLst>
      <p:ext uri="{BB962C8B-B14F-4D97-AF65-F5344CB8AC3E}">
        <p14:creationId xmlns:p14="http://schemas.microsoft.com/office/powerpoint/2010/main" val="7153197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D5F7B-EC5E-747B-D10B-77342D491E0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E23424B-9422-3D80-5E09-FC2B58A7B2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423B575-91CB-1C0C-429D-36180138F6B8}"/>
              </a:ext>
            </a:extLst>
          </p:cNvPr>
          <p:cNvSpPr>
            <a:spLocks noGrp="1"/>
          </p:cNvSpPr>
          <p:nvPr>
            <p:ph type="dt" sz="half" idx="10"/>
          </p:nvPr>
        </p:nvSpPr>
        <p:spPr/>
        <p:txBody>
          <a:bodyPr/>
          <a:lstStyle/>
          <a:p>
            <a:fld id="{AA4AB128-B223-B24D-939F-1192AA9AEB8F}" type="datetimeFigureOut">
              <a:rPr lang="en-US" smtClean="0"/>
              <a:t>5/19/2025</a:t>
            </a:fld>
            <a:endParaRPr lang="en-US" dirty="0"/>
          </a:p>
        </p:txBody>
      </p:sp>
      <p:sp>
        <p:nvSpPr>
          <p:cNvPr id="5" name="Footer Placeholder 4">
            <a:extLst>
              <a:ext uri="{FF2B5EF4-FFF2-40B4-BE49-F238E27FC236}">
                <a16:creationId xmlns:a16="http://schemas.microsoft.com/office/drawing/2014/main" id="{D81DBC4D-6419-5225-9AB1-2CA18382D8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5E48A2-3EDA-D92E-4CFF-3E5BE3138CE5}"/>
              </a:ext>
            </a:extLst>
          </p:cNvPr>
          <p:cNvSpPr>
            <a:spLocks noGrp="1"/>
          </p:cNvSpPr>
          <p:nvPr>
            <p:ph type="sldNum" sz="quarter" idx="12"/>
          </p:nvPr>
        </p:nvSpPr>
        <p:spPr/>
        <p:txBody>
          <a:bodyPr/>
          <a:lstStyle/>
          <a:p>
            <a:fld id="{31CF9D40-12D7-2542-B1ED-6FC594E4D753}" type="slidenum">
              <a:rPr lang="en-US" smtClean="0"/>
              <a:t>‹#›</a:t>
            </a:fld>
            <a:endParaRPr lang="en-US" dirty="0"/>
          </a:p>
        </p:txBody>
      </p:sp>
    </p:spTree>
    <p:extLst>
      <p:ext uri="{BB962C8B-B14F-4D97-AF65-F5344CB8AC3E}">
        <p14:creationId xmlns:p14="http://schemas.microsoft.com/office/powerpoint/2010/main" val="34174386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46BAD-063F-96B0-F5CD-5F1DB00B7EE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EAEF6B5-7F32-E974-2FBA-893DE9DEA8A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CBEBA83-8FFE-49AB-8F71-BA56F5FDD93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88EA3CD-74B4-59CD-DB90-16134F8E43B0}"/>
              </a:ext>
            </a:extLst>
          </p:cNvPr>
          <p:cNvSpPr>
            <a:spLocks noGrp="1"/>
          </p:cNvSpPr>
          <p:nvPr>
            <p:ph type="dt" sz="half" idx="10"/>
          </p:nvPr>
        </p:nvSpPr>
        <p:spPr/>
        <p:txBody>
          <a:bodyPr/>
          <a:lstStyle/>
          <a:p>
            <a:fld id="{AA4AB128-B223-B24D-939F-1192AA9AEB8F}" type="datetimeFigureOut">
              <a:rPr lang="en-US" smtClean="0"/>
              <a:t>5/19/2025</a:t>
            </a:fld>
            <a:endParaRPr lang="en-US" dirty="0"/>
          </a:p>
        </p:txBody>
      </p:sp>
      <p:sp>
        <p:nvSpPr>
          <p:cNvPr id="6" name="Footer Placeholder 5">
            <a:extLst>
              <a:ext uri="{FF2B5EF4-FFF2-40B4-BE49-F238E27FC236}">
                <a16:creationId xmlns:a16="http://schemas.microsoft.com/office/drawing/2014/main" id="{8E5F89F4-23BD-99DD-A019-A5A136F3CCF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7290215-48C5-E6E1-86F5-259790027351}"/>
              </a:ext>
            </a:extLst>
          </p:cNvPr>
          <p:cNvSpPr>
            <a:spLocks noGrp="1"/>
          </p:cNvSpPr>
          <p:nvPr>
            <p:ph type="sldNum" sz="quarter" idx="12"/>
          </p:nvPr>
        </p:nvSpPr>
        <p:spPr/>
        <p:txBody>
          <a:bodyPr/>
          <a:lstStyle/>
          <a:p>
            <a:fld id="{31CF9D40-12D7-2542-B1ED-6FC594E4D753}" type="slidenum">
              <a:rPr lang="en-US" smtClean="0"/>
              <a:t>‹#›</a:t>
            </a:fld>
            <a:endParaRPr lang="en-US" dirty="0"/>
          </a:p>
        </p:txBody>
      </p:sp>
    </p:spTree>
    <p:extLst>
      <p:ext uri="{BB962C8B-B14F-4D97-AF65-F5344CB8AC3E}">
        <p14:creationId xmlns:p14="http://schemas.microsoft.com/office/powerpoint/2010/main" val="29825700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CC775-D704-EE25-50A6-A43AD61C2E9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48C3DEE-BE8C-9BE3-2C29-AFF4AB71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5770EE0-E026-AF66-AFF7-C54E0AB0A8E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E1ED41-342D-00E8-2608-493BBB2F41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1B0B29E-13A4-CE6A-FF0A-C0E2093827D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8E90C92-2CF0-A1A6-BEFB-BBDC7B789DC9}"/>
              </a:ext>
            </a:extLst>
          </p:cNvPr>
          <p:cNvSpPr>
            <a:spLocks noGrp="1"/>
          </p:cNvSpPr>
          <p:nvPr>
            <p:ph type="dt" sz="half" idx="10"/>
          </p:nvPr>
        </p:nvSpPr>
        <p:spPr/>
        <p:txBody>
          <a:bodyPr/>
          <a:lstStyle/>
          <a:p>
            <a:fld id="{AA4AB128-B223-B24D-939F-1192AA9AEB8F}" type="datetimeFigureOut">
              <a:rPr lang="en-US" smtClean="0"/>
              <a:t>5/19/2025</a:t>
            </a:fld>
            <a:endParaRPr lang="en-US" dirty="0"/>
          </a:p>
        </p:txBody>
      </p:sp>
      <p:sp>
        <p:nvSpPr>
          <p:cNvPr id="8" name="Footer Placeholder 7">
            <a:extLst>
              <a:ext uri="{FF2B5EF4-FFF2-40B4-BE49-F238E27FC236}">
                <a16:creationId xmlns:a16="http://schemas.microsoft.com/office/drawing/2014/main" id="{15419682-0481-6C60-E00C-06B526AA6AC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6BDDE82-0385-7818-1C8B-3C4CE27C2B70}"/>
              </a:ext>
            </a:extLst>
          </p:cNvPr>
          <p:cNvSpPr>
            <a:spLocks noGrp="1"/>
          </p:cNvSpPr>
          <p:nvPr>
            <p:ph type="sldNum" sz="quarter" idx="12"/>
          </p:nvPr>
        </p:nvSpPr>
        <p:spPr/>
        <p:txBody>
          <a:bodyPr/>
          <a:lstStyle/>
          <a:p>
            <a:fld id="{31CF9D40-12D7-2542-B1ED-6FC594E4D753}" type="slidenum">
              <a:rPr lang="en-US" smtClean="0"/>
              <a:t>‹#›</a:t>
            </a:fld>
            <a:endParaRPr lang="en-US" dirty="0"/>
          </a:p>
        </p:txBody>
      </p:sp>
    </p:spTree>
    <p:extLst>
      <p:ext uri="{BB962C8B-B14F-4D97-AF65-F5344CB8AC3E}">
        <p14:creationId xmlns:p14="http://schemas.microsoft.com/office/powerpoint/2010/main" val="3851007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31F02-0D9F-8A28-4CE3-250C1FA7087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CFA30AA-3F13-835C-581C-D00D1B15AF6E}"/>
              </a:ext>
            </a:extLst>
          </p:cNvPr>
          <p:cNvSpPr>
            <a:spLocks noGrp="1"/>
          </p:cNvSpPr>
          <p:nvPr>
            <p:ph type="dt" sz="half" idx="10"/>
          </p:nvPr>
        </p:nvSpPr>
        <p:spPr/>
        <p:txBody>
          <a:bodyPr/>
          <a:lstStyle/>
          <a:p>
            <a:fld id="{AA4AB128-B223-B24D-939F-1192AA9AEB8F}" type="datetimeFigureOut">
              <a:rPr lang="en-US" smtClean="0"/>
              <a:t>5/19/2025</a:t>
            </a:fld>
            <a:endParaRPr lang="en-US" dirty="0"/>
          </a:p>
        </p:txBody>
      </p:sp>
      <p:sp>
        <p:nvSpPr>
          <p:cNvPr id="4" name="Footer Placeholder 3">
            <a:extLst>
              <a:ext uri="{FF2B5EF4-FFF2-40B4-BE49-F238E27FC236}">
                <a16:creationId xmlns:a16="http://schemas.microsoft.com/office/drawing/2014/main" id="{FB618DC4-D989-E51B-C6A8-CFC70CD6A21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7F6165E-9CA3-89C4-1821-AD344573CE52}"/>
              </a:ext>
            </a:extLst>
          </p:cNvPr>
          <p:cNvSpPr>
            <a:spLocks noGrp="1"/>
          </p:cNvSpPr>
          <p:nvPr>
            <p:ph type="sldNum" sz="quarter" idx="12"/>
          </p:nvPr>
        </p:nvSpPr>
        <p:spPr/>
        <p:txBody>
          <a:bodyPr/>
          <a:lstStyle/>
          <a:p>
            <a:fld id="{31CF9D40-12D7-2542-B1ED-6FC594E4D753}" type="slidenum">
              <a:rPr lang="en-US" smtClean="0"/>
              <a:t>‹#›</a:t>
            </a:fld>
            <a:endParaRPr lang="en-US" dirty="0"/>
          </a:p>
        </p:txBody>
      </p:sp>
    </p:spTree>
    <p:extLst>
      <p:ext uri="{BB962C8B-B14F-4D97-AF65-F5344CB8AC3E}">
        <p14:creationId xmlns:p14="http://schemas.microsoft.com/office/powerpoint/2010/main" val="28531194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91057E-64C4-1229-E5AF-3E3619BEFA29}"/>
              </a:ext>
            </a:extLst>
          </p:cNvPr>
          <p:cNvSpPr>
            <a:spLocks noGrp="1"/>
          </p:cNvSpPr>
          <p:nvPr>
            <p:ph type="dt" sz="half" idx="10"/>
          </p:nvPr>
        </p:nvSpPr>
        <p:spPr/>
        <p:txBody>
          <a:bodyPr/>
          <a:lstStyle/>
          <a:p>
            <a:fld id="{AA4AB128-B223-B24D-939F-1192AA9AEB8F}" type="datetimeFigureOut">
              <a:rPr lang="en-US" smtClean="0"/>
              <a:t>5/19/2025</a:t>
            </a:fld>
            <a:endParaRPr lang="en-US" dirty="0"/>
          </a:p>
        </p:txBody>
      </p:sp>
      <p:sp>
        <p:nvSpPr>
          <p:cNvPr id="3" name="Footer Placeholder 2">
            <a:extLst>
              <a:ext uri="{FF2B5EF4-FFF2-40B4-BE49-F238E27FC236}">
                <a16:creationId xmlns:a16="http://schemas.microsoft.com/office/drawing/2014/main" id="{4B5C6701-B035-1FC6-2A20-2347012BB18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364789D-F7B9-2909-EB60-A109DBF8EEDC}"/>
              </a:ext>
            </a:extLst>
          </p:cNvPr>
          <p:cNvSpPr>
            <a:spLocks noGrp="1"/>
          </p:cNvSpPr>
          <p:nvPr>
            <p:ph type="sldNum" sz="quarter" idx="12"/>
          </p:nvPr>
        </p:nvSpPr>
        <p:spPr/>
        <p:txBody>
          <a:bodyPr/>
          <a:lstStyle/>
          <a:p>
            <a:fld id="{31CF9D40-12D7-2542-B1ED-6FC594E4D753}" type="slidenum">
              <a:rPr lang="en-US" smtClean="0"/>
              <a:t>‹#›</a:t>
            </a:fld>
            <a:endParaRPr lang="en-US" dirty="0"/>
          </a:p>
        </p:txBody>
      </p:sp>
    </p:spTree>
    <p:extLst>
      <p:ext uri="{BB962C8B-B14F-4D97-AF65-F5344CB8AC3E}">
        <p14:creationId xmlns:p14="http://schemas.microsoft.com/office/powerpoint/2010/main" val="29122569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130F-EF00-94B6-FD58-A7CBFAB7039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4FE65AB-71AE-9B2D-CCE7-1ED5350A35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FFCA5CC-4656-9334-CEEC-C00CDA6378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C78476A-72F3-1119-6EA1-E58F43C66FDB}"/>
              </a:ext>
            </a:extLst>
          </p:cNvPr>
          <p:cNvSpPr>
            <a:spLocks noGrp="1"/>
          </p:cNvSpPr>
          <p:nvPr>
            <p:ph type="dt" sz="half" idx="10"/>
          </p:nvPr>
        </p:nvSpPr>
        <p:spPr/>
        <p:txBody>
          <a:bodyPr/>
          <a:lstStyle/>
          <a:p>
            <a:fld id="{AA4AB128-B223-B24D-939F-1192AA9AEB8F}" type="datetimeFigureOut">
              <a:rPr lang="en-US" smtClean="0"/>
              <a:t>5/19/2025</a:t>
            </a:fld>
            <a:endParaRPr lang="en-US" dirty="0"/>
          </a:p>
        </p:txBody>
      </p:sp>
      <p:sp>
        <p:nvSpPr>
          <p:cNvPr id="6" name="Footer Placeholder 5">
            <a:extLst>
              <a:ext uri="{FF2B5EF4-FFF2-40B4-BE49-F238E27FC236}">
                <a16:creationId xmlns:a16="http://schemas.microsoft.com/office/drawing/2014/main" id="{FEE5C41C-FB82-9519-AA00-9AA7E596465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6F7E871-677E-CB62-2090-E0AD476690CC}"/>
              </a:ext>
            </a:extLst>
          </p:cNvPr>
          <p:cNvSpPr>
            <a:spLocks noGrp="1"/>
          </p:cNvSpPr>
          <p:nvPr>
            <p:ph type="sldNum" sz="quarter" idx="12"/>
          </p:nvPr>
        </p:nvSpPr>
        <p:spPr/>
        <p:txBody>
          <a:bodyPr/>
          <a:lstStyle/>
          <a:p>
            <a:fld id="{31CF9D40-12D7-2542-B1ED-6FC594E4D753}" type="slidenum">
              <a:rPr lang="en-US" smtClean="0"/>
              <a:t>‹#›</a:t>
            </a:fld>
            <a:endParaRPr lang="en-US" dirty="0"/>
          </a:p>
        </p:txBody>
      </p:sp>
    </p:spTree>
    <p:extLst>
      <p:ext uri="{BB962C8B-B14F-4D97-AF65-F5344CB8AC3E}">
        <p14:creationId xmlns:p14="http://schemas.microsoft.com/office/powerpoint/2010/main" val="10053773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0B3D4-8B44-51CA-62EC-F5B658DD139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0A00F75-23C4-7980-361A-E7D4C3444F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A1D8008-D31D-C0BA-2027-6F63F01651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465747-3BA3-8BC9-A32A-FD8FB113FA89}"/>
              </a:ext>
            </a:extLst>
          </p:cNvPr>
          <p:cNvSpPr>
            <a:spLocks noGrp="1"/>
          </p:cNvSpPr>
          <p:nvPr>
            <p:ph type="dt" sz="half" idx="10"/>
          </p:nvPr>
        </p:nvSpPr>
        <p:spPr/>
        <p:txBody>
          <a:bodyPr/>
          <a:lstStyle/>
          <a:p>
            <a:fld id="{AA4AB128-B223-B24D-939F-1192AA9AEB8F}" type="datetimeFigureOut">
              <a:rPr lang="en-US" smtClean="0"/>
              <a:t>5/19/2025</a:t>
            </a:fld>
            <a:endParaRPr lang="en-US" dirty="0"/>
          </a:p>
        </p:txBody>
      </p:sp>
      <p:sp>
        <p:nvSpPr>
          <p:cNvPr id="6" name="Footer Placeholder 5">
            <a:extLst>
              <a:ext uri="{FF2B5EF4-FFF2-40B4-BE49-F238E27FC236}">
                <a16:creationId xmlns:a16="http://schemas.microsoft.com/office/drawing/2014/main" id="{1A1EFD5D-FC6B-18B2-0852-FF67D1F3806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BEDD5B9-AF57-5DC5-9825-3DE3E51ADEB0}"/>
              </a:ext>
            </a:extLst>
          </p:cNvPr>
          <p:cNvSpPr>
            <a:spLocks noGrp="1"/>
          </p:cNvSpPr>
          <p:nvPr>
            <p:ph type="sldNum" sz="quarter" idx="12"/>
          </p:nvPr>
        </p:nvSpPr>
        <p:spPr/>
        <p:txBody>
          <a:bodyPr/>
          <a:lstStyle/>
          <a:p>
            <a:fld id="{31CF9D40-12D7-2542-B1ED-6FC594E4D753}" type="slidenum">
              <a:rPr lang="en-US" smtClean="0"/>
              <a:t>‹#›</a:t>
            </a:fld>
            <a:endParaRPr lang="en-US" dirty="0"/>
          </a:p>
        </p:txBody>
      </p:sp>
    </p:spTree>
    <p:extLst>
      <p:ext uri="{BB962C8B-B14F-4D97-AF65-F5344CB8AC3E}">
        <p14:creationId xmlns:p14="http://schemas.microsoft.com/office/powerpoint/2010/main" val="32678434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F0E1-F0E8-1634-955F-10BBDE9B800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C4EA71D-2D7C-7D40-5CBC-B01CE7BFFDD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43DED04-78CF-6D18-381A-1FF34FBB2128}"/>
              </a:ext>
            </a:extLst>
          </p:cNvPr>
          <p:cNvSpPr>
            <a:spLocks noGrp="1"/>
          </p:cNvSpPr>
          <p:nvPr>
            <p:ph type="dt" sz="half" idx="10"/>
          </p:nvPr>
        </p:nvSpPr>
        <p:spPr/>
        <p:txBody>
          <a:bodyPr/>
          <a:lstStyle/>
          <a:p>
            <a:fld id="{AA4AB128-B223-B24D-939F-1192AA9AEB8F}" type="datetimeFigureOut">
              <a:rPr lang="en-US" smtClean="0"/>
              <a:t>5/19/2025</a:t>
            </a:fld>
            <a:endParaRPr lang="en-US" dirty="0"/>
          </a:p>
        </p:txBody>
      </p:sp>
      <p:sp>
        <p:nvSpPr>
          <p:cNvPr id="5" name="Footer Placeholder 4">
            <a:extLst>
              <a:ext uri="{FF2B5EF4-FFF2-40B4-BE49-F238E27FC236}">
                <a16:creationId xmlns:a16="http://schemas.microsoft.com/office/drawing/2014/main" id="{5843E0EC-093F-D571-26AA-A40254D3EF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D3FB5E-50A0-9902-5E2E-A1E8B0A68B0E}"/>
              </a:ext>
            </a:extLst>
          </p:cNvPr>
          <p:cNvSpPr>
            <a:spLocks noGrp="1"/>
          </p:cNvSpPr>
          <p:nvPr>
            <p:ph type="sldNum" sz="quarter" idx="12"/>
          </p:nvPr>
        </p:nvSpPr>
        <p:spPr/>
        <p:txBody>
          <a:bodyPr/>
          <a:lstStyle/>
          <a:p>
            <a:fld id="{31CF9D40-12D7-2542-B1ED-6FC594E4D753}" type="slidenum">
              <a:rPr lang="en-US" smtClean="0"/>
              <a:t>‹#›</a:t>
            </a:fld>
            <a:endParaRPr lang="en-US" dirty="0"/>
          </a:p>
        </p:txBody>
      </p:sp>
    </p:spTree>
    <p:extLst>
      <p:ext uri="{BB962C8B-B14F-4D97-AF65-F5344CB8AC3E}">
        <p14:creationId xmlns:p14="http://schemas.microsoft.com/office/powerpoint/2010/main" val="22034685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BA0D4A-BB32-7A55-785D-F86814EAA36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85B299A-D67D-7C1C-C327-C23BA827899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43A5A6-712D-9D7C-94F4-859B31AE833D}"/>
              </a:ext>
            </a:extLst>
          </p:cNvPr>
          <p:cNvSpPr>
            <a:spLocks noGrp="1"/>
          </p:cNvSpPr>
          <p:nvPr>
            <p:ph type="dt" sz="half" idx="10"/>
          </p:nvPr>
        </p:nvSpPr>
        <p:spPr/>
        <p:txBody>
          <a:bodyPr/>
          <a:lstStyle/>
          <a:p>
            <a:fld id="{AA4AB128-B223-B24D-939F-1192AA9AEB8F}" type="datetimeFigureOut">
              <a:rPr lang="en-US" smtClean="0"/>
              <a:t>5/19/2025</a:t>
            </a:fld>
            <a:endParaRPr lang="en-US" dirty="0"/>
          </a:p>
        </p:txBody>
      </p:sp>
      <p:sp>
        <p:nvSpPr>
          <p:cNvPr id="5" name="Footer Placeholder 4">
            <a:extLst>
              <a:ext uri="{FF2B5EF4-FFF2-40B4-BE49-F238E27FC236}">
                <a16:creationId xmlns:a16="http://schemas.microsoft.com/office/drawing/2014/main" id="{B96CC468-A610-E572-B5E1-B364E12611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3ABD2F-FDCD-1A14-59C4-B9EF33CA2B60}"/>
              </a:ext>
            </a:extLst>
          </p:cNvPr>
          <p:cNvSpPr>
            <a:spLocks noGrp="1"/>
          </p:cNvSpPr>
          <p:nvPr>
            <p:ph type="sldNum" sz="quarter" idx="12"/>
          </p:nvPr>
        </p:nvSpPr>
        <p:spPr/>
        <p:txBody>
          <a:bodyPr/>
          <a:lstStyle/>
          <a:p>
            <a:fld id="{31CF9D40-12D7-2542-B1ED-6FC594E4D753}" type="slidenum">
              <a:rPr lang="en-US" smtClean="0"/>
              <a:t>‹#›</a:t>
            </a:fld>
            <a:endParaRPr lang="en-US" dirty="0"/>
          </a:p>
        </p:txBody>
      </p:sp>
    </p:spTree>
    <p:extLst>
      <p:ext uri="{BB962C8B-B14F-4D97-AF65-F5344CB8AC3E}">
        <p14:creationId xmlns:p14="http://schemas.microsoft.com/office/powerpoint/2010/main" val="3947017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79E40B4-1B9C-DB49-A1CD-EE1CA84F82B6}"/>
              </a:ext>
            </a:extLst>
          </p:cNvPr>
          <p:cNvSpPr>
            <a:spLocks noGrp="1"/>
          </p:cNvSpPr>
          <p:nvPr>
            <p:ph type="sldNum" sz="quarter" idx="12"/>
          </p:nvPr>
        </p:nvSpPr>
        <p:spPr/>
        <p:txBody>
          <a:bodyPr/>
          <a:lstStyle/>
          <a:p>
            <a:fld id="{FCF7B328-06B5-D240-8655-A34EB4EF370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09300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DA876-C71B-9042-A54D-176A3F968126}"/>
              </a:ext>
            </a:extLst>
          </p:cNvPr>
          <p:cNvSpPr>
            <a:spLocks noGrp="1"/>
          </p:cNvSpPr>
          <p:nvPr>
            <p:ph type="title"/>
          </p:nvPr>
        </p:nvSpPr>
        <p:spPr>
          <a:xfrm>
            <a:off x="839788" y="457200"/>
            <a:ext cx="3932237"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CA46276-A46E-2140-8324-8D05727CCFC8}"/>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61F4186-D0F9-5D4D-BFC5-B760D5A69350}"/>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7" name="Slide Number Placeholder 6">
            <a:extLst>
              <a:ext uri="{FF2B5EF4-FFF2-40B4-BE49-F238E27FC236}">
                <a16:creationId xmlns:a16="http://schemas.microsoft.com/office/drawing/2014/main" id="{80CA2C35-ECE5-7F47-B3FC-589574CD0C2F}"/>
              </a:ext>
            </a:extLst>
          </p:cNvPr>
          <p:cNvSpPr>
            <a:spLocks noGrp="1"/>
          </p:cNvSpPr>
          <p:nvPr>
            <p:ph type="sldNum" sz="quarter" idx="12"/>
          </p:nvPr>
        </p:nvSpPr>
        <p:spPr/>
        <p:txBody>
          <a:bodyPr/>
          <a:lstStyle/>
          <a:p>
            <a:fld id="{FCF7B328-06B5-D240-8655-A34EB4EF3701}"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93717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grpSp>
        <p:nvGrpSpPr>
          <p:cNvPr id="2" name="Group 1"/>
          <p:cNvGrpSpPr/>
          <p:nvPr userDrawn="1"/>
        </p:nvGrpSpPr>
        <p:grpSpPr>
          <a:xfrm>
            <a:off x="547646" y="3594046"/>
            <a:ext cx="11133748" cy="392264"/>
            <a:chOff x="354520" y="3546663"/>
            <a:chExt cx="11133748" cy="392264"/>
          </a:xfrm>
        </p:grpSpPr>
        <p:sp>
          <p:nvSpPr>
            <p:cNvPr id="3" name="Freeform 2"/>
            <p:cNvSpPr/>
            <p:nvPr/>
          </p:nvSpPr>
          <p:spPr>
            <a:xfrm>
              <a:off x="354520" y="3553477"/>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3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3" y="499114"/>
                  </a:lnTo>
                  <a:lnTo>
                    <a:pt x="499115" y="1430152"/>
                  </a:lnTo>
                  <a:lnTo>
                    <a:pt x="0" y="1430152"/>
                  </a:lnTo>
                  <a:close/>
                </a:path>
              </a:pathLst>
            </a:custGeom>
            <a:solidFill>
              <a:srgbClr val="2D7C7D"/>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4" name="Freeform 3"/>
            <p:cNvSpPr/>
            <p:nvPr/>
          </p:nvSpPr>
          <p:spPr>
            <a:xfrm rot="10800000">
              <a:off x="1000489" y="3546663"/>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2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2" y="499114"/>
                  </a:lnTo>
                  <a:lnTo>
                    <a:pt x="499115" y="1430152"/>
                  </a:lnTo>
                  <a:lnTo>
                    <a:pt x="0" y="1430152"/>
                  </a:lnTo>
                  <a:close/>
                </a:path>
              </a:pathLst>
            </a:custGeom>
            <a:solidFill>
              <a:srgbClr val="43BEA3"/>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5" name="Freeform 4"/>
            <p:cNvSpPr/>
            <p:nvPr/>
          </p:nvSpPr>
          <p:spPr>
            <a:xfrm>
              <a:off x="1697958" y="3556696"/>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3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3" y="499114"/>
                  </a:lnTo>
                  <a:lnTo>
                    <a:pt x="499115" y="1430152"/>
                  </a:lnTo>
                  <a:lnTo>
                    <a:pt x="0" y="1430152"/>
                  </a:lnTo>
                  <a:close/>
                </a:path>
              </a:pathLst>
            </a:custGeom>
            <a:solidFill>
              <a:srgbClr val="A80000"/>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6" name="Freeform 5"/>
            <p:cNvSpPr/>
            <p:nvPr/>
          </p:nvSpPr>
          <p:spPr>
            <a:xfrm rot="10800000">
              <a:off x="2353248" y="3556696"/>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2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2" y="499114"/>
                  </a:lnTo>
                  <a:lnTo>
                    <a:pt x="499115" y="1430152"/>
                  </a:lnTo>
                  <a:lnTo>
                    <a:pt x="0" y="1430152"/>
                  </a:lnTo>
                  <a:close/>
                </a:path>
              </a:pathLst>
            </a:custGeom>
            <a:solidFill>
              <a:srgbClr val="DF1F2F"/>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7" name="Freeform 6"/>
            <p:cNvSpPr/>
            <p:nvPr/>
          </p:nvSpPr>
          <p:spPr>
            <a:xfrm>
              <a:off x="3041394" y="3559915"/>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3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3" y="499114"/>
                  </a:lnTo>
                  <a:lnTo>
                    <a:pt x="499115" y="1430152"/>
                  </a:lnTo>
                  <a:lnTo>
                    <a:pt x="0" y="1430152"/>
                  </a:lnTo>
                  <a:close/>
                </a:path>
              </a:pathLst>
            </a:custGeom>
            <a:solidFill>
              <a:srgbClr val="CF6E1E"/>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8" name="Freeform 7"/>
            <p:cNvSpPr/>
            <p:nvPr/>
          </p:nvSpPr>
          <p:spPr>
            <a:xfrm rot="10800000">
              <a:off x="3696685" y="3559915"/>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2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2" y="499114"/>
                  </a:lnTo>
                  <a:lnTo>
                    <a:pt x="499115" y="1430152"/>
                  </a:lnTo>
                  <a:lnTo>
                    <a:pt x="0" y="1430152"/>
                  </a:lnTo>
                  <a:close/>
                </a:path>
              </a:pathLst>
            </a:custGeom>
            <a:solidFill>
              <a:srgbClr val="F7A220"/>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9" name="Freeform 8"/>
            <p:cNvSpPr/>
            <p:nvPr/>
          </p:nvSpPr>
          <p:spPr>
            <a:xfrm>
              <a:off x="4417688" y="3546663"/>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3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3" y="499114"/>
                  </a:lnTo>
                  <a:lnTo>
                    <a:pt x="499115" y="1430152"/>
                  </a:lnTo>
                  <a:lnTo>
                    <a:pt x="0" y="1430152"/>
                  </a:lnTo>
                  <a:close/>
                </a:path>
              </a:pathLst>
            </a:custGeom>
            <a:solidFill>
              <a:srgbClr val="286E39"/>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10" name="Freeform 9"/>
            <p:cNvSpPr/>
            <p:nvPr/>
          </p:nvSpPr>
          <p:spPr>
            <a:xfrm rot="10800000">
              <a:off x="5072978" y="3546663"/>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2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2" y="499114"/>
                  </a:lnTo>
                  <a:lnTo>
                    <a:pt x="499115" y="1430152"/>
                  </a:lnTo>
                  <a:lnTo>
                    <a:pt x="0" y="1430152"/>
                  </a:lnTo>
                  <a:close/>
                </a:path>
              </a:pathLst>
            </a:custGeom>
            <a:solidFill>
              <a:srgbClr val="32B041"/>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11" name="Freeform 10"/>
            <p:cNvSpPr/>
            <p:nvPr/>
          </p:nvSpPr>
          <p:spPr>
            <a:xfrm>
              <a:off x="5728268" y="3566729"/>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3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3" y="499114"/>
                  </a:lnTo>
                  <a:lnTo>
                    <a:pt x="499115" y="1430152"/>
                  </a:lnTo>
                  <a:lnTo>
                    <a:pt x="0" y="1430152"/>
                  </a:lnTo>
                  <a:close/>
                </a:path>
              </a:pathLst>
            </a:custGeom>
            <a:solidFill>
              <a:srgbClr val="2C70AE"/>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12" name="Freeform 11"/>
            <p:cNvSpPr/>
            <p:nvPr/>
          </p:nvSpPr>
          <p:spPr>
            <a:xfrm rot="10800000">
              <a:off x="6383558" y="3566729"/>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2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2" y="499114"/>
                  </a:lnTo>
                  <a:lnTo>
                    <a:pt x="499115" y="1430152"/>
                  </a:lnTo>
                  <a:lnTo>
                    <a:pt x="0" y="1430152"/>
                  </a:lnTo>
                  <a:close/>
                </a:path>
              </a:pathLst>
            </a:custGeom>
            <a:solidFill>
              <a:srgbClr val="275389"/>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13" name="Freeform 12"/>
            <p:cNvSpPr/>
            <p:nvPr/>
          </p:nvSpPr>
          <p:spPr>
            <a:xfrm>
              <a:off x="7071706" y="3569948"/>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3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3" y="499114"/>
                  </a:lnTo>
                  <a:lnTo>
                    <a:pt x="499115" y="1430152"/>
                  </a:lnTo>
                  <a:lnTo>
                    <a:pt x="0" y="1430152"/>
                  </a:lnTo>
                  <a:close/>
                </a:path>
              </a:pathLst>
            </a:custGeom>
            <a:solidFill>
              <a:srgbClr val="2D7C7D"/>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14" name="Freeform 13"/>
            <p:cNvSpPr/>
            <p:nvPr/>
          </p:nvSpPr>
          <p:spPr>
            <a:xfrm rot="10800000">
              <a:off x="7726996" y="3569948"/>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2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2" y="499114"/>
                  </a:lnTo>
                  <a:lnTo>
                    <a:pt x="499115" y="1430152"/>
                  </a:lnTo>
                  <a:lnTo>
                    <a:pt x="0" y="1430152"/>
                  </a:lnTo>
                  <a:close/>
                </a:path>
              </a:pathLst>
            </a:custGeom>
            <a:solidFill>
              <a:srgbClr val="43BEA3"/>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15" name="Freeform 14"/>
            <p:cNvSpPr/>
            <p:nvPr/>
          </p:nvSpPr>
          <p:spPr>
            <a:xfrm>
              <a:off x="8415142" y="3573167"/>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3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3" y="499114"/>
                  </a:lnTo>
                  <a:lnTo>
                    <a:pt x="499115" y="1430152"/>
                  </a:lnTo>
                  <a:lnTo>
                    <a:pt x="0" y="1430152"/>
                  </a:lnTo>
                  <a:close/>
                </a:path>
              </a:pathLst>
            </a:custGeom>
            <a:solidFill>
              <a:srgbClr val="A80000"/>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16" name="Freeform 15"/>
            <p:cNvSpPr/>
            <p:nvPr/>
          </p:nvSpPr>
          <p:spPr>
            <a:xfrm rot="10800000">
              <a:off x="9070433" y="3573167"/>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2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2" y="499114"/>
                  </a:lnTo>
                  <a:lnTo>
                    <a:pt x="499115" y="1430152"/>
                  </a:lnTo>
                  <a:lnTo>
                    <a:pt x="0" y="1430152"/>
                  </a:lnTo>
                  <a:close/>
                </a:path>
              </a:pathLst>
            </a:custGeom>
            <a:solidFill>
              <a:srgbClr val="DF1F2F"/>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17" name="Freeform 16"/>
            <p:cNvSpPr/>
            <p:nvPr/>
          </p:nvSpPr>
          <p:spPr>
            <a:xfrm>
              <a:off x="9791436" y="3559915"/>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3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3" y="499114"/>
                  </a:lnTo>
                  <a:lnTo>
                    <a:pt x="499115" y="1430152"/>
                  </a:lnTo>
                  <a:lnTo>
                    <a:pt x="0" y="1430152"/>
                  </a:lnTo>
                  <a:close/>
                </a:path>
              </a:pathLst>
            </a:custGeom>
            <a:solidFill>
              <a:srgbClr val="CF6E1E"/>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sp>
          <p:nvSpPr>
            <p:cNvPr id="18" name="Freeform 17"/>
            <p:cNvSpPr/>
            <p:nvPr/>
          </p:nvSpPr>
          <p:spPr>
            <a:xfrm rot="10800000">
              <a:off x="10446726" y="3559915"/>
              <a:ext cx="1041542" cy="365760"/>
            </a:xfrm>
            <a:custGeom>
              <a:avLst/>
              <a:gdLst>
                <a:gd name="connsiteX0" fmla="*/ 1430153 w 2860304"/>
                <a:gd name="connsiteY0" fmla="*/ 0 h 1430152"/>
                <a:gd name="connsiteX1" fmla="*/ 2860304 w 2860304"/>
                <a:gd name="connsiteY1" fmla="*/ 1430151 h 1430152"/>
                <a:gd name="connsiteX2" fmla="*/ 2361189 w 2860304"/>
                <a:gd name="connsiteY2" fmla="*/ 1430152 h 1430152"/>
                <a:gd name="connsiteX3" fmla="*/ 1430152 w 2860304"/>
                <a:gd name="connsiteY3" fmla="*/ 499114 h 1430152"/>
                <a:gd name="connsiteX4" fmla="*/ 499115 w 2860304"/>
                <a:gd name="connsiteY4" fmla="*/ 1430152 h 1430152"/>
                <a:gd name="connsiteX5" fmla="*/ 0 w 2860304"/>
                <a:gd name="connsiteY5" fmla="*/ 1430152 h 143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0304" h="1430152">
                  <a:moveTo>
                    <a:pt x="1430153" y="0"/>
                  </a:moveTo>
                  <a:lnTo>
                    <a:pt x="2860304" y="1430151"/>
                  </a:lnTo>
                  <a:lnTo>
                    <a:pt x="2361189" y="1430152"/>
                  </a:lnTo>
                  <a:lnTo>
                    <a:pt x="1430152" y="499114"/>
                  </a:lnTo>
                  <a:lnTo>
                    <a:pt x="499115" y="1430152"/>
                  </a:lnTo>
                  <a:lnTo>
                    <a:pt x="0" y="1430152"/>
                  </a:lnTo>
                  <a:close/>
                </a:path>
              </a:pathLst>
            </a:custGeom>
            <a:solidFill>
              <a:srgbClr val="F7A220"/>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dirty="0">
                <a:solidFill>
                  <a:prstClr val="white"/>
                </a:solidFill>
                <a:latin typeface="Arial" panose="020B0604020202020204" pitchFamily="34" charset="0"/>
                <a:cs typeface="Arial" panose="020B0604020202020204" pitchFamily="34" charset="0"/>
              </a:endParaRPr>
            </a:p>
          </p:txBody>
        </p:sp>
      </p:grpSp>
      <p:sp>
        <p:nvSpPr>
          <p:cNvPr id="19" name="Title Placeholder 1"/>
          <p:cNvSpPr>
            <a:spLocks noGrp="1"/>
          </p:cNvSpPr>
          <p:nvPr>
            <p:ph type="title"/>
          </p:nvPr>
        </p:nvSpPr>
        <p:spPr>
          <a:xfrm>
            <a:off x="825764" y="2650902"/>
            <a:ext cx="10515600" cy="808125"/>
          </a:xfrm>
          <a:prstGeom prst="rect">
            <a:avLst/>
          </a:prstGeom>
        </p:spPr>
        <p:txBody>
          <a:bodyPr vert="horz" lIns="91440" tIns="45720" rIns="91440" bIns="45720" rtlCol="0" anchor="ctr">
            <a:normAutofit/>
          </a:bodyPr>
          <a:lstStyle>
            <a:lvl1pPr algn="ctr">
              <a:defRPr/>
            </a:lvl1pPr>
          </a:lstStyle>
          <a:p>
            <a:r>
              <a:rPr lang="en-US" dirty="0"/>
              <a:t>Click to edit Master title style</a:t>
            </a:r>
            <a:endParaRPr lang="en-ZA" dirty="0"/>
          </a:p>
        </p:txBody>
      </p:sp>
    </p:spTree>
    <p:extLst>
      <p:ext uri="{BB962C8B-B14F-4D97-AF65-F5344CB8AC3E}">
        <p14:creationId xmlns:p14="http://schemas.microsoft.com/office/powerpoint/2010/main" val="104543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6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5C1BF-BABF-7D4A-ACFD-8C06A3A9C6D5}"/>
              </a:ext>
            </a:extLst>
          </p:cNvPr>
          <p:cNvSpPr txBox="1">
            <a:spLocks/>
          </p:cNvSpPr>
          <p:nvPr userDrawn="1"/>
        </p:nvSpPr>
        <p:spPr>
          <a:xfrm>
            <a:off x="6383044" y="1798097"/>
            <a:ext cx="5255581" cy="1325563"/>
          </a:xfrm>
          <a:prstGeom prst="rect">
            <a:avLst/>
          </a:prstGeom>
        </p:spPr>
        <p:txBody>
          <a:bodyPr/>
          <a:lstStyle>
            <a:lvl1pPr algn="l" defTabSz="457189" rtl="0" eaLnBrk="1" latinLnBrk="0" hangingPunct="1">
              <a:spcBef>
                <a:spcPct val="0"/>
              </a:spcBef>
              <a:buNone/>
              <a:defRPr sz="3200" kern="1200">
                <a:solidFill>
                  <a:schemeClr val="bg1">
                    <a:lumMod val="95000"/>
                  </a:schemeClr>
                </a:solidFill>
                <a:latin typeface="+mj-lt"/>
                <a:ea typeface="+mj-ea"/>
                <a:cs typeface="FSAlbert Regular"/>
              </a:defRPr>
            </a:lvl1pPr>
          </a:lstStyle>
          <a:p>
            <a:r>
              <a:rPr lang="en-GB" sz="2400" dirty="0">
                <a:solidFill>
                  <a:prstClr val="white">
                    <a:lumMod val="95000"/>
                  </a:prstClr>
                </a:solidFill>
                <a:latin typeface="Arial" panose="020B0604020202020204" pitchFamily="34" charset="0"/>
                <a:cs typeface="Arial" panose="020B0604020202020204" pitchFamily="34" charset="0"/>
              </a:rPr>
              <a:t>Click to edit Master title style</a:t>
            </a:r>
            <a:endParaRPr lang="en-US" sz="2400" dirty="0">
              <a:solidFill>
                <a:prstClr val="white">
                  <a:lumMod val="9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585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jpg"/><Relationship Id="rId5" Type="http://schemas.openxmlformats.org/officeDocument/2006/relationships/slideLayout" Target="../slideLayouts/slideLayout6.xml"/><Relationship Id="rId10" Type="http://schemas.openxmlformats.org/officeDocument/2006/relationships/image" Target="../media/image1.emf"/><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3.jp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jpg"/><Relationship Id="rId5" Type="http://schemas.openxmlformats.org/officeDocument/2006/relationships/slideLayout" Target="../slideLayouts/slideLayout14.xml"/><Relationship Id="rId10" Type="http://schemas.openxmlformats.org/officeDocument/2006/relationships/image" Target="../media/image1.emf"/><Relationship Id="rId4" Type="http://schemas.openxmlformats.org/officeDocument/2006/relationships/slideLayout" Target="../slideLayouts/slideLayout1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4.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8.jp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3.jpg"/><Relationship Id="rId5" Type="http://schemas.openxmlformats.org/officeDocument/2006/relationships/image" Target="../media/image7.emf"/><Relationship Id="rId4" Type="http://schemas.openxmlformats.org/officeDocument/2006/relationships/image" Target="../media/image6.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3.jp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2.jpg"/><Relationship Id="rId5" Type="http://schemas.openxmlformats.org/officeDocument/2006/relationships/slideLayout" Target="../slideLayouts/slideLayout35.xml"/><Relationship Id="rId10" Type="http://schemas.openxmlformats.org/officeDocument/2006/relationships/image" Target="../media/image1.emf"/><Relationship Id="rId4" Type="http://schemas.openxmlformats.org/officeDocument/2006/relationships/slideLayout" Target="../slideLayouts/slideLayout34.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4.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7.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A73912-1623-C546-99BC-6F66933FD7CB}"/>
              </a:ext>
            </a:extLst>
          </p:cNvPr>
          <p:cNvPicPr>
            <a:picLocks noChangeAspect="1"/>
          </p:cNvPicPr>
          <p:nvPr userDrawn="1"/>
        </p:nvPicPr>
        <p:blipFill>
          <a:blip r:embed="rId3"/>
          <a:stretch>
            <a:fillRect/>
          </a:stretch>
        </p:blipFill>
        <p:spPr>
          <a:xfrm>
            <a:off x="303772" y="6336303"/>
            <a:ext cx="11650495" cy="304407"/>
          </a:xfrm>
          <a:prstGeom prst="rect">
            <a:avLst/>
          </a:prstGeom>
        </p:spPr>
      </p:pic>
      <p:sp>
        <p:nvSpPr>
          <p:cNvPr id="2" name="Title Placeholder 1">
            <a:extLst>
              <a:ext uri="{FF2B5EF4-FFF2-40B4-BE49-F238E27FC236}">
                <a16:creationId xmlns:a16="http://schemas.microsoft.com/office/drawing/2014/main" id="{07C5FB5A-E7ED-0946-B062-972087131896}"/>
              </a:ext>
            </a:extLst>
          </p:cNvPr>
          <p:cNvSpPr>
            <a:spLocks noGrp="1"/>
          </p:cNvSpPr>
          <p:nvPr>
            <p:ph type="title"/>
          </p:nvPr>
        </p:nvSpPr>
        <p:spPr>
          <a:xfrm>
            <a:off x="563880" y="3595"/>
            <a:ext cx="9115579" cy="12160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756F026D-6C74-424E-8910-79663CF8F4E4}"/>
              </a:ext>
            </a:extLst>
          </p:cNvPr>
          <p:cNvSpPr>
            <a:spLocks noGrp="1"/>
          </p:cNvSpPr>
          <p:nvPr>
            <p:ph type="body" idx="1"/>
          </p:nvPr>
        </p:nvSpPr>
        <p:spPr>
          <a:xfrm>
            <a:off x="563880" y="1474573"/>
            <a:ext cx="11130280" cy="480564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1F0AAC5A-3C9C-4C41-A86D-7AE84F45606C}"/>
              </a:ext>
            </a:extLst>
          </p:cNvPr>
          <p:cNvSpPr>
            <a:spLocks noGrp="1"/>
          </p:cNvSpPr>
          <p:nvPr>
            <p:ph type="sldNum" sz="quarter" idx="4"/>
          </p:nvPr>
        </p:nvSpPr>
        <p:spPr>
          <a:xfrm>
            <a:off x="290729" y="6336303"/>
            <a:ext cx="624840" cy="308567"/>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pPr defTabSz="457200"/>
            <a:fld id="{FCF7B328-06B5-D240-8655-A34EB4EF3701}" type="slidenum">
              <a:rPr lang="en-US" smtClean="0">
                <a:solidFill>
                  <a:prstClr val="white"/>
                </a:solidFill>
              </a:rPr>
              <a:pPr defTabSz="457200"/>
              <a:t>‹#›</a:t>
            </a:fld>
            <a:endParaRPr lang="en-US" dirty="0">
              <a:solidFill>
                <a:prstClr val="white"/>
              </a:solidFill>
            </a:endParaRPr>
          </a:p>
        </p:txBody>
      </p:sp>
      <p:pic>
        <p:nvPicPr>
          <p:cNvPr id="7" name="Picture 6" descr="A picture containing drawing&#10;&#10;Description automatically generated">
            <a:extLst>
              <a:ext uri="{FF2B5EF4-FFF2-40B4-BE49-F238E27FC236}">
                <a16:creationId xmlns:a16="http://schemas.microsoft.com/office/drawing/2014/main" id="{E42135E3-3079-E54D-ABB9-AC45493E9DBD}"/>
              </a:ext>
            </a:extLst>
          </p:cNvPr>
          <p:cNvPicPr>
            <a:picLocks noChangeAspect="1"/>
          </p:cNvPicPr>
          <p:nvPr userDrawn="1"/>
        </p:nvPicPr>
        <p:blipFill>
          <a:blip r:embed="rId4"/>
          <a:stretch>
            <a:fillRect/>
          </a:stretch>
        </p:blipFill>
        <p:spPr>
          <a:xfrm>
            <a:off x="9762528" y="99007"/>
            <a:ext cx="2147459" cy="1120621"/>
          </a:xfrm>
          <a:prstGeom prst="rect">
            <a:avLst/>
          </a:prstGeom>
        </p:spPr>
      </p:pic>
    </p:spTree>
    <p:extLst>
      <p:ext uri="{BB962C8B-B14F-4D97-AF65-F5344CB8AC3E}">
        <p14:creationId xmlns:p14="http://schemas.microsoft.com/office/powerpoint/2010/main" val="611700409"/>
      </p:ext>
    </p:extLst>
  </p:cSld>
  <p:clrMap bg1="lt1" tx1="dk1" bg2="lt2" tx2="dk2" accent1="accent1" accent2="accent2" accent3="accent3" accent4="accent4" accent5="accent5" accent6="accent6" hlink="hlink" folHlink="folHlink"/>
  <p:sldLayoutIdLst>
    <p:sldLayoutId id="2147484110" r:id="rId1"/>
  </p:sldLayoutIdLst>
  <p:txStyles>
    <p:titleStyle>
      <a:lvl1pPr algn="l" defTabSz="685800" rtl="0" eaLnBrk="1" latinLnBrk="0" hangingPunct="1">
        <a:lnSpc>
          <a:spcPct val="90000"/>
        </a:lnSpc>
        <a:spcBef>
          <a:spcPct val="0"/>
        </a:spcBef>
        <a:buNone/>
        <a:defRPr sz="3200" b="1" kern="1200">
          <a:solidFill>
            <a:schemeClr val="tx1">
              <a:lumMod val="50000"/>
              <a:lumOff val="50000"/>
            </a:schemeClr>
          </a:solidFill>
          <a:latin typeface="Arial" panose="020B0604020202020204" pitchFamily="34" charset="0"/>
          <a:ea typeface="+mj-ea"/>
          <a:cs typeface="Arial" panose="020B0604020202020204" pitchFamily="34" charset="0"/>
        </a:defRPr>
      </a:lvl1pPr>
    </p:titleStyle>
    <p:bodyStyle>
      <a:lvl1pPr marL="257182" indent="-257168" algn="l" defTabSz="342892" rtl="0" eaLnBrk="1" latinLnBrk="0" hangingPunct="1">
        <a:lnSpc>
          <a:spcPct val="100000"/>
        </a:lnSpc>
        <a:spcBef>
          <a:spcPts val="0"/>
        </a:spcBef>
        <a:spcAft>
          <a:spcPts val="0"/>
        </a:spcAft>
        <a:buSzPct val="100000"/>
        <a:buFont typeface="Arial" panose="020B0604020202020204" pitchFamily="34" charset="0"/>
        <a:buBlip>
          <a:blip r:embed="rId5"/>
        </a:buBlip>
        <a:defRPr lang="en-GB" sz="2000" kern="1200" dirty="0">
          <a:solidFill>
            <a:schemeClr val="tx1"/>
          </a:solidFill>
          <a:latin typeface="Arial" panose="020B0604020202020204" pitchFamily="34" charset="0"/>
          <a:ea typeface="+mn-ea"/>
          <a:cs typeface="Arial" panose="020B0604020202020204" pitchFamily="34" charset="0"/>
        </a:defRPr>
      </a:lvl1pPr>
      <a:lvl2pPr marL="542925" indent="-276225" algn="l" defTabSz="342892" rtl="0" eaLnBrk="1" latinLnBrk="0" hangingPunct="1">
        <a:lnSpc>
          <a:spcPct val="100000"/>
        </a:lnSpc>
        <a:spcBef>
          <a:spcPts val="0"/>
        </a:spcBef>
        <a:spcAft>
          <a:spcPts val="0"/>
        </a:spcAft>
        <a:buSzPct val="100000"/>
        <a:buFont typeface="Arial" panose="020B0604020202020204" pitchFamily="34" charset="0"/>
        <a:buBlip>
          <a:blip r:embed="rId5"/>
        </a:buBlip>
        <a:defRPr lang="en-GB" sz="1800" kern="1200" dirty="0">
          <a:solidFill>
            <a:schemeClr val="tx1"/>
          </a:solidFill>
          <a:latin typeface="Arial" panose="020B0604020202020204" pitchFamily="34" charset="0"/>
          <a:ea typeface="+mn-ea"/>
          <a:cs typeface="Arial" panose="020B0604020202020204" pitchFamily="34" charset="0"/>
        </a:defRPr>
      </a:lvl2pPr>
      <a:lvl3pPr marL="809625" indent="-266700" algn="l" defTabSz="342892" rtl="0" eaLnBrk="1" latinLnBrk="0" hangingPunct="1">
        <a:lnSpc>
          <a:spcPct val="100000"/>
        </a:lnSpc>
        <a:spcBef>
          <a:spcPts val="0"/>
        </a:spcBef>
        <a:spcAft>
          <a:spcPts val="0"/>
        </a:spcAft>
        <a:buSzPct val="100000"/>
        <a:buFont typeface="Arial" panose="020B0604020202020204" pitchFamily="34" charset="0"/>
        <a:buBlip>
          <a:blip r:embed="rId5"/>
        </a:buBlip>
        <a:defRPr lang="en-GB" sz="1800" kern="1200" dirty="0">
          <a:solidFill>
            <a:schemeClr val="tx1"/>
          </a:solidFill>
          <a:latin typeface="Arial" panose="020B0604020202020204" pitchFamily="34" charset="0"/>
          <a:ea typeface="+mn-ea"/>
          <a:cs typeface="Arial" panose="020B0604020202020204" pitchFamily="34" charset="0"/>
        </a:defRPr>
      </a:lvl3pPr>
      <a:lvl4pPr marL="1076325" indent="-266700" algn="l" defTabSz="342892" rtl="0" eaLnBrk="1" latinLnBrk="0" hangingPunct="1">
        <a:lnSpc>
          <a:spcPct val="100000"/>
        </a:lnSpc>
        <a:spcBef>
          <a:spcPts val="0"/>
        </a:spcBef>
        <a:spcAft>
          <a:spcPts val="0"/>
        </a:spcAft>
        <a:buSzPct val="100000"/>
        <a:buFont typeface="Arial" panose="020B0604020202020204" pitchFamily="34" charset="0"/>
        <a:buBlip>
          <a:blip r:embed="rId5"/>
        </a:buBlip>
        <a:defRPr lang="en-GB" sz="1600" kern="1200" dirty="0">
          <a:solidFill>
            <a:schemeClr val="tx1"/>
          </a:solidFill>
          <a:latin typeface="Arial" panose="020B0604020202020204" pitchFamily="34" charset="0"/>
          <a:ea typeface="+mn-ea"/>
          <a:cs typeface="Arial" panose="020B0604020202020204" pitchFamily="34" charset="0"/>
        </a:defRPr>
      </a:lvl4pPr>
      <a:lvl5pPr marL="1343025" indent="-266700" algn="l" defTabSz="342892" rtl="0" eaLnBrk="1" latinLnBrk="0" hangingPunct="1">
        <a:lnSpc>
          <a:spcPct val="100000"/>
        </a:lnSpc>
        <a:spcBef>
          <a:spcPts val="0"/>
        </a:spcBef>
        <a:spcAft>
          <a:spcPts val="0"/>
        </a:spcAft>
        <a:buSzPct val="100000"/>
        <a:buFont typeface="Arial" panose="020B0604020202020204" pitchFamily="34" charset="0"/>
        <a:buBlip>
          <a:blip r:embed="rId5"/>
        </a:buBlip>
        <a:defRPr lang="en-US" sz="1600" kern="1200" dirty="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A73912-1623-C546-99BC-6F66933FD7CB}"/>
              </a:ext>
            </a:extLst>
          </p:cNvPr>
          <p:cNvPicPr>
            <a:picLocks noChangeAspect="1"/>
          </p:cNvPicPr>
          <p:nvPr userDrawn="1"/>
        </p:nvPicPr>
        <p:blipFill>
          <a:blip r:embed="rId10"/>
          <a:stretch>
            <a:fillRect/>
          </a:stretch>
        </p:blipFill>
        <p:spPr>
          <a:xfrm>
            <a:off x="303772" y="6336303"/>
            <a:ext cx="11650495" cy="304407"/>
          </a:xfrm>
          <a:prstGeom prst="rect">
            <a:avLst/>
          </a:prstGeom>
        </p:spPr>
      </p:pic>
      <p:sp>
        <p:nvSpPr>
          <p:cNvPr id="2" name="Title Placeholder 1">
            <a:extLst>
              <a:ext uri="{FF2B5EF4-FFF2-40B4-BE49-F238E27FC236}">
                <a16:creationId xmlns:a16="http://schemas.microsoft.com/office/drawing/2014/main" id="{07C5FB5A-E7ED-0946-B062-972087131896}"/>
              </a:ext>
            </a:extLst>
          </p:cNvPr>
          <p:cNvSpPr>
            <a:spLocks noGrp="1"/>
          </p:cNvSpPr>
          <p:nvPr>
            <p:ph type="title"/>
          </p:nvPr>
        </p:nvSpPr>
        <p:spPr>
          <a:xfrm>
            <a:off x="563880" y="3595"/>
            <a:ext cx="9115579" cy="121603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756F026D-6C74-424E-8910-79663CF8F4E4}"/>
              </a:ext>
            </a:extLst>
          </p:cNvPr>
          <p:cNvSpPr>
            <a:spLocks noGrp="1"/>
          </p:cNvSpPr>
          <p:nvPr>
            <p:ph type="body" idx="1"/>
          </p:nvPr>
        </p:nvSpPr>
        <p:spPr>
          <a:xfrm>
            <a:off x="563880" y="1474573"/>
            <a:ext cx="11130280" cy="480564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1F0AAC5A-3C9C-4C41-A86D-7AE84F45606C}"/>
              </a:ext>
            </a:extLst>
          </p:cNvPr>
          <p:cNvSpPr>
            <a:spLocks noGrp="1"/>
          </p:cNvSpPr>
          <p:nvPr>
            <p:ph type="sldNum" sz="quarter" idx="4"/>
          </p:nvPr>
        </p:nvSpPr>
        <p:spPr>
          <a:xfrm>
            <a:off x="290729" y="6336303"/>
            <a:ext cx="624840" cy="308567"/>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pPr defTabSz="457200"/>
            <a:fld id="{FCF7B328-06B5-D240-8655-A34EB4EF3701}" type="slidenum">
              <a:rPr lang="en-US" smtClean="0">
                <a:solidFill>
                  <a:prstClr val="white"/>
                </a:solidFill>
              </a:rPr>
              <a:pPr defTabSz="457200"/>
              <a:t>‹#›</a:t>
            </a:fld>
            <a:endParaRPr lang="en-US" dirty="0">
              <a:solidFill>
                <a:prstClr val="white"/>
              </a:solidFill>
            </a:endParaRPr>
          </a:p>
        </p:txBody>
      </p:sp>
      <p:pic>
        <p:nvPicPr>
          <p:cNvPr id="7" name="Picture 6" descr="A picture containing drawing&#10;&#10;Description automatically generated">
            <a:extLst>
              <a:ext uri="{FF2B5EF4-FFF2-40B4-BE49-F238E27FC236}">
                <a16:creationId xmlns:a16="http://schemas.microsoft.com/office/drawing/2014/main" id="{E42135E3-3079-E54D-ABB9-AC45493E9DBD}"/>
              </a:ext>
            </a:extLst>
          </p:cNvPr>
          <p:cNvPicPr>
            <a:picLocks noChangeAspect="1"/>
          </p:cNvPicPr>
          <p:nvPr userDrawn="1"/>
        </p:nvPicPr>
        <p:blipFill>
          <a:blip r:embed="rId11"/>
          <a:stretch>
            <a:fillRect/>
          </a:stretch>
        </p:blipFill>
        <p:spPr>
          <a:xfrm>
            <a:off x="9762528" y="99007"/>
            <a:ext cx="2147459" cy="1120621"/>
          </a:xfrm>
          <a:prstGeom prst="rect">
            <a:avLst/>
          </a:prstGeom>
        </p:spPr>
      </p:pic>
    </p:spTree>
    <p:extLst>
      <p:ext uri="{BB962C8B-B14F-4D97-AF65-F5344CB8AC3E}">
        <p14:creationId xmlns:p14="http://schemas.microsoft.com/office/powerpoint/2010/main" val="1494382469"/>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Lst>
  <p:txStyles>
    <p:titleStyle>
      <a:lvl1pPr algn="l" defTabSz="685800" rtl="0" eaLnBrk="1" latinLnBrk="0" hangingPunct="1">
        <a:lnSpc>
          <a:spcPct val="90000"/>
        </a:lnSpc>
        <a:spcBef>
          <a:spcPct val="0"/>
        </a:spcBef>
        <a:buNone/>
        <a:defRPr sz="3200" b="1" kern="1200">
          <a:solidFill>
            <a:schemeClr val="tx1">
              <a:lumMod val="50000"/>
              <a:lumOff val="50000"/>
            </a:schemeClr>
          </a:solidFill>
          <a:latin typeface="Arial" panose="020B0604020202020204" pitchFamily="34" charset="0"/>
          <a:ea typeface="+mj-ea"/>
          <a:cs typeface="Arial" panose="020B0604020202020204" pitchFamily="34" charset="0"/>
        </a:defRPr>
      </a:lvl1pPr>
    </p:titleStyle>
    <p:bodyStyle>
      <a:lvl1pPr marL="257182" indent="-257168" algn="l" defTabSz="342892" rtl="0" eaLnBrk="1" latinLnBrk="0" hangingPunct="1">
        <a:lnSpc>
          <a:spcPct val="100000"/>
        </a:lnSpc>
        <a:spcBef>
          <a:spcPts val="0"/>
        </a:spcBef>
        <a:spcAft>
          <a:spcPts val="0"/>
        </a:spcAft>
        <a:buSzPct val="100000"/>
        <a:buFont typeface="Arial" panose="020B0604020202020204" pitchFamily="34" charset="0"/>
        <a:buBlip>
          <a:blip r:embed="rId12"/>
        </a:buBlip>
        <a:defRPr lang="en-GB" sz="2000" kern="1200" dirty="0">
          <a:solidFill>
            <a:schemeClr val="tx1"/>
          </a:solidFill>
          <a:latin typeface="Arial" panose="020B0604020202020204" pitchFamily="34" charset="0"/>
          <a:ea typeface="+mn-ea"/>
          <a:cs typeface="Arial" panose="020B0604020202020204" pitchFamily="34" charset="0"/>
        </a:defRPr>
      </a:lvl1pPr>
      <a:lvl2pPr marL="542925" indent="-276225" algn="l" defTabSz="342892" rtl="0" eaLnBrk="1" latinLnBrk="0" hangingPunct="1">
        <a:lnSpc>
          <a:spcPct val="100000"/>
        </a:lnSpc>
        <a:spcBef>
          <a:spcPts val="0"/>
        </a:spcBef>
        <a:spcAft>
          <a:spcPts val="0"/>
        </a:spcAft>
        <a:buSzPct val="100000"/>
        <a:buFont typeface="Arial" panose="020B0604020202020204" pitchFamily="34" charset="0"/>
        <a:buBlip>
          <a:blip r:embed="rId12"/>
        </a:buBlip>
        <a:defRPr lang="en-GB" sz="1800" kern="1200" dirty="0">
          <a:solidFill>
            <a:schemeClr val="tx1"/>
          </a:solidFill>
          <a:latin typeface="Arial" panose="020B0604020202020204" pitchFamily="34" charset="0"/>
          <a:ea typeface="+mn-ea"/>
          <a:cs typeface="Arial" panose="020B0604020202020204" pitchFamily="34" charset="0"/>
        </a:defRPr>
      </a:lvl2pPr>
      <a:lvl3pPr marL="809625" indent="-266700" algn="l" defTabSz="342892" rtl="0" eaLnBrk="1" latinLnBrk="0" hangingPunct="1">
        <a:lnSpc>
          <a:spcPct val="100000"/>
        </a:lnSpc>
        <a:spcBef>
          <a:spcPts val="0"/>
        </a:spcBef>
        <a:spcAft>
          <a:spcPts val="0"/>
        </a:spcAft>
        <a:buSzPct val="100000"/>
        <a:buFont typeface="Arial" panose="020B0604020202020204" pitchFamily="34" charset="0"/>
        <a:buBlip>
          <a:blip r:embed="rId12"/>
        </a:buBlip>
        <a:defRPr lang="en-GB" sz="1800" kern="1200" dirty="0">
          <a:solidFill>
            <a:schemeClr val="tx1"/>
          </a:solidFill>
          <a:latin typeface="Arial" panose="020B0604020202020204" pitchFamily="34" charset="0"/>
          <a:ea typeface="+mn-ea"/>
          <a:cs typeface="Arial" panose="020B0604020202020204" pitchFamily="34" charset="0"/>
        </a:defRPr>
      </a:lvl3pPr>
      <a:lvl4pPr marL="1076325" indent="-266700" algn="l" defTabSz="342892" rtl="0" eaLnBrk="1" latinLnBrk="0" hangingPunct="1">
        <a:lnSpc>
          <a:spcPct val="100000"/>
        </a:lnSpc>
        <a:spcBef>
          <a:spcPts val="0"/>
        </a:spcBef>
        <a:spcAft>
          <a:spcPts val="0"/>
        </a:spcAft>
        <a:buSzPct val="100000"/>
        <a:buFont typeface="Arial" panose="020B0604020202020204" pitchFamily="34" charset="0"/>
        <a:buBlip>
          <a:blip r:embed="rId12"/>
        </a:buBlip>
        <a:defRPr lang="en-GB" sz="1600" kern="1200" dirty="0">
          <a:solidFill>
            <a:schemeClr val="tx1"/>
          </a:solidFill>
          <a:latin typeface="Arial" panose="020B0604020202020204" pitchFamily="34" charset="0"/>
          <a:ea typeface="+mn-ea"/>
          <a:cs typeface="Arial" panose="020B0604020202020204" pitchFamily="34" charset="0"/>
        </a:defRPr>
      </a:lvl4pPr>
      <a:lvl5pPr marL="1343025" indent="-266700" algn="l" defTabSz="342892" rtl="0" eaLnBrk="1" latinLnBrk="0" hangingPunct="1">
        <a:lnSpc>
          <a:spcPct val="100000"/>
        </a:lnSpc>
        <a:spcBef>
          <a:spcPts val="0"/>
        </a:spcBef>
        <a:spcAft>
          <a:spcPts val="0"/>
        </a:spcAft>
        <a:buSzPct val="100000"/>
        <a:buFont typeface="Arial" panose="020B0604020202020204" pitchFamily="34" charset="0"/>
        <a:buBlip>
          <a:blip r:embed="rId12"/>
        </a:buBlip>
        <a:defRPr lang="en-US" sz="1600" kern="1200" dirty="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A73912-1623-C546-99BC-6F66933FD7CB}"/>
              </a:ext>
            </a:extLst>
          </p:cNvPr>
          <p:cNvPicPr>
            <a:picLocks noChangeAspect="1"/>
          </p:cNvPicPr>
          <p:nvPr userDrawn="1"/>
        </p:nvPicPr>
        <p:blipFill>
          <a:blip r:embed="rId10"/>
          <a:stretch>
            <a:fillRect/>
          </a:stretch>
        </p:blipFill>
        <p:spPr>
          <a:xfrm>
            <a:off x="303772" y="6336303"/>
            <a:ext cx="11650495" cy="304407"/>
          </a:xfrm>
          <a:prstGeom prst="rect">
            <a:avLst/>
          </a:prstGeom>
        </p:spPr>
      </p:pic>
      <p:sp>
        <p:nvSpPr>
          <p:cNvPr id="2" name="Title Placeholder 1">
            <a:extLst>
              <a:ext uri="{FF2B5EF4-FFF2-40B4-BE49-F238E27FC236}">
                <a16:creationId xmlns:a16="http://schemas.microsoft.com/office/drawing/2014/main" id="{07C5FB5A-E7ED-0946-B062-972087131896}"/>
              </a:ext>
            </a:extLst>
          </p:cNvPr>
          <p:cNvSpPr>
            <a:spLocks noGrp="1"/>
          </p:cNvSpPr>
          <p:nvPr>
            <p:ph type="title"/>
          </p:nvPr>
        </p:nvSpPr>
        <p:spPr>
          <a:xfrm>
            <a:off x="563880" y="3595"/>
            <a:ext cx="9115579" cy="1216034"/>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56F026D-6C74-424E-8910-79663CF8F4E4}"/>
              </a:ext>
            </a:extLst>
          </p:cNvPr>
          <p:cNvSpPr>
            <a:spLocks noGrp="1"/>
          </p:cNvSpPr>
          <p:nvPr>
            <p:ph type="body" idx="1"/>
          </p:nvPr>
        </p:nvSpPr>
        <p:spPr>
          <a:xfrm>
            <a:off x="563880" y="1474573"/>
            <a:ext cx="11130280" cy="480564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1F0AAC5A-3C9C-4C41-A86D-7AE84F45606C}"/>
              </a:ext>
            </a:extLst>
          </p:cNvPr>
          <p:cNvSpPr>
            <a:spLocks noGrp="1"/>
          </p:cNvSpPr>
          <p:nvPr>
            <p:ph type="sldNum" sz="quarter" idx="4"/>
          </p:nvPr>
        </p:nvSpPr>
        <p:spPr>
          <a:xfrm>
            <a:off x="290729" y="6336303"/>
            <a:ext cx="624840" cy="308567"/>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fld id="{FCF7B328-06B5-D240-8655-A34EB4EF3701}" type="slidenum">
              <a:rPr lang="en-US" smtClean="0"/>
              <a:pPr/>
              <a:t>‹#›</a:t>
            </a:fld>
            <a:endParaRPr lang="en-US" dirty="0"/>
          </a:p>
        </p:txBody>
      </p:sp>
      <p:pic>
        <p:nvPicPr>
          <p:cNvPr id="7" name="Picture 6" descr="A picture containing drawing&#10;&#10;Description automatically generated">
            <a:extLst>
              <a:ext uri="{FF2B5EF4-FFF2-40B4-BE49-F238E27FC236}">
                <a16:creationId xmlns:a16="http://schemas.microsoft.com/office/drawing/2014/main" id="{E42135E3-3079-E54D-ABB9-AC45493E9DBD}"/>
              </a:ext>
            </a:extLst>
          </p:cNvPr>
          <p:cNvPicPr>
            <a:picLocks noChangeAspect="1"/>
          </p:cNvPicPr>
          <p:nvPr userDrawn="1"/>
        </p:nvPicPr>
        <p:blipFill>
          <a:blip r:embed="rId11"/>
          <a:stretch>
            <a:fillRect/>
          </a:stretch>
        </p:blipFill>
        <p:spPr>
          <a:xfrm>
            <a:off x="9762528" y="99007"/>
            <a:ext cx="2147459" cy="1120621"/>
          </a:xfrm>
          <a:prstGeom prst="rect">
            <a:avLst/>
          </a:prstGeom>
        </p:spPr>
      </p:pic>
    </p:spTree>
    <p:extLst>
      <p:ext uri="{BB962C8B-B14F-4D97-AF65-F5344CB8AC3E}">
        <p14:creationId xmlns:p14="http://schemas.microsoft.com/office/powerpoint/2010/main" val="3260915637"/>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Lst>
  <p:txStyles>
    <p:titleStyle>
      <a:lvl1pPr algn="l" defTabSz="685800" rtl="0" eaLnBrk="1" latinLnBrk="0" hangingPunct="1">
        <a:lnSpc>
          <a:spcPct val="90000"/>
        </a:lnSpc>
        <a:spcBef>
          <a:spcPct val="0"/>
        </a:spcBef>
        <a:buNone/>
        <a:defRPr sz="3200" b="1" kern="1200">
          <a:solidFill>
            <a:schemeClr val="tx1">
              <a:lumMod val="50000"/>
              <a:lumOff val="50000"/>
            </a:schemeClr>
          </a:solidFill>
          <a:latin typeface="Arial" panose="020B0604020202020204" pitchFamily="34" charset="0"/>
          <a:ea typeface="+mj-ea"/>
          <a:cs typeface="Arial" panose="020B0604020202020204" pitchFamily="34" charset="0"/>
        </a:defRPr>
      </a:lvl1pPr>
    </p:titleStyle>
    <p:bodyStyle>
      <a:lvl1pPr marL="257182" indent="-257168" algn="l" defTabSz="342892" rtl="0" eaLnBrk="1" latinLnBrk="0" hangingPunct="1">
        <a:lnSpc>
          <a:spcPct val="100000"/>
        </a:lnSpc>
        <a:spcBef>
          <a:spcPts val="0"/>
        </a:spcBef>
        <a:spcAft>
          <a:spcPts val="0"/>
        </a:spcAft>
        <a:buSzPct val="100000"/>
        <a:buFont typeface="Arial" panose="020B0604020202020204" pitchFamily="34" charset="0"/>
        <a:buBlip>
          <a:blip r:embed="rId12"/>
        </a:buBlip>
        <a:defRPr lang="en-GB" sz="2000" kern="1200" dirty="0">
          <a:solidFill>
            <a:schemeClr val="tx1"/>
          </a:solidFill>
          <a:latin typeface="Arial" panose="020B0604020202020204" pitchFamily="34" charset="0"/>
          <a:ea typeface="+mn-ea"/>
          <a:cs typeface="Arial" panose="020B0604020202020204" pitchFamily="34" charset="0"/>
        </a:defRPr>
      </a:lvl1pPr>
      <a:lvl2pPr marL="542925" indent="-276225" algn="l" defTabSz="342892" rtl="0" eaLnBrk="1" latinLnBrk="0" hangingPunct="1">
        <a:lnSpc>
          <a:spcPct val="100000"/>
        </a:lnSpc>
        <a:spcBef>
          <a:spcPts val="0"/>
        </a:spcBef>
        <a:spcAft>
          <a:spcPts val="0"/>
        </a:spcAft>
        <a:buSzPct val="100000"/>
        <a:buFont typeface="Arial" panose="020B0604020202020204" pitchFamily="34" charset="0"/>
        <a:buBlip>
          <a:blip r:embed="rId12"/>
        </a:buBlip>
        <a:defRPr lang="en-GB" sz="1800" kern="1200" dirty="0">
          <a:solidFill>
            <a:schemeClr val="tx1"/>
          </a:solidFill>
          <a:latin typeface="Arial" panose="020B0604020202020204" pitchFamily="34" charset="0"/>
          <a:ea typeface="+mn-ea"/>
          <a:cs typeface="Arial" panose="020B0604020202020204" pitchFamily="34" charset="0"/>
        </a:defRPr>
      </a:lvl2pPr>
      <a:lvl3pPr marL="809625" indent="-266700" algn="l" defTabSz="342892" rtl="0" eaLnBrk="1" latinLnBrk="0" hangingPunct="1">
        <a:lnSpc>
          <a:spcPct val="100000"/>
        </a:lnSpc>
        <a:spcBef>
          <a:spcPts val="0"/>
        </a:spcBef>
        <a:spcAft>
          <a:spcPts val="0"/>
        </a:spcAft>
        <a:buSzPct val="100000"/>
        <a:buFont typeface="Arial" panose="020B0604020202020204" pitchFamily="34" charset="0"/>
        <a:buBlip>
          <a:blip r:embed="rId12"/>
        </a:buBlip>
        <a:defRPr lang="en-GB" sz="1800" kern="1200" dirty="0">
          <a:solidFill>
            <a:schemeClr val="tx1"/>
          </a:solidFill>
          <a:latin typeface="Arial" panose="020B0604020202020204" pitchFamily="34" charset="0"/>
          <a:ea typeface="+mn-ea"/>
          <a:cs typeface="Arial" panose="020B0604020202020204" pitchFamily="34" charset="0"/>
        </a:defRPr>
      </a:lvl3pPr>
      <a:lvl4pPr marL="1076325" indent="-266700" algn="l" defTabSz="342892" rtl="0" eaLnBrk="1" latinLnBrk="0" hangingPunct="1">
        <a:lnSpc>
          <a:spcPct val="100000"/>
        </a:lnSpc>
        <a:spcBef>
          <a:spcPts val="0"/>
        </a:spcBef>
        <a:spcAft>
          <a:spcPts val="0"/>
        </a:spcAft>
        <a:buSzPct val="100000"/>
        <a:buFont typeface="Arial" panose="020B0604020202020204" pitchFamily="34" charset="0"/>
        <a:buBlip>
          <a:blip r:embed="rId12"/>
        </a:buBlip>
        <a:defRPr lang="en-GB" sz="1600" kern="1200" dirty="0">
          <a:solidFill>
            <a:schemeClr val="tx1"/>
          </a:solidFill>
          <a:latin typeface="Arial" panose="020B0604020202020204" pitchFamily="34" charset="0"/>
          <a:ea typeface="+mn-ea"/>
          <a:cs typeface="Arial" panose="020B0604020202020204" pitchFamily="34" charset="0"/>
        </a:defRPr>
      </a:lvl4pPr>
      <a:lvl5pPr marL="1343025" indent="-266700" algn="l" defTabSz="342892" rtl="0" eaLnBrk="1" latinLnBrk="0" hangingPunct="1">
        <a:lnSpc>
          <a:spcPct val="100000"/>
        </a:lnSpc>
        <a:spcBef>
          <a:spcPts val="0"/>
        </a:spcBef>
        <a:spcAft>
          <a:spcPts val="0"/>
        </a:spcAft>
        <a:buSzPct val="100000"/>
        <a:buFont typeface="Arial" panose="020B0604020202020204" pitchFamily="34" charset="0"/>
        <a:buBlip>
          <a:blip r:embed="rId12"/>
        </a:buBlip>
        <a:defRPr lang="en-US" sz="1600" kern="1200" dirty="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A6AEB61-000A-4B90-9117-6C97C39E2B9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538000"/>
            <a:ext cx="12192000" cy="320000"/>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97EFC6FF-7E68-40FC-9D02-D9D681EF3FDD}"/>
              </a:ext>
            </a:extLst>
          </p:cNvPr>
          <p:cNvPicPr>
            <a:picLocks noChangeAspect="1"/>
          </p:cNvPicPr>
          <p:nvPr userDrawn="1"/>
        </p:nvPicPr>
        <p:blipFill>
          <a:blip r:embed="rId14"/>
          <a:stretch>
            <a:fillRect/>
          </a:stretch>
        </p:blipFill>
        <p:spPr>
          <a:xfrm>
            <a:off x="9587996" y="257695"/>
            <a:ext cx="2265628" cy="1284317"/>
          </a:xfrm>
          <a:prstGeom prst="rect">
            <a:avLst/>
          </a:prstGeom>
        </p:spPr>
      </p:pic>
    </p:spTree>
    <p:extLst>
      <p:ext uri="{BB962C8B-B14F-4D97-AF65-F5344CB8AC3E}">
        <p14:creationId xmlns:p14="http://schemas.microsoft.com/office/powerpoint/2010/main" val="1477434972"/>
      </p:ext>
    </p:extLst>
  </p:cSld>
  <p:clrMap bg1="lt1" tx1="dk1" bg2="lt2" tx2="dk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E13EBB-AD9C-2145-9935-6215C5C8A153}"/>
              </a:ext>
            </a:extLst>
          </p:cNvPr>
          <p:cNvPicPr>
            <a:picLocks noChangeAspect="1"/>
          </p:cNvPicPr>
          <p:nvPr userDrawn="1"/>
        </p:nvPicPr>
        <p:blipFill>
          <a:blip r:embed="rId4"/>
          <a:stretch>
            <a:fillRect/>
          </a:stretch>
        </p:blipFill>
        <p:spPr>
          <a:xfrm>
            <a:off x="0" y="0"/>
            <a:ext cx="12192000" cy="4737100"/>
          </a:xfrm>
          <a:prstGeom prst="rect">
            <a:avLst/>
          </a:prstGeom>
        </p:spPr>
      </p:pic>
      <p:pic>
        <p:nvPicPr>
          <p:cNvPr id="5" name="Picture 4">
            <a:extLst>
              <a:ext uri="{FF2B5EF4-FFF2-40B4-BE49-F238E27FC236}">
                <a16:creationId xmlns:a16="http://schemas.microsoft.com/office/drawing/2014/main" id="{01EE35BA-DD3F-AB4E-ABA6-5E2C0CFE5819}"/>
              </a:ext>
            </a:extLst>
          </p:cNvPr>
          <p:cNvPicPr>
            <a:picLocks noChangeAspect="1"/>
          </p:cNvPicPr>
          <p:nvPr userDrawn="1"/>
        </p:nvPicPr>
        <p:blipFill>
          <a:blip r:embed="rId5"/>
          <a:stretch>
            <a:fillRect/>
          </a:stretch>
        </p:blipFill>
        <p:spPr>
          <a:xfrm>
            <a:off x="9482918" y="5045959"/>
            <a:ext cx="2349500" cy="1003300"/>
          </a:xfrm>
          <a:prstGeom prst="rect">
            <a:avLst/>
          </a:prstGeom>
        </p:spPr>
      </p:pic>
    </p:spTree>
    <p:extLst>
      <p:ext uri="{BB962C8B-B14F-4D97-AF65-F5344CB8AC3E}">
        <p14:creationId xmlns:p14="http://schemas.microsoft.com/office/powerpoint/2010/main" val="4080276003"/>
      </p:ext>
    </p:extLst>
  </p:cSld>
  <p:clrMap bg1="lt1" tx1="dk1" bg2="lt2" tx2="dk2" accent1="accent1" accent2="accent2" accent3="accent3" accent4="accent4" accent5="accent5" accent6="accent6" hlink="hlink" folHlink="folHlink"/>
  <p:sldLayoutIdLst>
    <p:sldLayoutId id="2147484204" r:id="rId1"/>
    <p:sldLayoutId id="2147484205" r:id="rId2"/>
  </p:sldLayoutIdLst>
  <p:hf hdr="0" ftr="0" dt="0"/>
  <p:txStyles>
    <p:titleStyle>
      <a:lvl1pPr algn="l" defTabSz="457189" rtl="0" eaLnBrk="1" latinLnBrk="0" hangingPunct="1">
        <a:spcBef>
          <a:spcPct val="0"/>
        </a:spcBef>
        <a:buNone/>
        <a:defRPr sz="3600" b="0" i="0" kern="1200" baseline="0">
          <a:solidFill>
            <a:srgbClr val="656565"/>
          </a:solidFill>
          <a:latin typeface="FSAlbert Regular"/>
          <a:ea typeface="+mj-ea"/>
          <a:cs typeface="FSAlbert Regular"/>
        </a:defRPr>
      </a:lvl1pPr>
    </p:titleStyle>
    <p:bodyStyle>
      <a:lvl1pPr marL="342891" indent="-342891" algn="l" defTabSz="457189" rtl="0" eaLnBrk="1" latinLnBrk="0" hangingPunct="1">
        <a:spcBef>
          <a:spcPct val="20000"/>
        </a:spcBef>
        <a:buSzPct val="100000"/>
        <a:buFontTx/>
        <a:buBlip>
          <a:blip r:embed="rId6"/>
        </a:buBlip>
        <a:defRPr sz="3200" kern="1200">
          <a:solidFill>
            <a:schemeClr val="tx1"/>
          </a:solidFill>
          <a:latin typeface="+mn-lt"/>
          <a:ea typeface="+mn-ea"/>
          <a:cs typeface="+mn-cs"/>
        </a:defRPr>
      </a:lvl1pPr>
      <a:lvl2pPr marL="742932" indent="-285744" algn="l" defTabSz="457189" rtl="0" eaLnBrk="1" latinLnBrk="0" hangingPunct="1">
        <a:spcBef>
          <a:spcPct val="20000"/>
        </a:spcBef>
        <a:buFontTx/>
        <a:buBlip>
          <a:blip r:embed="rId7"/>
        </a:buBlip>
        <a:defRPr sz="2800" kern="1200">
          <a:solidFill>
            <a:schemeClr val="tx1"/>
          </a:solidFill>
          <a:latin typeface="+mn-lt"/>
          <a:ea typeface="+mn-ea"/>
          <a:cs typeface="+mn-cs"/>
        </a:defRPr>
      </a:lvl2pPr>
      <a:lvl3pPr marL="1142971" indent="-228594" algn="l" defTabSz="457189" rtl="0" eaLnBrk="1" latinLnBrk="0" hangingPunct="1">
        <a:spcBef>
          <a:spcPct val="20000"/>
        </a:spcBef>
        <a:buFontTx/>
        <a:buBlip>
          <a:blip r:embed="rId7"/>
        </a:buBlip>
        <a:defRPr sz="2400" kern="1200">
          <a:solidFill>
            <a:schemeClr val="tx1"/>
          </a:solidFill>
          <a:latin typeface="+mn-lt"/>
          <a:ea typeface="+mn-ea"/>
          <a:cs typeface="+mn-cs"/>
        </a:defRPr>
      </a:lvl3pPr>
      <a:lvl4pPr marL="1600160" indent="-228594" algn="l" defTabSz="457189" rtl="0" eaLnBrk="1" latinLnBrk="0" hangingPunct="1">
        <a:spcBef>
          <a:spcPct val="20000"/>
        </a:spcBef>
        <a:buFontTx/>
        <a:buBlip>
          <a:blip r:embed="rId7"/>
        </a:buBlip>
        <a:defRPr sz="2000" kern="1200">
          <a:solidFill>
            <a:schemeClr val="tx1"/>
          </a:solidFill>
          <a:latin typeface="+mn-lt"/>
          <a:ea typeface="+mn-ea"/>
          <a:cs typeface="+mn-cs"/>
        </a:defRPr>
      </a:lvl4pPr>
      <a:lvl5pPr marL="2057349" indent="-228594" algn="l" defTabSz="457189" rtl="0" eaLnBrk="1" latinLnBrk="0" hangingPunct="1">
        <a:spcBef>
          <a:spcPct val="20000"/>
        </a:spcBef>
        <a:buFontTx/>
        <a:buBlip>
          <a:blip r:embed="rId7"/>
        </a:buBlip>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A73912-1623-C546-99BC-6F66933FD7CB}"/>
              </a:ext>
            </a:extLst>
          </p:cNvPr>
          <p:cNvPicPr>
            <a:picLocks noChangeAspect="1"/>
          </p:cNvPicPr>
          <p:nvPr userDrawn="1"/>
        </p:nvPicPr>
        <p:blipFill>
          <a:blip r:embed="rId10"/>
          <a:stretch>
            <a:fillRect/>
          </a:stretch>
        </p:blipFill>
        <p:spPr>
          <a:xfrm>
            <a:off x="303772" y="6336303"/>
            <a:ext cx="11650495" cy="304407"/>
          </a:xfrm>
          <a:prstGeom prst="rect">
            <a:avLst/>
          </a:prstGeom>
        </p:spPr>
      </p:pic>
      <p:sp>
        <p:nvSpPr>
          <p:cNvPr id="2" name="Title Placeholder 1">
            <a:extLst>
              <a:ext uri="{FF2B5EF4-FFF2-40B4-BE49-F238E27FC236}">
                <a16:creationId xmlns:a16="http://schemas.microsoft.com/office/drawing/2014/main" id="{07C5FB5A-E7ED-0946-B062-972087131896}"/>
              </a:ext>
            </a:extLst>
          </p:cNvPr>
          <p:cNvSpPr>
            <a:spLocks noGrp="1"/>
          </p:cNvSpPr>
          <p:nvPr>
            <p:ph type="title"/>
          </p:nvPr>
        </p:nvSpPr>
        <p:spPr>
          <a:xfrm>
            <a:off x="563880" y="3595"/>
            <a:ext cx="9115579" cy="1216034"/>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56F026D-6C74-424E-8910-79663CF8F4E4}"/>
              </a:ext>
            </a:extLst>
          </p:cNvPr>
          <p:cNvSpPr>
            <a:spLocks noGrp="1"/>
          </p:cNvSpPr>
          <p:nvPr>
            <p:ph type="body" idx="1"/>
          </p:nvPr>
        </p:nvSpPr>
        <p:spPr>
          <a:xfrm>
            <a:off x="563880" y="1474573"/>
            <a:ext cx="11130280" cy="480564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a:extLst>
              <a:ext uri="{FF2B5EF4-FFF2-40B4-BE49-F238E27FC236}">
                <a16:creationId xmlns:a16="http://schemas.microsoft.com/office/drawing/2014/main" id="{1F0AAC5A-3C9C-4C41-A86D-7AE84F45606C}"/>
              </a:ext>
            </a:extLst>
          </p:cNvPr>
          <p:cNvSpPr>
            <a:spLocks noGrp="1"/>
          </p:cNvSpPr>
          <p:nvPr>
            <p:ph type="sldNum" sz="quarter" idx="4"/>
          </p:nvPr>
        </p:nvSpPr>
        <p:spPr>
          <a:xfrm>
            <a:off x="290729" y="6336303"/>
            <a:ext cx="624840" cy="308567"/>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fld id="{FCF7B328-06B5-D240-8655-A34EB4EF3701}" type="slidenum">
              <a:rPr lang="en-US" smtClean="0"/>
              <a:pPr/>
              <a:t>‹#›</a:t>
            </a:fld>
            <a:endParaRPr lang="en-US" dirty="0"/>
          </a:p>
        </p:txBody>
      </p:sp>
      <p:pic>
        <p:nvPicPr>
          <p:cNvPr id="7" name="Picture 6" descr="A picture containing drawing&#10;&#10;Description automatically generated">
            <a:extLst>
              <a:ext uri="{FF2B5EF4-FFF2-40B4-BE49-F238E27FC236}">
                <a16:creationId xmlns:a16="http://schemas.microsoft.com/office/drawing/2014/main" id="{E42135E3-3079-E54D-ABB9-AC45493E9DBD}"/>
              </a:ext>
            </a:extLst>
          </p:cNvPr>
          <p:cNvPicPr>
            <a:picLocks noChangeAspect="1"/>
          </p:cNvPicPr>
          <p:nvPr userDrawn="1"/>
        </p:nvPicPr>
        <p:blipFill>
          <a:blip r:embed="rId11"/>
          <a:stretch>
            <a:fillRect/>
          </a:stretch>
        </p:blipFill>
        <p:spPr>
          <a:xfrm>
            <a:off x="9762528" y="99007"/>
            <a:ext cx="2147459" cy="1120621"/>
          </a:xfrm>
          <a:prstGeom prst="rect">
            <a:avLst/>
          </a:prstGeom>
        </p:spPr>
      </p:pic>
    </p:spTree>
    <p:extLst>
      <p:ext uri="{BB962C8B-B14F-4D97-AF65-F5344CB8AC3E}">
        <p14:creationId xmlns:p14="http://schemas.microsoft.com/office/powerpoint/2010/main" val="2827266714"/>
      </p:ext>
    </p:extLst>
  </p:cSld>
  <p:clrMap bg1="lt1" tx1="dk1" bg2="lt2" tx2="dk2" accent1="accent1" accent2="accent2" accent3="accent3" accent4="accent4" accent5="accent5" accent6="accent6" hlink="hlink" folHlink="folHlink"/>
  <p:sldLayoutIdLst>
    <p:sldLayoutId id="2147484396" r:id="rId1"/>
    <p:sldLayoutId id="2147484397" r:id="rId2"/>
    <p:sldLayoutId id="2147484398" r:id="rId3"/>
    <p:sldLayoutId id="2147484399" r:id="rId4"/>
    <p:sldLayoutId id="2147484400" r:id="rId5"/>
    <p:sldLayoutId id="2147484401" r:id="rId6"/>
    <p:sldLayoutId id="2147484402" r:id="rId7"/>
    <p:sldLayoutId id="2147484403" r:id="rId8"/>
  </p:sldLayoutIdLst>
  <p:txStyles>
    <p:titleStyle>
      <a:lvl1pPr algn="l" defTabSz="685800" rtl="0" eaLnBrk="1" latinLnBrk="0" hangingPunct="1">
        <a:lnSpc>
          <a:spcPct val="90000"/>
        </a:lnSpc>
        <a:spcBef>
          <a:spcPct val="0"/>
        </a:spcBef>
        <a:buNone/>
        <a:defRPr sz="3200" b="1" kern="1200">
          <a:solidFill>
            <a:schemeClr val="tx1">
              <a:lumMod val="50000"/>
              <a:lumOff val="50000"/>
            </a:schemeClr>
          </a:solidFill>
          <a:latin typeface="Arial" panose="020B0604020202020204" pitchFamily="34" charset="0"/>
          <a:ea typeface="+mj-ea"/>
          <a:cs typeface="Arial" panose="020B0604020202020204" pitchFamily="34" charset="0"/>
        </a:defRPr>
      </a:lvl1pPr>
    </p:titleStyle>
    <p:bodyStyle>
      <a:lvl1pPr marL="257182" indent="-257168" algn="l" defTabSz="342892" rtl="0" eaLnBrk="1" latinLnBrk="0" hangingPunct="1">
        <a:lnSpc>
          <a:spcPct val="100000"/>
        </a:lnSpc>
        <a:spcBef>
          <a:spcPts val="0"/>
        </a:spcBef>
        <a:spcAft>
          <a:spcPts val="0"/>
        </a:spcAft>
        <a:buSzPct val="100000"/>
        <a:buFont typeface="Arial" panose="020B0604020202020204" pitchFamily="34" charset="0"/>
        <a:buBlip>
          <a:blip r:embed="rId12"/>
        </a:buBlip>
        <a:defRPr lang="en-GB" sz="2000" kern="1200" dirty="0">
          <a:solidFill>
            <a:schemeClr val="tx1"/>
          </a:solidFill>
          <a:latin typeface="Arial" panose="020B0604020202020204" pitchFamily="34" charset="0"/>
          <a:ea typeface="+mn-ea"/>
          <a:cs typeface="Arial" panose="020B0604020202020204" pitchFamily="34" charset="0"/>
        </a:defRPr>
      </a:lvl1pPr>
      <a:lvl2pPr marL="542925" indent="-276225" algn="l" defTabSz="342892" rtl="0" eaLnBrk="1" latinLnBrk="0" hangingPunct="1">
        <a:lnSpc>
          <a:spcPct val="100000"/>
        </a:lnSpc>
        <a:spcBef>
          <a:spcPts val="0"/>
        </a:spcBef>
        <a:spcAft>
          <a:spcPts val="0"/>
        </a:spcAft>
        <a:buSzPct val="100000"/>
        <a:buFont typeface="Arial" panose="020B0604020202020204" pitchFamily="34" charset="0"/>
        <a:buBlip>
          <a:blip r:embed="rId12"/>
        </a:buBlip>
        <a:defRPr lang="en-GB" sz="1800" kern="1200" dirty="0">
          <a:solidFill>
            <a:schemeClr val="tx1"/>
          </a:solidFill>
          <a:latin typeface="Arial" panose="020B0604020202020204" pitchFamily="34" charset="0"/>
          <a:ea typeface="+mn-ea"/>
          <a:cs typeface="Arial" panose="020B0604020202020204" pitchFamily="34" charset="0"/>
        </a:defRPr>
      </a:lvl2pPr>
      <a:lvl3pPr marL="809625" indent="-266700" algn="l" defTabSz="342892" rtl="0" eaLnBrk="1" latinLnBrk="0" hangingPunct="1">
        <a:lnSpc>
          <a:spcPct val="100000"/>
        </a:lnSpc>
        <a:spcBef>
          <a:spcPts val="0"/>
        </a:spcBef>
        <a:spcAft>
          <a:spcPts val="0"/>
        </a:spcAft>
        <a:buSzPct val="100000"/>
        <a:buFont typeface="Arial" panose="020B0604020202020204" pitchFamily="34" charset="0"/>
        <a:buBlip>
          <a:blip r:embed="rId12"/>
        </a:buBlip>
        <a:defRPr lang="en-GB" sz="1800" kern="1200" dirty="0">
          <a:solidFill>
            <a:schemeClr val="tx1"/>
          </a:solidFill>
          <a:latin typeface="Arial" panose="020B0604020202020204" pitchFamily="34" charset="0"/>
          <a:ea typeface="+mn-ea"/>
          <a:cs typeface="Arial" panose="020B0604020202020204" pitchFamily="34" charset="0"/>
        </a:defRPr>
      </a:lvl3pPr>
      <a:lvl4pPr marL="1076325" indent="-266700" algn="l" defTabSz="342892" rtl="0" eaLnBrk="1" latinLnBrk="0" hangingPunct="1">
        <a:lnSpc>
          <a:spcPct val="100000"/>
        </a:lnSpc>
        <a:spcBef>
          <a:spcPts val="0"/>
        </a:spcBef>
        <a:spcAft>
          <a:spcPts val="0"/>
        </a:spcAft>
        <a:buSzPct val="100000"/>
        <a:buFont typeface="Arial" panose="020B0604020202020204" pitchFamily="34" charset="0"/>
        <a:buBlip>
          <a:blip r:embed="rId12"/>
        </a:buBlip>
        <a:defRPr lang="en-GB" sz="1600" kern="1200" dirty="0">
          <a:solidFill>
            <a:schemeClr val="tx1"/>
          </a:solidFill>
          <a:latin typeface="Arial" panose="020B0604020202020204" pitchFamily="34" charset="0"/>
          <a:ea typeface="+mn-ea"/>
          <a:cs typeface="Arial" panose="020B0604020202020204" pitchFamily="34" charset="0"/>
        </a:defRPr>
      </a:lvl4pPr>
      <a:lvl5pPr marL="1343025" indent="-266700" algn="l" defTabSz="342892" rtl="0" eaLnBrk="1" latinLnBrk="0" hangingPunct="1">
        <a:lnSpc>
          <a:spcPct val="100000"/>
        </a:lnSpc>
        <a:spcBef>
          <a:spcPts val="0"/>
        </a:spcBef>
        <a:spcAft>
          <a:spcPts val="0"/>
        </a:spcAft>
        <a:buSzPct val="100000"/>
        <a:buFont typeface="Arial" panose="020B0604020202020204" pitchFamily="34" charset="0"/>
        <a:buBlip>
          <a:blip r:embed="rId12"/>
        </a:buBlip>
        <a:defRPr lang="en-US" sz="1600" kern="1200" dirty="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782698-7D49-A145-AD03-C56E41C9D0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3CEBCA2-4BEE-2B7C-CE40-B9163DAAA2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44A5F01-7774-A0AF-0FF9-1668828498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4AB128-B223-B24D-939F-1192AA9AEB8F}" type="datetimeFigureOut">
              <a:rPr lang="en-US" smtClean="0"/>
              <a:t>5/19/2025</a:t>
            </a:fld>
            <a:endParaRPr lang="en-US" dirty="0"/>
          </a:p>
        </p:txBody>
      </p:sp>
      <p:sp>
        <p:nvSpPr>
          <p:cNvPr id="5" name="Footer Placeholder 4">
            <a:extLst>
              <a:ext uri="{FF2B5EF4-FFF2-40B4-BE49-F238E27FC236}">
                <a16:creationId xmlns:a16="http://schemas.microsoft.com/office/drawing/2014/main" id="{6F8D4BCA-207B-FF91-CD7E-0790C4FE14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8730CD0-3279-B005-B456-3567D5AFA7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CF9D40-12D7-2542-B1ED-6FC594E4D753}" type="slidenum">
              <a:rPr lang="en-US" smtClean="0"/>
              <a:t>‹#›</a:t>
            </a:fld>
            <a:endParaRPr lang="en-US" dirty="0"/>
          </a:p>
        </p:txBody>
      </p:sp>
      <p:pic>
        <p:nvPicPr>
          <p:cNvPr id="7" name="Picture 6">
            <a:extLst>
              <a:ext uri="{FF2B5EF4-FFF2-40B4-BE49-F238E27FC236}">
                <a16:creationId xmlns:a16="http://schemas.microsoft.com/office/drawing/2014/main" id="{799D801D-C103-D770-7216-26042AAEB6D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538000"/>
            <a:ext cx="12192000" cy="320000"/>
          </a:xfrm>
          <a:prstGeom prst="rect">
            <a:avLst/>
          </a:prstGeom>
        </p:spPr>
      </p:pic>
      <p:sp>
        <p:nvSpPr>
          <p:cNvPr id="8" name="TextBox 7">
            <a:extLst>
              <a:ext uri="{FF2B5EF4-FFF2-40B4-BE49-F238E27FC236}">
                <a16:creationId xmlns:a16="http://schemas.microsoft.com/office/drawing/2014/main" id="{61149B87-CA14-B446-6D4D-48E0DC0DED89}"/>
              </a:ext>
            </a:extLst>
          </p:cNvPr>
          <p:cNvSpPr txBox="1"/>
          <p:nvPr userDrawn="1"/>
        </p:nvSpPr>
        <p:spPr>
          <a:xfrm>
            <a:off x="159027" y="6574889"/>
            <a:ext cx="718267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000" b="0" i="0" u="none" strike="noStrike" dirty="0">
                <a:solidFill>
                  <a:schemeClr val="bg1"/>
                </a:solidFill>
                <a:effectLst/>
                <a:latin typeface="Helvetica Neue" panose="02000503000000020004" pitchFamily="2" charset="0"/>
                <a:ea typeface="Helvetica Neue" panose="02000503000000020004" pitchFamily="2" charset="0"/>
                <a:cs typeface="Helvetica Neue" panose="02000503000000020004" pitchFamily="2" charset="0"/>
              </a:rPr>
              <a:t>The Government Employees Medical Scheme (GEMS) is an authorised Financial Services Provider (FSP No 52861)</a:t>
            </a:r>
            <a:endParaRPr lang="en-ZA" sz="1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9" name="Picture 8">
            <a:extLst>
              <a:ext uri="{FF2B5EF4-FFF2-40B4-BE49-F238E27FC236}">
                <a16:creationId xmlns:a16="http://schemas.microsoft.com/office/drawing/2014/main" id="{51823B5D-7466-931F-795F-D4C070215E10}"/>
              </a:ext>
            </a:extLst>
          </p:cNvPr>
          <p:cNvPicPr>
            <a:picLocks noChangeAspect="1"/>
          </p:cNvPicPr>
          <p:nvPr userDrawn="1"/>
        </p:nvPicPr>
        <p:blipFill>
          <a:blip r:embed="rId14"/>
          <a:stretch>
            <a:fillRect/>
          </a:stretch>
        </p:blipFill>
        <p:spPr>
          <a:xfrm>
            <a:off x="6559062" y="2716346"/>
            <a:ext cx="5632938" cy="1425307"/>
          </a:xfrm>
          <a:prstGeom prst="rect">
            <a:avLst/>
          </a:prstGeom>
        </p:spPr>
      </p:pic>
    </p:spTree>
    <p:extLst>
      <p:ext uri="{BB962C8B-B14F-4D97-AF65-F5344CB8AC3E}">
        <p14:creationId xmlns:p14="http://schemas.microsoft.com/office/powerpoint/2010/main" val="3247410857"/>
      </p:ext>
    </p:extLst>
  </p:cSld>
  <p:clrMap bg1="lt1" tx1="dk1" bg2="lt2" tx2="dk2" accent1="accent1" accent2="accent2" accent3="accent3" accent4="accent4" accent5="accent5" accent6="accent6" hlink="hlink" folHlink="folHlink"/>
  <p:sldLayoutIdLst>
    <p:sldLayoutId id="2147484418" r:id="rId1"/>
    <p:sldLayoutId id="2147484419" r:id="rId2"/>
    <p:sldLayoutId id="2147484420" r:id="rId3"/>
    <p:sldLayoutId id="2147484421" r:id="rId4"/>
    <p:sldLayoutId id="2147484422" r:id="rId5"/>
    <p:sldLayoutId id="2147484423" r:id="rId6"/>
    <p:sldLayoutId id="2147484424" r:id="rId7"/>
    <p:sldLayoutId id="2147484425" r:id="rId8"/>
    <p:sldLayoutId id="2147484426" r:id="rId9"/>
    <p:sldLayoutId id="2147484427" r:id="rId10"/>
    <p:sldLayoutId id="21474844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2.jp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descr="A group of people posing for a photo&#10;&#10;Description automatically generated">
            <a:extLst>
              <a:ext uri="{FF2B5EF4-FFF2-40B4-BE49-F238E27FC236}">
                <a16:creationId xmlns:a16="http://schemas.microsoft.com/office/drawing/2014/main" id="{91B71572-5F13-4008-B82D-52A24B37884B}"/>
              </a:ext>
            </a:extLst>
          </p:cNvPr>
          <p:cNvPicPr>
            <a:picLocks noGrp="1" noRot="1" noChangeAspect="1" noMove="1" noResize="1" noEditPoints="1" noAdjustHandles="1" noChangeArrowheads="1" noChangeShapeType="1" noCrop="1"/>
          </p:cNvPicPr>
          <p:nvPr/>
        </p:nvPicPr>
        <p:blipFill rotWithShape="1">
          <a:blip r:embed="rId3"/>
          <a:srcRect b="19280"/>
          <a:stretch/>
        </p:blipFill>
        <p:spPr>
          <a:xfrm>
            <a:off x="0" y="-35509"/>
            <a:ext cx="12192000" cy="6569476"/>
          </a:xfrm>
          <a:prstGeom prst="rect">
            <a:avLst/>
          </a:prstGeom>
          <a:solidFill>
            <a:schemeClr val="bg1"/>
          </a:solidFill>
        </p:spPr>
      </p:pic>
      <p:sp>
        <p:nvSpPr>
          <p:cNvPr id="2" name="Title 1">
            <a:extLst>
              <a:ext uri="{FF2B5EF4-FFF2-40B4-BE49-F238E27FC236}">
                <a16:creationId xmlns:a16="http://schemas.microsoft.com/office/drawing/2014/main" id="{5681940B-E464-4BDE-9511-91713B692C7D}"/>
              </a:ext>
            </a:extLst>
          </p:cNvPr>
          <p:cNvSpPr>
            <a:spLocks noGrp="1"/>
          </p:cNvSpPr>
          <p:nvPr>
            <p:ph type="title"/>
          </p:nvPr>
        </p:nvSpPr>
        <p:spPr>
          <a:xfrm>
            <a:off x="3355759" y="5109278"/>
            <a:ext cx="5921407" cy="1325563"/>
          </a:xfrm>
          <a:solidFill>
            <a:schemeClr val="bg1"/>
          </a:solidFill>
        </p:spPr>
        <p:txBody>
          <a:bodyPr/>
          <a:lstStyle/>
          <a:p>
            <a:pPr marL="0" marR="0" lvl="0" indent="0" algn="ctr" defTabSz="914400" rtl="0" eaLnBrk="1" fontAlgn="auto" latinLnBrk="0" hangingPunct="1">
              <a:lnSpc>
                <a:spcPct val="100000"/>
              </a:lnSpc>
              <a:spcBef>
                <a:spcPts val="0"/>
              </a:spcBef>
              <a:spcAft>
                <a:spcPts val="0"/>
              </a:spcAft>
              <a:tabLst/>
              <a:defRPr/>
            </a:pPr>
            <a:r>
              <a:rPr lang="en-ZA" sz="2400" b="1" dirty="0">
                <a:latin typeface="Arial" panose="020B0604020202020204" pitchFamily="34" charset="0"/>
                <a:cs typeface="Arial" panose="020B0604020202020204" pitchFamily="34" charset="0"/>
              </a:rPr>
              <a:t> Medscheme: Contribution &amp; Debt SPN</a:t>
            </a:r>
            <a:br>
              <a:rPr lang="en-ZA" sz="2400" b="1" dirty="0">
                <a:latin typeface="Arial" panose="020B0604020202020204" pitchFamily="34" charset="0"/>
                <a:cs typeface="Arial" panose="020B0604020202020204" pitchFamily="34" charset="0"/>
              </a:rPr>
            </a:br>
            <a:r>
              <a:rPr lang="en-ZA" sz="2400" b="1" dirty="0">
                <a:latin typeface="Arial" panose="020B0604020202020204" pitchFamily="34" charset="0"/>
                <a:cs typeface="Arial" panose="020B0604020202020204" pitchFamily="34" charset="0"/>
              </a:rPr>
              <a:t> </a:t>
            </a:r>
            <a:br>
              <a:rPr lang="en-ZA" sz="2400" b="1" dirty="0">
                <a:latin typeface="Arial" panose="020B0604020202020204" pitchFamily="34" charset="0"/>
                <a:cs typeface="Arial" panose="020B0604020202020204" pitchFamily="34" charset="0"/>
              </a:rPr>
            </a:br>
            <a:r>
              <a:rPr lang="en-ZA" sz="2400" b="1" dirty="0">
                <a:latin typeface="Arial" panose="020B0604020202020204" pitchFamily="34" charset="0"/>
                <a:cs typeface="Arial" panose="020B0604020202020204" pitchFamily="34" charset="0"/>
              </a:rPr>
              <a:t>May 2025</a:t>
            </a:r>
            <a:br>
              <a:rPr lang="en-ZA" sz="2400" b="1" dirty="0">
                <a:solidFill>
                  <a:schemeClr val="accent3"/>
                </a:solidFill>
                <a:latin typeface="Arial" panose="020B0604020202020204" pitchFamily="34" charset="0"/>
                <a:cs typeface="Arial" panose="020B0604020202020204" pitchFamily="34" charset="0"/>
              </a:rPr>
            </a:br>
            <a:endParaRPr lang="en-ZA" sz="2400" b="1" dirty="0">
              <a:solidFill>
                <a:schemeClr val="accent3"/>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44F318F0-C9FC-2CB0-DFF0-BE09A9B81224}"/>
              </a:ext>
            </a:extLst>
          </p:cNvPr>
          <p:cNvPicPr>
            <a:picLocks noChangeAspect="1"/>
          </p:cNvPicPr>
          <p:nvPr/>
        </p:nvPicPr>
        <p:blipFill>
          <a:blip r:embed="rId4"/>
          <a:stretch>
            <a:fillRect/>
          </a:stretch>
        </p:blipFill>
        <p:spPr>
          <a:xfrm>
            <a:off x="0" y="6533968"/>
            <a:ext cx="12192000" cy="349344"/>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5C88A5B0-7C1D-1475-A835-1DF1A6E1C28D}"/>
              </a:ext>
            </a:extLst>
          </p:cNvPr>
          <p:cNvPicPr>
            <a:picLocks noChangeAspect="1"/>
          </p:cNvPicPr>
          <p:nvPr/>
        </p:nvPicPr>
        <p:blipFill>
          <a:blip r:embed="rId5"/>
          <a:stretch>
            <a:fillRect/>
          </a:stretch>
        </p:blipFill>
        <p:spPr>
          <a:xfrm>
            <a:off x="10214961" y="0"/>
            <a:ext cx="1707386" cy="890975"/>
          </a:xfrm>
          <a:prstGeom prst="rect">
            <a:avLst/>
          </a:prstGeom>
        </p:spPr>
      </p:pic>
    </p:spTree>
    <p:extLst>
      <p:ext uri="{BB962C8B-B14F-4D97-AF65-F5344CB8AC3E}">
        <p14:creationId xmlns:p14="http://schemas.microsoft.com/office/powerpoint/2010/main" val="326486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73151" y="153136"/>
            <a:ext cx="3066289" cy="733552"/>
          </a:xfrm>
          <a:prstGeom prst="rect">
            <a:avLst/>
          </a:prstGeom>
          <a:gradFill>
            <a:gsLst>
              <a:gs pos="0">
                <a:srgbClr val="009999">
                  <a:alpha val="29000"/>
                </a:srgbClr>
              </a:gs>
              <a:gs pos="58000">
                <a:schemeClr val="bg1">
                  <a:lumMod val="95000"/>
                  <a:alpha val="61000"/>
                </a:schemeClr>
              </a:gs>
              <a:gs pos="100000">
                <a:schemeClr val="accent1">
                  <a:tint val="23500"/>
                  <a:satMod val="160000"/>
                </a:schemeClr>
              </a:gs>
            </a:gsLst>
            <a:path path="rect">
              <a:fillToRect l="100000" t="100000"/>
            </a:path>
          </a:gradFill>
        </p:spPr>
        <p:txBody>
          <a:bodyPr vert="horz" lIns="91440" tIns="45720" rIns="91440" bIns="45720" rtlCol="0" anchor="ctr">
            <a:normAutofit lnSpcReduction="10000"/>
          </a:bodyPr>
          <a:lstStyle>
            <a:lvl1pPr algn="l" defTabSz="457200" rtl="0" eaLnBrk="1" latinLnBrk="0" hangingPunct="1">
              <a:spcBef>
                <a:spcPct val="0"/>
              </a:spcBef>
              <a:buNone/>
              <a:defRPr sz="3200" kern="1200">
                <a:solidFill>
                  <a:schemeClr val="bg1">
                    <a:lumMod val="95000"/>
                  </a:schemeClr>
                </a:solidFill>
                <a:latin typeface="+mj-lt"/>
                <a:ea typeface="+mj-ea"/>
                <a:cs typeface="FSAlbert Regular"/>
              </a:defRPr>
            </a:lvl1pPr>
          </a:lstStyle>
          <a:p>
            <a:pPr>
              <a:defRPr/>
            </a:pPr>
            <a:endParaRPr lang="en-US" sz="2000" b="1" dirty="0">
              <a:solidFill>
                <a:schemeClr val="tx1"/>
              </a:solidFill>
              <a:latin typeface="Arial" panose="020B0604020202020204" pitchFamily="34" charset="0"/>
              <a:cs typeface="Arial" panose="020B0604020202020204" pitchFamily="34" charset="0"/>
            </a:endParaRPr>
          </a:p>
          <a:p>
            <a:pPr>
              <a:defRPr/>
            </a:pPr>
            <a:r>
              <a:rPr lang="en-US" sz="2400" b="1" dirty="0">
                <a:solidFill>
                  <a:schemeClr val="tx1"/>
                </a:solidFill>
                <a:latin typeface="Arial" panose="020B0604020202020204" pitchFamily="34" charset="0"/>
                <a:cs typeface="Arial" panose="020B0604020202020204" pitchFamily="34" charset="0"/>
              </a:rPr>
              <a:t>Emerald Value</a:t>
            </a:r>
            <a:endParaRPr kumimoji="0" lang="en-ZA" sz="1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defTabSz="4572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chemeClr val="tx1"/>
              </a:solidFill>
              <a:effectLst/>
              <a:uLnTx/>
              <a:uFillTx/>
              <a:latin typeface="Arial" pitchFamily="34" charset="0"/>
              <a:ea typeface="Arial Unicode MS" panose="020B0604020202020204" pitchFamily="34" charset="-128"/>
              <a:cs typeface="Arial"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C06E96A5-D1C6-A342-91DA-1BF1F2CA31AF}"/>
              </a:ext>
            </a:extLst>
          </p:cNvPr>
          <p:cNvPicPr>
            <a:picLocks noChangeAspect="1"/>
          </p:cNvPicPr>
          <p:nvPr/>
        </p:nvPicPr>
        <p:blipFill>
          <a:blip r:embed="rId3"/>
          <a:stretch>
            <a:fillRect/>
          </a:stretch>
        </p:blipFill>
        <p:spPr>
          <a:xfrm>
            <a:off x="10214961" y="0"/>
            <a:ext cx="1707386" cy="890975"/>
          </a:xfrm>
          <a:prstGeom prst="rect">
            <a:avLst/>
          </a:prstGeom>
        </p:spPr>
      </p:pic>
      <p:pic>
        <p:nvPicPr>
          <p:cNvPr id="4" name="Picture 3">
            <a:extLst>
              <a:ext uri="{FF2B5EF4-FFF2-40B4-BE49-F238E27FC236}">
                <a16:creationId xmlns:a16="http://schemas.microsoft.com/office/drawing/2014/main" id="{2CE65BF9-DBA3-3495-1001-3AEF11D932D5}"/>
              </a:ext>
            </a:extLst>
          </p:cNvPr>
          <p:cNvPicPr>
            <a:picLocks noChangeAspect="1"/>
          </p:cNvPicPr>
          <p:nvPr/>
        </p:nvPicPr>
        <p:blipFill>
          <a:blip r:embed="rId4"/>
          <a:stretch>
            <a:fillRect/>
          </a:stretch>
        </p:blipFill>
        <p:spPr>
          <a:xfrm>
            <a:off x="0" y="6544165"/>
            <a:ext cx="12192000" cy="313835"/>
          </a:xfrm>
          <a:prstGeom prst="rect">
            <a:avLst/>
          </a:prstGeom>
        </p:spPr>
      </p:pic>
      <p:sp>
        <p:nvSpPr>
          <p:cNvPr id="7" name="Content Placeholder 2">
            <a:extLst>
              <a:ext uri="{FF2B5EF4-FFF2-40B4-BE49-F238E27FC236}">
                <a16:creationId xmlns:a16="http://schemas.microsoft.com/office/drawing/2014/main" id="{06859F1C-DF93-ADC4-71EF-B7A4F9F34B05}"/>
              </a:ext>
            </a:extLst>
          </p:cNvPr>
          <p:cNvSpPr txBox="1">
            <a:spLocks/>
          </p:cNvSpPr>
          <p:nvPr/>
        </p:nvSpPr>
        <p:spPr>
          <a:xfrm>
            <a:off x="121920" y="1645920"/>
            <a:ext cx="11898844" cy="473542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buSzPct val="100000"/>
            </a:pPr>
            <a:endParaRPr lang="en-US" sz="1400" dirty="0">
              <a:latin typeface="Arial" panose="020B0604020202020204" pitchFamily="34" charset="0"/>
              <a:cs typeface="Arial" panose="020B0604020202020204" pitchFamily="34" charset="0"/>
            </a:endParaRPr>
          </a:p>
          <a:p>
            <a:pPr>
              <a:lnSpc>
                <a:spcPct val="150000"/>
              </a:lnSpc>
              <a:spcBef>
                <a:spcPct val="20000"/>
              </a:spcBef>
              <a:buSzPct val="100000"/>
            </a:pPr>
            <a:endParaRPr lang="en-US" sz="1600" dirty="0">
              <a:latin typeface="Arial" panose="020B0604020202020204" pitchFamily="34" charset="0"/>
              <a:cs typeface="Arial" panose="020B0604020202020204" pitchFamily="34" charset="0"/>
            </a:endParaRPr>
          </a:p>
          <a:p>
            <a:pPr>
              <a:spcBef>
                <a:spcPct val="20000"/>
              </a:spcBef>
              <a:buSzPct val="100000"/>
            </a:pPr>
            <a:endParaRPr lang="en-US" sz="1600" dirty="0">
              <a:latin typeface="Arial" panose="020B0604020202020204" pitchFamily="34" charset="0"/>
              <a:cs typeface="Arial" panose="020B0604020202020204" pitchFamily="34" charset="0"/>
            </a:endParaRPr>
          </a:p>
          <a:p>
            <a:pPr algn="just">
              <a:spcBef>
                <a:spcPct val="20000"/>
              </a:spcBef>
              <a:buSzPct val="100000"/>
            </a:pPr>
            <a:endParaRPr lang="en-US" sz="1600" dirty="0">
              <a:latin typeface="Arial" panose="020B0604020202020204" pitchFamily="34" charset="0"/>
              <a:cs typeface="Arial" panose="020B0604020202020204" pitchFamily="34" charset="0"/>
            </a:endParaRPr>
          </a:p>
          <a:p>
            <a:pPr>
              <a:spcBef>
                <a:spcPct val="20000"/>
              </a:spcBef>
              <a:buSzPct val="100000"/>
            </a:pPr>
            <a:endParaRPr lang="en-US" sz="1600" dirty="0"/>
          </a:p>
        </p:txBody>
      </p:sp>
      <p:graphicFrame>
        <p:nvGraphicFramePr>
          <p:cNvPr id="2" name="Table 1">
            <a:extLst>
              <a:ext uri="{FF2B5EF4-FFF2-40B4-BE49-F238E27FC236}">
                <a16:creationId xmlns:a16="http://schemas.microsoft.com/office/drawing/2014/main" id="{0ED91D97-549B-7854-09EC-D6DF22372944}"/>
              </a:ext>
            </a:extLst>
          </p:cNvPr>
          <p:cNvGraphicFramePr>
            <a:graphicFrameLocks noGrp="1"/>
          </p:cNvGraphicFramePr>
          <p:nvPr>
            <p:extLst>
              <p:ext uri="{D42A27DB-BD31-4B8C-83A1-F6EECF244321}">
                <p14:modId xmlns:p14="http://schemas.microsoft.com/office/powerpoint/2010/main" val="2394849771"/>
              </p:ext>
            </p:extLst>
          </p:nvPr>
        </p:nvGraphicFramePr>
        <p:xfrm>
          <a:off x="73153" y="1184515"/>
          <a:ext cx="12118848" cy="2564122"/>
        </p:xfrm>
        <a:graphic>
          <a:graphicData uri="http://schemas.openxmlformats.org/drawingml/2006/table">
            <a:tbl>
              <a:tblPr firstRow="1" firstCol="1" bandRow="1">
                <a:tableStyleId>{5C22544A-7EE6-4342-B048-85BDC9FD1C3A}</a:tableStyleId>
              </a:tblPr>
              <a:tblGrid>
                <a:gridCol w="3448778">
                  <a:extLst>
                    <a:ext uri="{9D8B030D-6E8A-4147-A177-3AD203B41FA5}">
                      <a16:colId xmlns:a16="http://schemas.microsoft.com/office/drawing/2014/main" val="470746004"/>
                    </a:ext>
                  </a:extLst>
                </a:gridCol>
                <a:gridCol w="2948151">
                  <a:extLst>
                    <a:ext uri="{9D8B030D-6E8A-4147-A177-3AD203B41FA5}">
                      <a16:colId xmlns:a16="http://schemas.microsoft.com/office/drawing/2014/main" val="1999425205"/>
                    </a:ext>
                  </a:extLst>
                </a:gridCol>
                <a:gridCol w="2725649">
                  <a:extLst>
                    <a:ext uri="{9D8B030D-6E8A-4147-A177-3AD203B41FA5}">
                      <a16:colId xmlns:a16="http://schemas.microsoft.com/office/drawing/2014/main" val="2180605316"/>
                    </a:ext>
                  </a:extLst>
                </a:gridCol>
                <a:gridCol w="2996270">
                  <a:extLst>
                    <a:ext uri="{9D8B030D-6E8A-4147-A177-3AD203B41FA5}">
                      <a16:colId xmlns:a16="http://schemas.microsoft.com/office/drawing/2014/main" val="1499438830"/>
                    </a:ext>
                  </a:extLst>
                </a:gridCol>
              </a:tblGrid>
              <a:tr h="632863">
                <a:tc gridSpan="4">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lang="en-ZA" sz="2000" dirty="0">
                          <a:effectLst/>
                          <a:latin typeface="Arial" panose="020B0604020202020204" pitchFamily="34" charset="0"/>
                          <a:cs typeface="Arial" panose="020B0604020202020204" pitchFamily="34" charset="0"/>
                        </a:rPr>
                        <a:t>2024 </a:t>
                      </a:r>
                      <a:r>
                        <a:rPr lang="en-ZA" sz="2000" baseline="0" dirty="0">
                          <a:effectLst/>
                          <a:latin typeface="Arial" panose="020B0604020202020204" pitchFamily="34" charset="0"/>
                          <a:cs typeface="Arial" panose="020B0604020202020204" pitchFamily="34" charset="0"/>
                        </a:rPr>
                        <a:t>C</a:t>
                      </a:r>
                      <a:r>
                        <a:rPr lang="en-ZA" sz="2000" dirty="0">
                          <a:effectLst/>
                          <a:latin typeface="Arial" panose="020B0604020202020204" pitchFamily="34" charset="0"/>
                          <a:cs typeface="Arial" panose="020B0604020202020204" pitchFamily="34" charset="0"/>
                        </a:rPr>
                        <a:t>ontributions</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p>
                      <a:pPr algn="ctr">
                        <a:spcBef>
                          <a:spcPts val="300"/>
                        </a:spcBef>
                        <a:spcAft>
                          <a:spcPts val="0"/>
                        </a:spcAft>
                      </a:pP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2215" marR="62215" marT="0" marB="0" anchor="ctr">
                    <a:solidFill>
                      <a:srgbClr val="7F7F7F"/>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361385173"/>
                  </a:ext>
                </a:extLst>
              </a:tr>
              <a:tr h="632863">
                <a:tc>
                  <a:txBody>
                    <a:bodyPr/>
                    <a:lstStyle/>
                    <a:p>
                      <a:pPr>
                        <a:spcBef>
                          <a:spcPts val="300"/>
                        </a:spcBef>
                        <a:spcAft>
                          <a:spcPts val="0"/>
                        </a:spcAft>
                      </a:pPr>
                      <a:r>
                        <a:rPr lang="en-ZA" sz="1800" b="1" dirty="0">
                          <a:solidFill>
                            <a:schemeClr val="bg1"/>
                          </a:solidFill>
                          <a:effectLst/>
                          <a:latin typeface="Arial" panose="020B0604020202020204" pitchFamily="34" charset="0"/>
                          <a:cs typeface="Arial" panose="020B0604020202020204" pitchFamily="34" charset="0"/>
                        </a:rPr>
                        <a:t>Salary band</a:t>
                      </a:r>
                      <a:endParaRPr lang="en-ZA"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2215" marR="62215" marT="0" marB="0" anchor="ctr">
                    <a:solidFill>
                      <a:srgbClr val="006A3B"/>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Bef>
                          <a:spcPts val="300"/>
                        </a:spcBef>
                        <a:spcAft>
                          <a:spcPts val="0"/>
                        </a:spcAft>
                      </a:pPr>
                      <a:r>
                        <a:rPr lang="en-ZA" sz="1800" b="1" dirty="0">
                          <a:solidFill>
                            <a:schemeClr val="bg1"/>
                          </a:solidFill>
                          <a:effectLst/>
                          <a:latin typeface="Arial" panose="020B0604020202020204" pitchFamily="34" charset="0"/>
                          <a:cs typeface="Arial" panose="020B0604020202020204" pitchFamily="34" charset="0"/>
                        </a:rPr>
                        <a:t>Principal Member</a:t>
                      </a:r>
                      <a:endParaRPr lang="en-ZA"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2215" marR="62215" marT="0" marB="0" anchor="ctr">
                    <a:solidFill>
                      <a:srgbClr val="00965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Bef>
                          <a:spcPts val="300"/>
                        </a:spcBef>
                        <a:spcAft>
                          <a:spcPts val="0"/>
                        </a:spcAft>
                      </a:pPr>
                      <a:r>
                        <a:rPr lang="en-ZA" sz="1800" b="1" dirty="0">
                          <a:solidFill>
                            <a:schemeClr val="bg1"/>
                          </a:solidFill>
                          <a:effectLst/>
                          <a:latin typeface="Arial" panose="020B0604020202020204" pitchFamily="34" charset="0"/>
                          <a:cs typeface="Arial" panose="020B0604020202020204" pitchFamily="34" charset="0"/>
                        </a:rPr>
                        <a:t>Adult Dependant</a:t>
                      </a:r>
                      <a:endParaRPr lang="en-ZA"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2215" marR="62215" marT="0" marB="0" anchor="ctr">
                    <a:solidFill>
                      <a:srgbClr val="00D67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Bef>
                          <a:spcPts val="300"/>
                        </a:spcBef>
                        <a:spcAft>
                          <a:spcPts val="0"/>
                        </a:spcAft>
                      </a:pPr>
                      <a:r>
                        <a:rPr lang="en-ZA" sz="1800" b="1" dirty="0">
                          <a:solidFill>
                            <a:schemeClr val="bg1"/>
                          </a:solidFill>
                          <a:effectLst/>
                          <a:latin typeface="Arial" panose="020B0604020202020204" pitchFamily="34" charset="0"/>
                          <a:cs typeface="Arial" panose="020B0604020202020204" pitchFamily="34" charset="0"/>
                        </a:rPr>
                        <a:t>Child Dependant</a:t>
                      </a:r>
                      <a:endParaRPr lang="en-ZA"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2215" marR="62215" marT="0" marB="0" anchor="ctr">
                    <a:solidFill>
                      <a:srgbClr val="09FF90"/>
                    </a:solidFill>
                  </a:tcPr>
                </a:tc>
                <a:extLst>
                  <a:ext uri="{0D108BD9-81ED-4DB2-BD59-A6C34878D82A}">
                    <a16:rowId xmlns:a16="http://schemas.microsoft.com/office/drawing/2014/main" val="1060692875"/>
                  </a:ext>
                </a:extLst>
              </a:tr>
              <a:tr h="427853">
                <a:tc>
                  <a:txBody>
                    <a:bodyPr/>
                    <a:lstStyle/>
                    <a:p>
                      <a:pPr>
                        <a:lnSpc>
                          <a:spcPct val="115000"/>
                        </a:lnSpc>
                        <a:spcAft>
                          <a:spcPts val="0"/>
                        </a:spcAft>
                      </a:pPr>
                      <a:r>
                        <a:rPr lang="en-GB" sz="1800" b="1" kern="1200" baseline="0" dirty="0">
                          <a:solidFill>
                            <a:schemeClr val="bg1"/>
                          </a:solidFill>
                          <a:effectLst/>
                          <a:latin typeface="Arial" panose="020B0604020202020204" pitchFamily="34" charset="0"/>
                          <a:ea typeface="+mn-ea"/>
                          <a:cs typeface="Arial" panose="020B0604020202020204" pitchFamily="34" charset="0"/>
                        </a:rPr>
                        <a:t>R0 - R15 316.00</a:t>
                      </a:r>
                      <a:endParaRPr lang="en-ZA" sz="1800" b="1" kern="1200" baseline="0" dirty="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solidFill>
                      <a:srgbClr val="006A3B"/>
                    </a:solidFill>
                  </a:tcPr>
                </a:tc>
                <a:tc>
                  <a:txBody>
                    <a:bodyPr/>
                    <a:lstStyle/>
                    <a:p>
                      <a:pPr algn="ctr">
                        <a:lnSpc>
                          <a:spcPct val="115000"/>
                        </a:lnSpc>
                        <a:spcAft>
                          <a:spcPts val="0"/>
                        </a:spcAft>
                      </a:pPr>
                      <a:r>
                        <a:rPr lang="en-ZA" sz="1800" b="0" kern="1200" dirty="0">
                          <a:solidFill>
                            <a:schemeClr val="bg1"/>
                          </a:solidFill>
                          <a:effectLst/>
                          <a:latin typeface="Arial" panose="020B0604020202020204" pitchFamily="34" charset="0"/>
                          <a:ea typeface="+mn-ea"/>
                          <a:cs typeface="Arial" panose="020B0604020202020204" pitchFamily="34" charset="0"/>
                        </a:rPr>
                        <a:t>R2 717</a:t>
                      </a:r>
                    </a:p>
                  </a:txBody>
                  <a:tcPr marL="68580" marR="68580" marT="0" marB="0" anchor="ctr">
                    <a:solidFill>
                      <a:srgbClr val="009652"/>
                    </a:solidFill>
                  </a:tcPr>
                </a:tc>
                <a:tc>
                  <a:txBody>
                    <a:bodyPr/>
                    <a:lstStyle/>
                    <a:p>
                      <a:pPr algn="ctr">
                        <a:lnSpc>
                          <a:spcPct val="115000"/>
                        </a:lnSpc>
                        <a:spcAft>
                          <a:spcPts val="0"/>
                        </a:spcAft>
                      </a:pPr>
                      <a:r>
                        <a:rPr lang="en-ZA" sz="1800" b="0" kern="1200" dirty="0">
                          <a:solidFill>
                            <a:schemeClr val="bg1"/>
                          </a:solidFill>
                          <a:effectLst/>
                          <a:latin typeface="Arial" panose="020B0604020202020204" pitchFamily="34" charset="0"/>
                          <a:ea typeface="+mn-ea"/>
                          <a:cs typeface="Arial" panose="020B0604020202020204" pitchFamily="34" charset="0"/>
                        </a:rPr>
                        <a:t>R2 076</a:t>
                      </a:r>
                    </a:p>
                  </a:txBody>
                  <a:tcPr marL="68580" marR="68580" marT="0" marB="0" anchor="ctr">
                    <a:solidFill>
                      <a:srgbClr val="00D675"/>
                    </a:solidFill>
                  </a:tcPr>
                </a:tc>
                <a:tc>
                  <a:txBody>
                    <a:bodyPr/>
                    <a:lstStyle/>
                    <a:p>
                      <a:pPr algn="ctr">
                        <a:lnSpc>
                          <a:spcPct val="115000"/>
                        </a:lnSpc>
                        <a:spcAft>
                          <a:spcPts val="0"/>
                        </a:spcAft>
                      </a:pPr>
                      <a:r>
                        <a:rPr lang="en-ZA" sz="1800" b="0" kern="1200" dirty="0">
                          <a:solidFill>
                            <a:schemeClr val="bg1"/>
                          </a:solidFill>
                          <a:effectLst/>
                          <a:latin typeface="Arial" panose="020B0604020202020204" pitchFamily="34" charset="0"/>
                          <a:ea typeface="+mn-ea"/>
                          <a:cs typeface="Arial" panose="020B0604020202020204" pitchFamily="34" charset="0"/>
                        </a:rPr>
                        <a:t>R1 010</a:t>
                      </a:r>
                    </a:p>
                  </a:txBody>
                  <a:tcPr marL="68580" marR="68580" marT="0" marB="0" anchor="ctr">
                    <a:solidFill>
                      <a:srgbClr val="09FF90"/>
                    </a:solidFill>
                  </a:tcPr>
                </a:tc>
                <a:extLst>
                  <a:ext uri="{0D108BD9-81ED-4DB2-BD59-A6C34878D82A}">
                    <a16:rowId xmlns:a16="http://schemas.microsoft.com/office/drawing/2014/main" val="3709693031"/>
                  </a:ext>
                </a:extLst>
              </a:tr>
              <a:tr h="427853">
                <a:tc>
                  <a:txBody>
                    <a:bodyPr/>
                    <a:lstStyle/>
                    <a:p>
                      <a:pPr>
                        <a:lnSpc>
                          <a:spcPct val="115000"/>
                        </a:lnSpc>
                        <a:spcAft>
                          <a:spcPts val="0"/>
                        </a:spcAft>
                      </a:pPr>
                      <a:r>
                        <a:rPr lang="en-GB" sz="1800" b="1" kern="1200" baseline="0" dirty="0">
                          <a:solidFill>
                            <a:schemeClr val="bg1"/>
                          </a:solidFill>
                          <a:effectLst/>
                          <a:latin typeface="Arial" panose="020B0604020202020204" pitchFamily="34" charset="0"/>
                          <a:ea typeface="+mn-ea"/>
                          <a:cs typeface="Arial" panose="020B0604020202020204" pitchFamily="34" charset="0"/>
                        </a:rPr>
                        <a:t>R15 316.01 - R26 451.00</a:t>
                      </a:r>
                      <a:endParaRPr lang="en-ZA" sz="1800" b="1" kern="1200" baseline="0" dirty="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solidFill>
                      <a:srgbClr val="006A3B"/>
                    </a:solidFill>
                  </a:tcPr>
                </a:tc>
                <a:tc>
                  <a:txBody>
                    <a:bodyPr/>
                    <a:lstStyle/>
                    <a:p>
                      <a:pPr algn="ctr">
                        <a:lnSpc>
                          <a:spcPct val="115000"/>
                        </a:lnSpc>
                        <a:spcAft>
                          <a:spcPts val="0"/>
                        </a:spcAft>
                      </a:pPr>
                      <a:r>
                        <a:rPr lang="en-ZA" sz="1800" b="0" kern="1200" dirty="0">
                          <a:solidFill>
                            <a:schemeClr val="bg1"/>
                          </a:solidFill>
                          <a:effectLst/>
                          <a:latin typeface="Arial" panose="020B0604020202020204" pitchFamily="34" charset="0"/>
                          <a:ea typeface="+mn-ea"/>
                          <a:cs typeface="Arial" panose="020B0604020202020204" pitchFamily="34" charset="0"/>
                        </a:rPr>
                        <a:t>R3 007</a:t>
                      </a:r>
                    </a:p>
                  </a:txBody>
                  <a:tcPr marL="68580" marR="68580" marT="0" marB="0" anchor="ctr">
                    <a:solidFill>
                      <a:srgbClr val="009652"/>
                    </a:solidFill>
                  </a:tcPr>
                </a:tc>
                <a:tc>
                  <a:txBody>
                    <a:bodyPr/>
                    <a:lstStyle/>
                    <a:p>
                      <a:pPr algn="ctr">
                        <a:lnSpc>
                          <a:spcPct val="115000"/>
                        </a:lnSpc>
                        <a:spcAft>
                          <a:spcPts val="0"/>
                        </a:spcAft>
                      </a:pPr>
                      <a:r>
                        <a:rPr lang="en-ZA" sz="1800" b="0" kern="1200" dirty="0">
                          <a:solidFill>
                            <a:schemeClr val="bg1"/>
                          </a:solidFill>
                          <a:effectLst/>
                          <a:latin typeface="Arial" panose="020B0604020202020204" pitchFamily="34" charset="0"/>
                          <a:ea typeface="+mn-ea"/>
                          <a:cs typeface="Arial" panose="020B0604020202020204" pitchFamily="34" charset="0"/>
                        </a:rPr>
                        <a:t>R2 331</a:t>
                      </a:r>
                    </a:p>
                  </a:txBody>
                  <a:tcPr marL="68580" marR="68580" marT="0" marB="0" anchor="ctr">
                    <a:solidFill>
                      <a:srgbClr val="00D675"/>
                    </a:solidFill>
                  </a:tcPr>
                </a:tc>
                <a:tc>
                  <a:txBody>
                    <a:bodyPr/>
                    <a:lstStyle/>
                    <a:p>
                      <a:pPr algn="ctr">
                        <a:lnSpc>
                          <a:spcPct val="115000"/>
                        </a:lnSpc>
                        <a:spcAft>
                          <a:spcPts val="0"/>
                        </a:spcAft>
                      </a:pPr>
                      <a:r>
                        <a:rPr lang="en-ZA" sz="1800" b="0" kern="1200" dirty="0">
                          <a:solidFill>
                            <a:schemeClr val="bg1"/>
                          </a:solidFill>
                          <a:effectLst/>
                          <a:latin typeface="Arial" panose="020B0604020202020204" pitchFamily="34" charset="0"/>
                          <a:ea typeface="+mn-ea"/>
                          <a:cs typeface="Arial" panose="020B0604020202020204" pitchFamily="34" charset="0"/>
                        </a:rPr>
                        <a:t>R1 133</a:t>
                      </a:r>
                    </a:p>
                  </a:txBody>
                  <a:tcPr marL="68580" marR="68580" marT="0" marB="0" anchor="ctr">
                    <a:solidFill>
                      <a:srgbClr val="09FF90"/>
                    </a:solidFill>
                  </a:tcPr>
                </a:tc>
                <a:extLst>
                  <a:ext uri="{0D108BD9-81ED-4DB2-BD59-A6C34878D82A}">
                    <a16:rowId xmlns:a16="http://schemas.microsoft.com/office/drawing/2014/main" val="77629480"/>
                  </a:ext>
                </a:extLst>
              </a:tr>
              <a:tr h="427853">
                <a:tc>
                  <a:txBody>
                    <a:bodyPr/>
                    <a:lstStyle/>
                    <a:p>
                      <a:pPr>
                        <a:lnSpc>
                          <a:spcPct val="115000"/>
                        </a:lnSpc>
                        <a:spcAft>
                          <a:spcPts val="0"/>
                        </a:spcAft>
                      </a:pPr>
                      <a:r>
                        <a:rPr lang="en-GB" sz="1800" b="1" kern="1200" baseline="0" dirty="0">
                          <a:solidFill>
                            <a:schemeClr val="bg1"/>
                          </a:solidFill>
                          <a:effectLst/>
                          <a:latin typeface="Arial" panose="020B0604020202020204" pitchFamily="34" charset="0"/>
                          <a:ea typeface="+mn-ea"/>
                          <a:cs typeface="Arial" panose="020B0604020202020204" pitchFamily="34" charset="0"/>
                        </a:rPr>
                        <a:t>R26 451.00 +</a:t>
                      </a:r>
                      <a:endParaRPr lang="en-ZA" sz="1800" b="1" kern="1200" baseline="0" dirty="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solidFill>
                      <a:srgbClr val="006A3B"/>
                    </a:solidFill>
                  </a:tcPr>
                </a:tc>
                <a:tc>
                  <a:txBody>
                    <a:bodyPr/>
                    <a:lstStyle/>
                    <a:p>
                      <a:pPr algn="ctr">
                        <a:lnSpc>
                          <a:spcPct val="115000"/>
                        </a:lnSpc>
                        <a:spcAft>
                          <a:spcPts val="0"/>
                        </a:spcAft>
                      </a:pPr>
                      <a:r>
                        <a:rPr lang="en-ZA" sz="1800" b="0" kern="1200" dirty="0">
                          <a:solidFill>
                            <a:schemeClr val="bg1"/>
                          </a:solidFill>
                          <a:effectLst/>
                          <a:latin typeface="Arial" panose="020B0604020202020204" pitchFamily="34" charset="0"/>
                          <a:ea typeface="+mn-ea"/>
                          <a:cs typeface="Arial" panose="020B0604020202020204" pitchFamily="34" charset="0"/>
                        </a:rPr>
                        <a:t>R3 369</a:t>
                      </a:r>
                    </a:p>
                  </a:txBody>
                  <a:tcPr marL="68580" marR="68580" marT="0" marB="0" anchor="ctr">
                    <a:solidFill>
                      <a:srgbClr val="009652"/>
                    </a:solidFill>
                  </a:tcPr>
                </a:tc>
                <a:tc>
                  <a:txBody>
                    <a:bodyPr/>
                    <a:lstStyle/>
                    <a:p>
                      <a:pPr algn="ctr">
                        <a:lnSpc>
                          <a:spcPct val="115000"/>
                        </a:lnSpc>
                        <a:spcAft>
                          <a:spcPts val="0"/>
                        </a:spcAft>
                      </a:pPr>
                      <a:r>
                        <a:rPr lang="en-ZA" sz="1800" b="0" kern="1200" dirty="0">
                          <a:solidFill>
                            <a:schemeClr val="bg1"/>
                          </a:solidFill>
                          <a:effectLst/>
                          <a:latin typeface="Arial" panose="020B0604020202020204" pitchFamily="34" charset="0"/>
                          <a:ea typeface="+mn-ea"/>
                          <a:cs typeface="Arial" panose="020B0604020202020204" pitchFamily="34" charset="0"/>
                        </a:rPr>
                        <a:t>R3 590</a:t>
                      </a:r>
                    </a:p>
                  </a:txBody>
                  <a:tcPr marL="68580" marR="68580" marT="0" marB="0" anchor="ctr">
                    <a:solidFill>
                      <a:srgbClr val="00D675"/>
                    </a:solidFill>
                  </a:tcPr>
                </a:tc>
                <a:tc>
                  <a:txBody>
                    <a:bodyPr/>
                    <a:lstStyle/>
                    <a:p>
                      <a:pPr algn="ctr">
                        <a:lnSpc>
                          <a:spcPct val="115000"/>
                        </a:lnSpc>
                        <a:spcAft>
                          <a:spcPts val="0"/>
                        </a:spcAft>
                      </a:pPr>
                      <a:r>
                        <a:rPr lang="en-ZA" sz="1800" b="0" kern="1200" dirty="0">
                          <a:solidFill>
                            <a:schemeClr val="bg1"/>
                          </a:solidFill>
                          <a:effectLst/>
                          <a:latin typeface="Arial" panose="020B0604020202020204" pitchFamily="34" charset="0"/>
                          <a:ea typeface="+mn-ea"/>
                          <a:cs typeface="Arial" panose="020B0604020202020204" pitchFamily="34" charset="0"/>
                        </a:rPr>
                        <a:t>R1 262</a:t>
                      </a:r>
                    </a:p>
                  </a:txBody>
                  <a:tcPr marL="68580" marR="68580" marT="0" marB="0" anchor="ctr">
                    <a:solidFill>
                      <a:srgbClr val="09FF90"/>
                    </a:solidFill>
                  </a:tcPr>
                </a:tc>
                <a:extLst>
                  <a:ext uri="{0D108BD9-81ED-4DB2-BD59-A6C34878D82A}">
                    <a16:rowId xmlns:a16="http://schemas.microsoft.com/office/drawing/2014/main" val="1450857920"/>
                  </a:ext>
                </a:extLst>
              </a:tr>
            </a:tbl>
          </a:graphicData>
        </a:graphic>
      </p:graphicFrame>
      <p:graphicFrame>
        <p:nvGraphicFramePr>
          <p:cNvPr id="3" name="Table 2">
            <a:extLst>
              <a:ext uri="{FF2B5EF4-FFF2-40B4-BE49-F238E27FC236}">
                <a16:creationId xmlns:a16="http://schemas.microsoft.com/office/drawing/2014/main" id="{F22C8E3A-F1FC-037B-7BDB-BF5BB7ECAE59}"/>
              </a:ext>
            </a:extLst>
          </p:cNvPr>
          <p:cNvGraphicFramePr>
            <a:graphicFrameLocks noGrp="1"/>
          </p:cNvGraphicFramePr>
          <p:nvPr>
            <p:extLst>
              <p:ext uri="{D42A27DB-BD31-4B8C-83A1-F6EECF244321}">
                <p14:modId xmlns:p14="http://schemas.microsoft.com/office/powerpoint/2010/main" val="2371423773"/>
              </p:ext>
            </p:extLst>
          </p:nvPr>
        </p:nvGraphicFramePr>
        <p:xfrm>
          <a:off x="73153" y="3772266"/>
          <a:ext cx="12118849" cy="2771898"/>
        </p:xfrm>
        <a:graphic>
          <a:graphicData uri="http://schemas.openxmlformats.org/drawingml/2006/table">
            <a:tbl>
              <a:tblPr firstRow="1" firstCol="1" bandRow="1">
                <a:tableStyleId>{5C22544A-7EE6-4342-B048-85BDC9FD1C3A}</a:tableStyleId>
              </a:tblPr>
              <a:tblGrid>
                <a:gridCol w="3539140">
                  <a:extLst>
                    <a:ext uri="{9D8B030D-6E8A-4147-A177-3AD203B41FA5}">
                      <a16:colId xmlns:a16="http://schemas.microsoft.com/office/drawing/2014/main" val="814691998"/>
                    </a:ext>
                  </a:extLst>
                </a:gridCol>
                <a:gridCol w="3025397">
                  <a:extLst>
                    <a:ext uri="{9D8B030D-6E8A-4147-A177-3AD203B41FA5}">
                      <a16:colId xmlns:a16="http://schemas.microsoft.com/office/drawing/2014/main" val="835124012"/>
                    </a:ext>
                  </a:extLst>
                </a:gridCol>
                <a:gridCol w="2797064">
                  <a:extLst>
                    <a:ext uri="{9D8B030D-6E8A-4147-A177-3AD203B41FA5}">
                      <a16:colId xmlns:a16="http://schemas.microsoft.com/office/drawing/2014/main" val="2471659734"/>
                    </a:ext>
                  </a:extLst>
                </a:gridCol>
                <a:gridCol w="2757248">
                  <a:extLst>
                    <a:ext uri="{9D8B030D-6E8A-4147-A177-3AD203B41FA5}">
                      <a16:colId xmlns:a16="http://schemas.microsoft.com/office/drawing/2014/main" val="2296826182"/>
                    </a:ext>
                  </a:extLst>
                </a:gridCol>
              </a:tblGrid>
              <a:tr h="688128">
                <a:tc gridSpan="4">
                  <a:txBody>
                    <a:bodyPr/>
                    <a:lstStyle/>
                    <a:p>
                      <a:pPr algn="ctr">
                        <a:spcBef>
                          <a:spcPts val="300"/>
                        </a:spcBef>
                        <a:spcAft>
                          <a:spcPts val="0"/>
                        </a:spcAft>
                      </a:pPr>
                      <a:r>
                        <a:rPr lang="en-ZA" sz="2000" b="1" kern="1200" dirty="0">
                          <a:solidFill>
                            <a:schemeClr val="lt1"/>
                          </a:solidFill>
                          <a:effectLst/>
                          <a:latin typeface="Arial" panose="020B0604020202020204" pitchFamily="34" charset="0"/>
                          <a:ea typeface="+mn-ea"/>
                          <a:cs typeface="Arial" panose="020B0604020202020204" pitchFamily="34" charset="0"/>
                        </a:rPr>
                        <a:t>2025</a:t>
                      </a:r>
                      <a:r>
                        <a:rPr lang="en-ZA" sz="2000" b="1" kern="1200" baseline="0" dirty="0">
                          <a:solidFill>
                            <a:schemeClr val="lt1"/>
                          </a:solidFill>
                          <a:effectLst/>
                          <a:latin typeface="Arial" panose="020B0604020202020204" pitchFamily="34" charset="0"/>
                          <a:ea typeface="+mn-ea"/>
                          <a:cs typeface="Arial" panose="020B0604020202020204" pitchFamily="34" charset="0"/>
                        </a:rPr>
                        <a:t> C</a:t>
                      </a:r>
                      <a:r>
                        <a:rPr lang="en-ZA" sz="2000" b="1" kern="1200" dirty="0">
                          <a:solidFill>
                            <a:schemeClr val="lt1"/>
                          </a:solidFill>
                          <a:effectLst/>
                          <a:latin typeface="Arial" panose="020B0604020202020204" pitchFamily="34" charset="0"/>
                          <a:ea typeface="+mn-ea"/>
                          <a:cs typeface="Arial" panose="020B0604020202020204" pitchFamily="34" charset="0"/>
                        </a:rPr>
                        <a:t>ontributions</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2215" marR="62215" marT="0" marB="0" anchor="ctr">
                    <a:solidFill>
                      <a:srgbClr val="7F7F7F"/>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830054666"/>
                  </a:ext>
                </a:extLst>
              </a:tr>
              <a:tr h="68812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spcBef>
                          <a:spcPts val="300"/>
                        </a:spcBef>
                        <a:spcAft>
                          <a:spcPts val="0"/>
                        </a:spcAft>
                      </a:pPr>
                      <a:r>
                        <a:rPr lang="en-ZA" sz="1800" b="1" dirty="0">
                          <a:solidFill>
                            <a:schemeClr val="bg1"/>
                          </a:solidFill>
                          <a:effectLst/>
                          <a:latin typeface="Arial" panose="020B0604020202020204" pitchFamily="34" charset="0"/>
                          <a:cs typeface="Arial" panose="020B0604020202020204" pitchFamily="34" charset="0"/>
                        </a:rPr>
                        <a:t>Salary band</a:t>
                      </a:r>
                      <a:endParaRPr lang="en-ZA"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2215" marR="62215" marT="0" marB="0" anchor="ctr">
                    <a:solidFill>
                      <a:srgbClr val="006A3B"/>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Bef>
                          <a:spcPts val="300"/>
                        </a:spcBef>
                        <a:spcAft>
                          <a:spcPts val="0"/>
                        </a:spcAft>
                      </a:pPr>
                      <a:r>
                        <a:rPr lang="en-ZA" sz="1800" b="1" dirty="0">
                          <a:solidFill>
                            <a:schemeClr val="bg1"/>
                          </a:solidFill>
                          <a:effectLst/>
                          <a:latin typeface="Arial" panose="020B0604020202020204" pitchFamily="34" charset="0"/>
                          <a:cs typeface="Arial" panose="020B0604020202020204" pitchFamily="34" charset="0"/>
                        </a:rPr>
                        <a:t>Principal Member</a:t>
                      </a:r>
                      <a:endParaRPr lang="en-ZA"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2215" marR="62215" marT="0" marB="0" anchor="ctr">
                    <a:solidFill>
                      <a:srgbClr val="009652"/>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Bef>
                          <a:spcPts val="300"/>
                        </a:spcBef>
                        <a:spcAft>
                          <a:spcPts val="0"/>
                        </a:spcAft>
                      </a:pPr>
                      <a:r>
                        <a:rPr lang="en-ZA" sz="1800" b="1" dirty="0">
                          <a:solidFill>
                            <a:schemeClr val="bg1"/>
                          </a:solidFill>
                          <a:effectLst/>
                          <a:latin typeface="Arial" panose="020B0604020202020204" pitchFamily="34" charset="0"/>
                          <a:cs typeface="Arial" panose="020B0604020202020204" pitchFamily="34" charset="0"/>
                        </a:rPr>
                        <a:t>Adult Dependant</a:t>
                      </a:r>
                      <a:endParaRPr lang="en-ZA"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2215" marR="62215" marT="0" marB="0" anchor="ctr">
                    <a:solidFill>
                      <a:srgbClr val="00D67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spcBef>
                          <a:spcPts val="300"/>
                        </a:spcBef>
                        <a:spcAft>
                          <a:spcPts val="0"/>
                        </a:spcAft>
                      </a:pPr>
                      <a:r>
                        <a:rPr lang="en-ZA" sz="1800" b="1" dirty="0">
                          <a:solidFill>
                            <a:schemeClr val="bg1"/>
                          </a:solidFill>
                          <a:effectLst/>
                          <a:latin typeface="Arial" panose="020B0604020202020204" pitchFamily="34" charset="0"/>
                          <a:cs typeface="Arial" panose="020B0604020202020204" pitchFamily="34" charset="0"/>
                        </a:rPr>
                        <a:t>Child Dependant</a:t>
                      </a:r>
                      <a:endParaRPr lang="en-ZA"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2215" marR="62215" marT="0" marB="0" anchor="ctr">
                    <a:solidFill>
                      <a:srgbClr val="09FF90"/>
                    </a:solidFill>
                  </a:tcPr>
                </a:tc>
                <a:extLst>
                  <a:ext uri="{0D108BD9-81ED-4DB2-BD59-A6C34878D82A}">
                    <a16:rowId xmlns:a16="http://schemas.microsoft.com/office/drawing/2014/main" val="1025785765"/>
                  </a:ext>
                </a:extLst>
              </a:tr>
              <a:tr h="465214">
                <a:tc>
                  <a:txBody>
                    <a:bodyPr/>
                    <a:lstStyle/>
                    <a:p>
                      <a:pPr marL="71755" marR="0">
                        <a:spcBef>
                          <a:spcPts val="485"/>
                        </a:spcBef>
                        <a:spcAft>
                          <a:spcPts val="0"/>
                        </a:spcAft>
                      </a:pPr>
                      <a:r>
                        <a:rPr lang="en-US" sz="1800" b="1" kern="1200" baseline="0" dirty="0">
                          <a:solidFill>
                            <a:schemeClr val="bg1"/>
                          </a:solidFill>
                          <a:effectLst/>
                          <a:latin typeface="Arial" panose="020B0604020202020204" pitchFamily="34" charset="0"/>
                          <a:ea typeface="+mn-ea"/>
                          <a:cs typeface="Arial" panose="020B0604020202020204" pitchFamily="34" charset="0"/>
                        </a:rPr>
                        <a:t>R0 - R16 549.00</a:t>
                      </a:r>
                    </a:p>
                  </a:txBody>
                  <a:tcPr marL="0" marR="0" marT="0" marB="0">
                    <a:solidFill>
                      <a:srgbClr val="006A3B"/>
                    </a:solidFill>
                  </a:tcPr>
                </a:tc>
                <a:tc>
                  <a:txBody>
                    <a:bodyPr/>
                    <a:lstStyle/>
                    <a:p>
                      <a:pPr marL="71755" marR="0" algn="ctr">
                        <a:spcBef>
                          <a:spcPts val="485"/>
                        </a:spcBef>
                        <a:spcAft>
                          <a:spcPts val="0"/>
                        </a:spcAft>
                      </a:pPr>
                      <a:r>
                        <a:rPr lang="en-US" sz="1800" b="0" kern="1200" dirty="0">
                          <a:solidFill>
                            <a:schemeClr val="bg1"/>
                          </a:solidFill>
                          <a:effectLst/>
                          <a:latin typeface="Arial" panose="020B0604020202020204" pitchFamily="34" charset="0"/>
                          <a:ea typeface="+mn-ea"/>
                          <a:cs typeface="Arial" panose="020B0604020202020204" pitchFamily="34" charset="0"/>
                        </a:rPr>
                        <a:t>R3 374</a:t>
                      </a:r>
                    </a:p>
                  </a:txBody>
                  <a:tcPr marL="0" marR="0" marT="0" marB="0" anchor="ctr">
                    <a:solidFill>
                      <a:srgbClr val="009652"/>
                    </a:solidFill>
                  </a:tcPr>
                </a:tc>
                <a:tc>
                  <a:txBody>
                    <a:bodyPr/>
                    <a:lstStyle/>
                    <a:p>
                      <a:pPr marL="72390" marR="0" algn="ctr">
                        <a:spcBef>
                          <a:spcPts val="485"/>
                        </a:spcBef>
                        <a:spcAft>
                          <a:spcPts val="0"/>
                        </a:spcAft>
                      </a:pPr>
                      <a:r>
                        <a:rPr lang="en-US" sz="1800" b="0" kern="1200" dirty="0">
                          <a:solidFill>
                            <a:schemeClr val="bg1"/>
                          </a:solidFill>
                          <a:effectLst/>
                          <a:latin typeface="Arial" panose="020B0604020202020204" pitchFamily="34" charset="0"/>
                          <a:ea typeface="+mn-ea"/>
                          <a:cs typeface="Arial" panose="020B0604020202020204" pitchFamily="34" charset="0"/>
                        </a:rPr>
                        <a:t>R2 578</a:t>
                      </a:r>
                    </a:p>
                  </a:txBody>
                  <a:tcPr marL="0" marR="0" marT="0" marB="0" anchor="ctr">
                    <a:solidFill>
                      <a:srgbClr val="00D675"/>
                    </a:solidFill>
                  </a:tcPr>
                </a:tc>
                <a:tc>
                  <a:txBody>
                    <a:bodyPr/>
                    <a:lstStyle/>
                    <a:p>
                      <a:pPr marL="72390" marR="0" algn="ctr">
                        <a:spcBef>
                          <a:spcPts val="485"/>
                        </a:spcBef>
                        <a:spcAft>
                          <a:spcPts val="0"/>
                        </a:spcAft>
                      </a:pPr>
                      <a:r>
                        <a:rPr lang="en-US" sz="1800" b="0" kern="1200" dirty="0">
                          <a:solidFill>
                            <a:schemeClr val="bg1"/>
                          </a:solidFill>
                          <a:effectLst/>
                          <a:latin typeface="Arial" panose="020B0604020202020204" pitchFamily="34" charset="0"/>
                          <a:ea typeface="+mn-ea"/>
                          <a:cs typeface="Arial" panose="020B0604020202020204" pitchFamily="34" charset="0"/>
                        </a:rPr>
                        <a:t>R1 254</a:t>
                      </a:r>
                    </a:p>
                  </a:txBody>
                  <a:tcPr marL="0" marR="0" marT="0" marB="0" anchor="ctr">
                    <a:solidFill>
                      <a:srgbClr val="09FF90"/>
                    </a:solidFill>
                  </a:tcPr>
                </a:tc>
                <a:extLst>
                  <a:ext uri="{0D108BD9-81ED-4DB2-BD59-A6C34878D82A}">
                    <a16:rowId xmlns:a16="http://schemas.microsoft.com/office/drawing/2014/main" val="790073934"/>
                  </a:ext>
                </a:extLst>
              </a:tr>
              <a:tr h="465214">
                <a:tc>
                  <a:txBody>
                    <a:bodyPr/>
                    <a:lstStyle/>
                    <a:p>
                      <a:pPr marL="71755" marR="0">
                        <a:spcBef>
                          <a:spcPts val="485"/>
                        </a:spcBef>
                        <a:spcAft>
                          <a:spcPts val="0"/>
                        </a:spcAft>
                      </a:pPr>
                      <a:r>
                        <a:rPr lang="en-US" sz="1800" b="1" kern="1200" baseline="0" dirty="0">
                          <a:solidFill>
                            <a:schemeClr val="bg1"/>
                          </a:solidFill>
                          <a:effectLst/>
                          <a:latin typeface="Arial" panose="020B0604020202020204" pitchFamily="34" charset="0"/>
                          <a:ea typeface="+mn-ea"/>
                          <a:cs typeface="Arial" panose="020B0604020202020204" pitchFamily="34" charset="0"/>
                        </a:rPr>
                        <a:t>R16 549.01 - R28 581.00</a:t>
                      </a:r>
                    </a:p>
                  </a:txBody>
                  <a:tcPr marL="0" marR="0" marT="0" marB="0">
                    <a:solidFill>
                      <a:srgbClr val="006A3B"/>
                    </a:solidFill>
                  </a:tcPr>
                </a:tc>
                <a:tc>
                  <a:txBody>
                    <a:bodyPr/>
                    <a:lstStyle/>
                    <a:p>
                      <a:pPr marL="71755" marR="0" algn="ctr">
                        <a:spcBef>
                          <a:spcPts val="485"/>
                        </a:spcBef>
                        <a:spcAft>
                          <a:spcPts val="0"/>
                        </a:spcAft>
                      </a:pPr>
                      <a:r>
                        <a:rPr lang="en-US" sz="1800" b="0" kern="1200" dirty="0">
                          <a:solidFill>
                            <a:schemeClr val="bg1"/>
                          </a:solidFill>
                          <a:effectLst/>
                          <a:latin typeface="Arial" panose="020B0604020202020204" pitchFamily="34" charset="0"/>
                          <a:ea typeface="+mn-ea"/>
                          <a:cs typeface="Arial" panose="020B0604020202020204" pitchFamily="34" charset="0"/>
                        </a:rPr>
                        <a:t>R3 734</a:t>
                      </a:r>
                    </a:p>
                  </a:txBody>
                  <a:tcPr marL="0" marR="0" marT="0" marB="0" anchor="ctr">
                    <a:solidFill>
                      <a:srgbClr val="009652"/>
                    </a:solidFill>
                  </a:tcPr>
                </a:tc>
                <a:tc>
                  <a:txBody>
                    <a:bodyPr/>
                    <a:lstStyle/>
                    <a:p>
                      <a:pPr marL="72390" marR="0" algn="ctr">
                        <a:spcBef>
                          <a:spcPts val="485"/>
                        </a:spcBef>
                        <a:spcAft>
                          <a:spcPts val="0"/>
                        </a:spcAft>
                      </a:pPr>
                      <a:r>
                        <a:rPr lang="en-US" sz="1800" b="0" kern="1200" dirty="0">
                          <a:solidFill>
                            <a:schemeClr val="bg1"/>
                          </a:solidFill>
                          <a:effectLst/>
                          <a:latin typeface="Arial" panose="020B0604020202020204" pitchFamily="34" charset="0"/>
                          <a:ea typeface="+mn-ea"/>
                          <a:cs typeface="Arial" panose="020B0604020202020204" pitchFamily="34" charset="0"/>
                        </a:rPr>
                        <a:t>R2 894</a:t>
                      </a:r>
                    </a:p>
                  </a:txBody>
                  <a:tcPr marL="0" marR="0" marT="0" marB="0" anchor="ctr">
                    <a:solidFill>
                      <a:srgbClr val="00D675"/>
                    </a:solidFill>
                  </a:tcPr>
                </a:tc>
                <a:tc>
                  <a:txBody>
                    <a:bodyPr/>
                    <a:lstStyle/>
                    <a:p>
                      <a:pPr marL="73025" marR="0" algn="ctr">
                        <a:spcBef>
                          <a:spcPts val="485"/>
                        </a:spcBef>
                        <a:spcAft>
                          <a:spcPts val="0"/>
                        </a:spcAft>
                      </a:pPr>
                      <a:r>
                        <a:rPr lang="en-US" sz="1800" b="0" kern="1200" dirty="0">
                          <a:solidFill>
                            <a:schemeClr val="bg1"/>
                          </a:solidFill>
                          <a:effectLst/>
                          <a:latin typeface="Arial" panose="020B0604020202020204" pitchFamily="34" charset="0"/>
                          <a:ea typeface="+mn-ea"/>
                          <a:cs typeface="Arial" panose="020B0604020202020204" pitchFamily="34" charset="0"/>
                        </a:rPr>
                        <a:t>R1 407</a:t>
                      </a:r>
                    </a:p>
                  </a:txBody>
                  <a:tcPr marL="0" marR="0" marT="0" marB="0" anchor="ctr">
                    <a:solidFill>
                      <a:srgbClr val="09FF90"/>
                    </a:solidFill>
                  </a:tcPr>
                </a:tc>
                <a:extLst>
                  <a:ext uri="{0D108BD9-81ED-4DB2-BD59-A6C34878D82A}">
                    <a16:rowId xmlns:a16="http://schemas.microsoft.com/office/drawing/2014/main" val="3752350184"/>
                  </a:ext>
                </a:extLst>
              </a:tr>
              <a:tr h="465214">
                <a:tc>
                  <a:txBody>
                    <a:bodyPr/>
                    <a:lstStyle/>
                    <a:p>
                      <a:pPr marL="71755" marR="0">
                        <a:spcBef>
                          <a:spcPts val="485"/>
                        </a:spcBef>
                        <a:spcAft>
                          <a:spcPts val="0"/>
                        </a:spcAft>
                      </a:pPr>
                      <a:r>
                        <a:rPr lang="en-US" sz="1800" b="1" kern="1200" baseline="0" dirty="0">
                          <a:solidFill>
                            <a:schemeClr val="bg1"/>
                          </a:solidFill>
                          <a:effectLst/>
                          <a:latin typeface="Arial" panose="020B0604020202020204" pitchFamily="34" charset="0"/>
                          <a:ea typeface="+mn-ea"/>
                          <a:cs typeface="Arial" panose="020B0604020202020204" pitchFamily="34" charset="0"/>
                        </a:rPr>
                        <a:t>R28 581.01 +</a:t>
                      </a:r>
                    </a:p>
                  </a:txBody>
                  <a:tcPr marL="0" marR="0" marT="0" marB="0">
                    <a:solidFill>
                      <a:srgbClr val="006A3B"/>
                    </a:solidFill>
                  </a:tcPr>
                </a:tc>
                <a:tc>
                  <a:txBody>
                    <a:bodyPr/>
                    <a:lstStyle/>
                    <a:p>
                      <a:pPr marL="72390" marR="0" algn="ctr">
                        <a:spcBef>
                          <a:spcPts val="485"/>
                        </a:spcBef>
                        <a:spcAft>
                          <a:spcPts val="0"/>
                        </a:spcAft>
                      </a:pPr>
                      <a:r>
                        <a:rPr lang="en-US" sz="1800" b="0" kern="1200" dirty="0">
                          <a:solidFill>
                            <a:schemeClr val="bg1"/>
                          </a:solidFill>
                          <a:effectLst/>
                          <a:latin typeface="Arial" panose="020B0604020202020204" pitchFamily="34" charset="0"/>
                          <a:ea typeface="+mn-ea"/>
                          <a:cs typeface="Arial" panose="020B0604020202020204" pitchFamily="34" charset="0"/>
                        </a:rPr>
                        <a:t>R4 183</a:t>
                      </a:r>
                    </a:p>
                  </a:txBody>
                  <a:tcPr marL="0" marR="0" marT="0" marB="0" anchor="ctr">
                    <a:solidFill>
                      <a:srgbClr val="009652"/>
                    </a:solidFill>
                  </a:tcPr>
                </a:tc>
                <a:tc>
                  <a:txBody>
                    <a:bodyPr/>
                    <a:lstStyle/>
                    <a:p>
                      <a:pPr marL="72390" marR="0" algn="ctr">
                        <a:spcBef>
                          <a:spcPts val="485"/>
                        </a:spcBef>
                        <a:spcAft>
                          <a:spcPts val="0"/>
                        </a:spcAft>
                      </a:pPr>
                      <a:r>
                        <a:rPr lang="en-US" sz="1800" b="0" kern="1200" dirty="0">
                          <a:solidFill>
                            <a:schemeClr val="bg1"/>
                          </a:solidFill>
                          <a:effectLst/>
                          <a:latin typeface="Arial" panose="020B0604020202020204" pitchFamily="34" charset="0"/>
                          <a:ea typeface="+mn-ea"/>
                          <a:cs typeface="Arial" panose="020B0604020202020204" pitchFamily="34" charset="0"/>
                        </a:rPr>
                        <a:t>R3 216</a:t>
                      </a:r>
                    </a:p>
                  </a:txBody>
                  <a:tcPr marL="0" marR="0" marT="0" marB="0" anchor="ctr">
                    <a:solidFill>
                      <a:srgbClr val="00D675"/>
                    </a:solidFill>
                  </a:tcPr>
                </a:tc>
                <a:tc>
                  <a:txBody>
                    <a:bodyPr/>
                    <a:lstStyle/>
                    <a:p>
                      <a:pPr marL="73025" marR="0" algn="ctr">
                        <a:spcBef>
                          <a:spcPts val="485"/>
                        </a:spcBef>
                        <a:spcAft>
                          <a:spcPts val="0"/>
                        </a:spcAft>
                      </a:pPr>
                      <a:r>
                        <a:rPr lang="en-US" sz="1800" b="0" kern="1200" dirty="0">
                          <a:solidFill>
                            <a:schemeClr val="bg1"/>
                          </a:solidFill>
                          <a:effectLst/>
                          <a:latin typeface="Arial" panose="020B0604020202020204" pitchFamily="34" charset="0"/>
                          <a:ea typeface="+mn-ea"/>
                          <a:cs typeface="Arial" panose="020B0604020202020204" pitchFamily="34" charset="0"/>
                        </a:rPr>
                        <a:t>R1 567</a:t>
                      </a:r>
                    </a:p>
                  </a:txBody>
                  <a:tcPr marL="0" marR="0" marT="0" marB="0" anchor="ctr">
                    <a:solidFill>
                      <a:srgbClr val="09FF90"/>
                    </a:solidFill>
                  </a:tcPr>
                </a:tc>
                <a:extLst>
                  <a:ext uri="{0D108BD9-81ED-4DB2-BD59-A6C34878D82A}">
                    <a16:rowId xmlns:a16="http://schemas.microsoft.com/office/drawing/2014/main" val="3787342249"/>
                  </a:ext>
                </a:extLst>
              </a:tr>
            </a:tbl>
          </a:graphicData>
        </a:graphic>
      </p:graphicFrame>
    </p:spTree>
    <p:extLst>
      <p:ext uri="{BB962C8B-B14F-4D97-AF65-F5344CB8AC3E}">
        <p14:creationId xmlns:p14="http://schemas.microsoft.com/office/powerpoint/2010/main" val="3959731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73151" y="263968"/>
            <a:ext cx="3066289" cy="724316"/>
          </a:xfrm>
          <a:prstGeom prst="rect">
            <a:avLst/>
          </a:prstGeom>
          <a:gradFill>
            <a:gsLst>
              <a:gs pos="0">
                <a:srgbClr val="009999">
                  <a:alpha val="29000"/>
                </a:srgbClr>
              </a:gs>
              <a:gs pos="58000">
                <a:schemeClr val="bg1">
                  <a:lumMod val="95000"/>
                  <a:alpha val="61000"/>
                </a:schemeClr>
              </a:gs>
              <a:gs pos="100000">
                <a:schemeClr val="accent1">
                  <a:tint val="23500"/>
                  <a:satMod val="160000"/>
                </a:schemeClr>
              </a:gs>
            </a:gsLst>
            <a:path path="rect">
              <a:fillToRect l="100000" t="100000"/>
            </a:path>
          </a:gradFill>
        </p:spPr>
        <p:txBody>
          <a:bodyPr vert="horz" lIns="91440" tIns="45720" rIns="91440" bIns="45720" rtlCol="0" anchor="ctr">
            <a:normAutofit lnSpcReduction="10000"/>
          </a:bodyPr>
          <a:lstStyle>
            <a:lvl1pPr algn="l" defTabSz="457200" rtl="0" eaLnBrk="1" latinLnBrk="0" hangingPunct="1">
              <a:spcBef>
                <a:spcPct val="0"/>
              </a:spcBef>
              <a:buNone/>
              <a:defRPr sz="3200" kern="1200">
                <a:solidFill>
                  <a:schemeClr val="bg1">
                    <a:lumMod val="95000"/>
                  </a:schemeClr>
                </a:solidFill>
                <a:latin typeface="+mj-lt"/>
                <a:ea typeface="+mj-ea"/>
                <a:cs typeface="FSAlbert Regular"/>
              </a:defRPr>
            </a:lvl1pPr>
          </a:lstStyle>
          <a:p>
            <a:pPr>
              <a:defRPr/>
            </a:pPr>
            <a:endParaRPr lang="en-US" sz="2000" b="1" dirty="0">
              <a:solidFill>
                <a:schemeClr val="tx1"/>
              </a:solidFill>
              <a:latin typeface="Arial" panose="020B0604020202020204" pitchFamily="34" charset="0"/>
              <a:cs typeface="Arial" panose="020B0604020202020204" pitchFamily="34" charset="0"/>
            </a:endParaRPr>
          </a:p>
          <a:p>
            <a:pPr>
              <a:defRPr/>
            </a:pPr>
            <a:r>
              <a:rPr lang="en-US" sz="2400" b="1" dirty="0">
                <a:solidFill>
                  <a:schemeClr val="tx1"/>
                </a:solidFill>
                <a:latin typeface="Arial" panose="020B0604020202020204" pitchFamily="34" charset="0"/>
                <a:cs typeface="Arial" panose="020B0604020202020204" pitchFamily="34" charset="0"/>
              </a:rPr>
              <a:t>Onyx</a:t>
            </a:r>
            <a:endParaRPr kumimoji="0" lang="en-ZA" sz="1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defTabSz="4572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chemeClr val="tx1"/>
              </a:solidFill>
              <a:effectLst/>
              <a:uLnTx/>
              <a:uFillTx/>
              <a:latin typeface="Arial" pitchFamily="34" charset="0"/>
              <a:ea typeface="Arial Unicode MS" panose="020B0604020202020204" pitchFamily="34" charset="-128"/>
              <a:cs typeface="Arial"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C06E96A5-D1C6-A342-91DA-1BF1F2CA31AF}"/>
              </a:ext>
            </a:extLst>
          </p:cNvPr>
          <p:cNvPicPr>
            <a:picLocks noChangeAspect="1"/>
          </p:cNvPicPr>
          <p:nvPr/>
        </p:nvPicPr>
        <p:blipFill>
          <a:blip r:embed="rId3"/>
          <a:stretch>
            <a:fillRect/>
          </a:stretch>
        </p:blipFill>
        <p:spPr>
          <a:xfrm>
            <a:off x="10214961" y="0"/>
            <a:ext cx="1707386" cy="890975"/>
          </a:xfrm>
          <a:prstGeom prst="rect">
            <a:avLst/>
          </a:prstGeom>
        </p:spPr>
      </p:pic>
      <p:pic>
        <p:nvPicPr>
          <p:cNvPr id="4" name="Picture 3">
            <a:extLst>
              <a:ext uri="{FF2B5EF4-FFF2-40B4-BE49-F238E27FC236}">
                <a16:creationId xmlns:a16="http://schemas.microsoft.com/office/drawing/2014/main" id="{2CE65BF9-DBA3-3495-1001-3AEF11D932D5}"/>
              </a:ext>
            </a:extLst>
          </p:cNvPr>
          <p:cNvPicPr>
            <a:picLocks noChangeAspect="1"/>
          </p:cNvPicPr>
          <p:nvPr/>
        </p:nvPicPr>
        <p:blipFill>
          <a:blip r:embed="rId4"/>
          <a:stretch>
            <a:fillRect/>
          </a:stretch>
        </p:blipFill>
        <p:spPr>
          <a:xfrm>
            <a:off x="0" y="6544165"/>
            <a:ext cx="12192000" cy="313835"/>
          </a:xfrm>
          <a:prstGeom prst="rect">
            <a:avLst/>
          </a:prstGeom>
        </p:spPr>
      </p:pic>
      <p:sp>
        <p:nvSpPr>
          <p:cNvPr id="7" name="Content Placeholder 2">
            <a:extLst>
              <a:ext uri="{FF2B5EF4-FFF2-40B4-BE49-F238E27FC236}">
                <a16:creationId xmlns:a16="http://schemas.microsoft.com/office/drawing/2014/main" id="{06859F1C-DF93-ADC4-71EF-B7A4F9F34B05}"/>
              </a:ext>
            </a:extLst>
          </p:cNvPr>
          <p:cNvSpPr txBox="1">
            <a:spLocks/>
          </p:cNvSpPr>
          <p:nvPr/>
        </p:nvSpPr>
        <p:spPr>
          <a:xfrm>
            <a:off x="121920" y="1645920"/>
            <a:ext cx="11898844" cy="473542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buSzPct val="100000"/>
            </a:pPr>
            <a:endParaRPr lang="en-US" sz="1400" dirty="0">
              <a:latin typeface="Arial" panose="020B0604020202020204" pitchFamily="34" charset="0"/>
              <a:cs typeface="Arial" panose="020B0604020202020204" pitchFamily="34" charset="0"/>
            </a:endParaRPr>
          </a:p>
          <a:p>
            <a:pPr>
              <a:lnSpc>
                <a:spcPct val="150000"/>
              </a:lnSpc>
              <a:spcBef>
                <a:spcPct val="20000"/>
              </a:spcBef>
              <a:buSzPct val="100000"/>
            </a:pPr>
            <a:endParaRPr lang="en-US" sz="1600" dirty="0">
              <a:latin typeface="Arial" panose="020B0604020202020204" pitchFamily="34" charset="0"/>
              <a:cs typeface="Arial" panose="020B0604020202020204" pitchFamily="34" charset="0"/>
            </a:endParaRPr>
          </a:p>
          <a:p>
            <a:pPr>
              <a:spcBef>
                <a:spcPct val="20000"/>
              </a:spcBef>
              <a:buSzPct val="100000"/>
            </a:pPr>
            <a:endParaRPr lang="en-US" sz="1600" dirty="0">
              <a:latin typeface="Arial" panose="020B0604020202020204" pitchFamily="34" charset="0"/>
              <a:cs typeface="Arial" panose="020B0604020202020204" pitchFamily="34" charset="0"/>
            </a:endParaRPr>
          </a:p>
          <a:p>
            <a:pPr algn="just">
              <a:spcBef>
                <a:spcPct val="20000"/>
              </a:spcBef>
              <a:buSzPct val="100000"/>
            </a:pPr>
            <a:endParaRPr lang="en-US" sz="1600" dirty="0">
              <a:latin typeface="Arial" panose="020B0604020202020204" pitchFamily="34" charset="0"/>
              <a:cs typeface="Arial" panose="020B0604020202020204" pitchFamily="34" charset="0"/>
            </a:endParaRPr>
          </a:p>
          <a:p>
            <a:pPr>
              <a:spcBef>
                <a:spcPct val="20000"/>
              </a:spcBef>
              <a:buSzPct val="100000"/>
            </a:pPr>
            <a:endParaRPr lang="en-US" sz="1600" dirty="0"/>
          </a:p>
        </p:txBody>
      </p:sp>
      <p:graphicFrame>
        <p:nvGraphicFramePr>
          <p:cNvPr id="2" name="Table 1">
            <a:extLst>
              <a:ext uri="{FF2B5EF4-FFF2-40B4-BE49-F238E27FC236}">
                <a16:creationId xmlns:a16="http://schemas.microsoft.com/office/drawing/2014/main" id="{0ED91D97-549B-7854-09EC-D6DF22372944}"/>
              </a:ext>
            </a:extLst>
          </p:cNvPr>
          <p:cNvGraphicFramePr>
            <a:graphicFrameLocks noGrp="1"/>
          </p:cNvGraphicFramePr>
          <p:nvPr>
            <p:extLst>
              <p:ext uri="{D42A27DB-BD31-4B8C-83A1-F6EECF244321}">
                <p14:modId xmlns:p14="http://schemas.microsoft.com/office/powerpoint/2010/main" val="297825462"/>
              </p:ext>
            </p:extLst>
          </p:nvPr>
        </p:nvGraphicFramePr>
        <p:xfrm>
          <a:off x="73153" y="1184515"/>
          <a:ext cx="12118848" cy="2564122"/>
        </p:xfrm>
        <a:graphic>
          <a:graphicData uri="http://schemas.openxmlformats.org/drawingml/2006/table">
            <a:tbl>
              <a:tblPr firstRow="1" firstCol="1" bandRow="1">
                <a:tableStyleId>{5C22544A-7EE6-4342-B048-85BDC9FD1C3A}</a:tableStyleId>
              </a:tblPr>
              <a:tblGrid>
                <a:gridCol w="3448778">
                  <a:extLst>
                    <a:ext uri="{9D8B030D-6E8A-4147-A177-3AD203B41FA5}">
                      <a16:colId xmlns:a16="http://schemas.microsoft.com/office/drawing/2014/main" val="470746004"/>
                    </a:ext>
                  </a:extLst>
                </a:gridCol>
                <a:gridCol w="2948151">
                  <a:extLst>
                    <a:ext uri="{9D8B030D-6E8A-4147-A177-3AD203B41FA5}">
                      <a16:colId xmlns:a16="http://schemas.microsoft.com/office/drawing/2014/main" val="1999425205"/>
                    </a:ext>
                  </a:extLst>
                </a:gridCol>
                <a:gridCol w="2725649">
                  <a:extLst>
                    <a:ext uri="{9D8B030D-6E8A-4147-A177-3AD203B41FA5}">
                      <a16:colId xmlns:a16="http://schemas.microsoft.com/office/drawing/2014/main" val="2180605316"/>
                    </a:ext>
                  </a:extLst>
                </a:gridCol>
                <a:gridCol w="2996270">
                  <a:extLst>
                    <a:ext uri="{9D8B030D-6E8A-4147-A177-3AD203B41FA5}">
                      <a16:colId xmlns:a16="http://schemas.microsoft.com/office/drawing/2014/main" val="1499438830"/>
                    </a:ext>
                  </a:extLst>
                </a:gridCol>
              </a:tblGrid>
              <a:tr h="632863">
                <a:tc gridSpan="4">
                  <a:txBody>
                    <a:bodyPr/>
                    <a:lstStyle/>
                    <a:p>
                      <a:pPr marL="0" marR="0" lvl="0" indent="0" algn="ctr" defTabSz="914400" rtl="0" eaLnBrk="1" fontAlgn="auto" latinLnBrk="0" hangingPunct="1">
                        <a:lnSpc>
                          <a:spcPct val="100000"/>
                        </a:lnSpc>
                        <a:spcBef>
                          <a:spcPts val="300"/>
                        </a:spcBef>
                        <a:spcAft>
                          <a:spcPts val="0"/>
                        </a:spcAft>
                        <a:buClrTx/>
                        <a:buSzTx/>
                        <a:buFontTx/>
                        <a:buNone/>
                        <a:tabLst/>
                        <a:defRPr/>
                      </a:pPr>
                      <a:r>
                        <a:rPr lang="en-ZA" sz="2000" dirty="0">
                          <a:effectLst/>
                          <a:latin typeface="Arial" panose="020B0604020202020204" pitchFamily="34" charset="0"/>
                          <a:cs typeface="Arial" panose="020B0604020202020204" pitchFamily="34" charset="0"/>
                        </a:rPr>
                        <a:t>2024 </a:t>
                      </a:r>
                      <a:r>
                        <a:rPr lang="en-ZA" sz="2000" baseline="0" dirty="0">
                          <a:effectLst/>
                          <a:latin typeface="Arial" panose="020B0604020202020204" pitchFamily="34" charset="0"/>
                          <a:cs typeface="Arial" panose="020B0604020202020204" pitchFamily="34" charset="0"/>
                        </a:rPr>
                        <a:t>C</a:t>
                      </a:r>
                      <a:r>
                        <a:rPr lang="en-ZA" sz="2000" dirty="0">
                          <a:effectLst/>
                          <a:latin typeface="Arial" panose="020B0604020202020204" pitchFamily="34" charset="0"/>
                          <a:cs typeface="Arial" panose="020B0604020202020204" pitchFamily="34" charset="0"/>
                        </a:rPr>
                        <a:t>ontributions</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p>
                      <a:pPr algn="ctr">
                        <a:spcBef>
                          <a:spcPts val="300"/>
                        </a:spcBef>
                        <a:spcAft>
                          <a:spcPts val="0"/>
                        </a:spcAft>
                      </a:pP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2215" marR="62215" marT="0" marB="0" anchor="ctr">
                    <a:solidFill>
                      <a:srgbClr val="7F7F7F"/>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361385173"/>
                  </a:ext>
                </a:extLst>
              </a:tr>
              <a:tr h="632863">
                <a:tc>
                  <a:txBody>
                    <a:bodyPr/>
                    <a:lstStyle/>
                    <a:p>
                      <a:pPr>
                        <a:spcBef>
                          <a:spcPts val="300"/>
                        </a:spcBef>
                        <a:spcAft>
                          <a:spcPts val="0"/>
                        </a:spcAft>
                      </a:pPr>
                      <a:r>
                        <a:rPr lang="en-ZA" sz="1800" b="1" dirty="0">
                          <a:solidFill>
                            <a:schemeClr val="bg1"/>
                          </a:solidFill>
                          <a:effectLst/>
                          <a:latin typeface="Arial" panose="020B0604020202020204" pitchFamily="34" charset="0"/>
                          <a:cs typeface="Arial" panose="020B0604020202020204" pitchFamily="34" charset="0"/>
                        </a:rPr>
                        <a:t>Salary band</a:t>
                      </a:r>
                      <a:endParaRPr lang="en-ZA"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2215" marR="62215" marT="0" marB="0" anchor="ctr">
                    <a:solidFill>
                      <a:schemeClr val="bg2">
                        <a:lumMod val="75000"/>
                      </a:schemeClr>
                    </a:solidFill>
                  </a:tcPr>
                </a:tc>
                <a:tc>
                  <a:txBody>
                    <a:bodyPr/>
                    <a:lstStyle/>
                    <a:p>
                      <a:pPr algn="ctr">
                        <a:spcBef>
                          <a:spcPts val="300"/>
                        </a:spcBef>
                        <a:spcAft>
                          <a:spcPts val="0"/>
                        </a:spcAft>
                      </a:pPr>
                      <a:r>
                        <a:rPr lang="en-ZA" sz="1800" b="1" dirty="0">
                          <a:solidFill>
                            <a:schemeClr val="bg1"/>
                          </a:solidFill>
                          <a:effectLst/>
                          <a:latin typeface="Arial" panose="020B0604020202020204" pitchFamily="34" charset="0"/>
                          <a:cs typeface="Arial" panose="020B0604020202020204" pitchFamily="34" charset="0"/>
                        </a:rPr>
                        <a:t>Principal Member</a:t>
                      </a:r>
                      <a:endParaRPr lang="en-ZA"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2215" marR="62215" marT="0" marB="0" anchor="ctr">
                    <a:solidFill>
                      <a:schemeClr val="bg2">
                        <a:lumMod val="75000"/>
                      </a:schemeClr>
                    </a:solidFill>
                  </a:tcPr>
                </a:tc>
                <a:tc>
                  <a:txBody>
                    <a:bodyPr/>
                    <a:lstStyle/>
                    <a:p>
                      <a:pPr algn="ctr">
                        <a:spcBef>
                          <a:spcPts val="300"/>
                        </a:spcBef>
                        <a:spcAft>
                          <a:spcPts val="0"/>
                        </a:spcAft>
                      </a:pPr>
                      <a:r>
                        <a:rPr lang="en-ZA" sz="1800" b="1" dirty="0">
                          <a:solidFill>
                            <a:schemeClr val="bg1"/>
                          </a:solidFill>
                          <a:effectLst/>
                          <a:latin typeface="Arial" panose="020B0604020202020204" pitchFamily="34" charset="0"/>
                          <a:cs typeface="Arial" panose="020B0604020202020204" pitchFamily="34" charset="0"/>
                        </a:rPr>
                        <a:t>Adult Dependant</a:t>
                      </a:r>
                      <a:endParaRPr lang="en-ZA"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2215" marR="62215" marT="0" marB="0" anchor="ctr">
                    <a:solidFill>
                      <a:schemeClr val="bg2">
                        <a:lumMod val="75000"/>
                      </a:schemeClr>
                    </a:solidFill>
                  </a:tcPr>
                </a:tc>
                <a:tc>
                  <a:txBody>
                    <a:bodyPr/>
                    <a:lstStyle/>
                    <a:p>
                      <a:pPr algn="ctr">
                        <a:spcBef>
                          <a:spcPts val="300"/>
                        </a:spcBef>
                        <a:spcAft>
                          <a:spcPts val="0"/>
                        </a:spcAft>
                      </a:pPr>
                      <a:r>
                        <a:rPr lang="en-ZA" sz="1800" b="1" kern="1200" dirty="0">
                          <a:solidFill>
                            <a:schemeClr val="bg1"/>
                          </a:solidFill>
                          <a:effectLst/>
                          <a:latin typeface="Arial" panose="020B0604020202020204" pitchFamily="34" charset="0"/>
                          <a:ea typeface="+mn-ea"/>
                          <a:cs typeface="Arial" panose="020B0604020202020204" pitchFamily="34" charset="0"/>
                        </a:rPr>
                        <a:t>Child Dependant</a:t>
                      </a:r>
                    </a:p>
                  </a:txBody>
                  <a:tcPr marL="62215" marR="62215" marT="0" marB="0" anchor="ctr">
                    <a:solidFill>
                      <a:schemeClr val="bg2">
                        <a:lumMod val="75000"/>
                      </a:schemeClr>
                    </a:solidFill>
                  </a:tcPr>
                </a:tc>
                <a:extLst>
                  <a:ext uri="{0D108BD9-81ED-4DB2-BD59-A6C34878D82A}">
                    <a16:rowId xmlns:a16="http://schemas.microsoft.com/office/drawing/2014/main" val="1060692875"/>
                  </a:ext>
                </a:extLst>
              </a:tr>
              <a:tr h="427853">
                <a:tc>
                  <a:txBody>
                    <a:bodyPr/>
                    <a:lstStyle/>
                    <a:p>
                      <a:pPr marL="71755" marR="0">
                        <a:spcBef>
                          <a:spcPts val="485"/>
                        </a:spcBef>
                        <a:spcAft>
                          <a:spcPts val="0"/>
                        </a:spcAft>
                      </a:pPr>
                      <a:r>
                        <a:rPr lang="en-US" sz="1800" b="1" kern="1200" baseline="0" dirty="0">
                          <a:solidFill>
                            <a:schemeClr val="bg1"/>
                          </a:solidFill>
                          <a:effectLst/>
                          <a:latin typeface="Arial" panose="020B0604020202020204" pitchFamily="34" charset="0"/>
                          <a:ea typeface="+mn-ea"/>
                          <a:cs typeface="Arial" panose="020B0604020202020204" pitchFamily="34" charset="0"/>
                        </a:rPr>
                        <a:t>R0 - R15 821.00</a:t>
                      </a:r>
                    </a:p>
                  </a:txBody>
                  <a:tcPr marL="0" marR="0" marT="0" marB="0" anchor="ctr">
                    <a:solidFill>
                      <a:schemeClr val="bg2">
                        <a:lumMod val="75000"/>
                      </a:schemeClr>
                    </a:solidFill>
                  </a:tcPr>
                </a:tc>
                <a:tc>
                  <a:txBody>
                    <a:bodyPr/>
                    <a:lstStyle/>
                    <a:p>
                      <a:pPr marL="71755" marR="0" algn="ctr">
                        <a:spcBef>
                          <a:spcPts val="485"/>
                        </a:spcBef>
                        <a:spcAft>
                          <a:spcPts val="0"/>
                        </a:spcAft>
                      </a:pPr>
                      <a:r>
                        <a:rPr lang="en-US" sz="1800" b="0" kern="1200" dirty="0">
                          <a:solidFill>
                            <a:schemeClr val="bg1"/>
                          </a:solidFill>
                          <a:effectLst/>
                          <a:latin typeface="Arial" panose="020B0604020202020204" pitchFamily="34" charset="0"/>
                          <a:ea typeface="HelveticaNeue-Light"/>
                          <a:cs typeface="Arial" panose="020B0604020202020204" pitchFamily="34" charset="0"/>
                        </a:rPr>
                        <a:t>R6 162</a:t>
                      </a:r>
                    </a:p>
                  </a:txBody>
                  <a:tcPr marL="0" marR="0" marT="0" marB="0" anchor="ctr">
                    <a:solidFill>
                      <a:schemeClr val="bg2">
                        <a:lumMod val="75000"/>
                      </a:schemeClr>
                    </a:solidFill>
                  </a:tcPr>
                </a:tc>
                <a:tc>
                  <a:txBody>
                    <a:bodyPr/>
                    <a:lstStyle/>
                    <a:p>
                      <a:pPr marL="72390" marR="0" algn="ctr">
                        <a:spcBef>
                          <a:spcPts val="485"/>
                        </a:spcBef>
                        <a:spcAft>
                          <a:spcPts val="0"/>
                        </a:spcAft>
                      </a:pPr>
                      <a:r>
                        <a:rPr lang="en-US" sz="1800" b="0" kern="1200" dirty="0">
                          <a:solidFill>
                            <a:schemeClr val="bg1"/>
                          </a:solidFill>
                          <a:effectLst/>
                          <a:latin typeface="Arial" panose="020B0604020202020204" pitchFamily="34" charset="0"/>
                          <a:ea typeface="HelveticaNeue-Light"/>
                          <a:cs typeface="Arial" panose="020B0604020202020204" pitchFamily="34" charset="0"/>
                        </a:rPr>
                        <a:t>R4 718</a:t>
                      </a:r>
                    </a:p>
                  </a:txBody>
                  <a:tcPr marL="0" marR="0" marT="0" marB="0" anchor="ctr">
                    <a:solidFill>
                      <a:schemeClr val="bg2">
                        <a:lumMod val="75000"/>
                      </a:schemeClr>
                    </a:solidFill>
                  </a:tcPr>
                </a:tc>
                <a:tc>
                  <a:txBody>
                    <a:bodyPr/>
                    <a:lstStyle/>
                    <a:p>
                      <a:pPr marL="72390" marR="0" algn="ctr">
                        <a:spcBef>
                          <a:spcPts val="485"/>
                        </a:spcBef>
                        <a:spcAft>
                          <a:spcPts val="0"/>
                        </a:spcAft>
                      </a:pPr>
                      <a:r>
                        <a:rPr lang="en-US" sz="1800" b="0" kern="1200" dirty="0">
                          <a:solidFill>
                            <a:schemeClr val="bg1"/>
                          </a:solidFill>
                          <a:effectLst/>
                          <a:latin typeface="Arial" panose="020B0604020202020204" pitchFamily="34" charset="0"/>
                          <a:ea typeface="HelveticaNeue-Light"/>
                          <a:cs typeface="Arial" panose="020B0604020202020204" pitchFamily="34" charset="0"/>
                        </a:rPr>
                        <a:t>R1 853</a:t>
                      </a:r>
                    </a:p>
                  </a:txBody>
                  <a:tcPr marL="0" marR="0" marT="0" marB="0" anchor="ctr">
                    <a:solidFill>
                      <a:schemeClr val="bg2">
                        <a:lumMod val="75000"/>
                      </a:schemeClr>
                    </a:solidFill>
                  </a:tcPr>
                </a:tc>
                <a:extLst>
                  <a:ext uri="{0D108BD9-81ED-4DB2-BD59-A6C34878D82A}">
                    <a16:rowId xmlns:a16="http://schemas.microsoft.com/office/drawing/2014/main" val="3709693031"/>
                  </a:ext>
                </a:extLst>
              </a:tr>
              <a:tr h="427853">
                <a:tc>
                  <a:txBody>
                    <a:bodyPr/>
                    <a:lstStyle/>
                    <a:p>
                      <a:pPr marL="71755" marR="0">
                        <a:spcBef>
                          <a:spcPts val="485"/>
                        </a:spcBef>
                        <a:spcAft>
                          <a:spcPts val="0"/>
                        </a:spcAft>
                      </a:pPr>
                      <a:r>
                        <a:rPr lang="en-US" sz="1800" b="1" kern="1200" baseline="0">
                          <a:solidFill>
                            <a:schemeClr val="bg1"/>
                          </a:solidFill>
                          <a:effectLst/>
                          <a:latin typeface="Arial" panose="020B0604020202020204" pitchFamily="34" charset="0"/>
                          <a:ea typeface="+mn-ea"/>
                          <a:cs typeface="Arial" panose="020B0604020202020204" pitchFamily="34" charset="0"/>
                        </a:rPr>
                        <a:t>R15 821.01 - R33 712.00</a:t>
                      </a:r>
                    </a:p>
                  </a:txBody>
                  <a:tcPr marL="0" marR="0" marT="0" marB="0" anchor="ctr">
                    <a:solidFill>
                      <a:schemeClr val="bg2">
                        <a:lumMod val="75000"/>
                      </a:schemeClr>
                    </a:solidFill>
                  </a:tcPr>
                </a:tc>
                <a:tc>
                  <a:txBody>
                    <a:bodyPr/>
                    <a:lstStyle/>
                    <a:p>
                      <a:pPr marL="71755" marR="0" algn="ctr">
                        <a:spcBef>
                          <a:spcPts val="485"/>
                        </a:spcBef>
                        <a:spcAft>
                          <a:spcPts val="0"/>
                        </a:spcAft>
                      </a:pPr>
                      <a:r>
                        <a:rPr lang="en-US" sz="1800" b="0" kern="1200">
                          <a:solidFill>
                            <a:schemeClr val="bg1"/>
                          </a:solidFill>
                          <a:effectLst/>
                          <a:latin typeface="Arial" panose="020B0604020202020204" pitchFamily="34" charset="0"/>
                          <a:ea typeface="HelveticaNeue-Light"/>
                          <a:cs typeface="Arial" panose="020B0604020202020204" pitchFamily="34" charset="0"/>
                        </a:rPr>
                        <a:t>R6 413</a:t>
                      </a:r>
                    </a:p>
                  </a:txBody>
                  <a:tcPr marL="0" marR="0" marT="0" marB="0" anchor="ctr">
                    <a:solidFill>
                      <a:schemeClr val="bg2">
                        <a:lumMod val="75000"/>
                      </a:schemeClr>
                    </a:solidFill>
                  </a:tcPr>
                </a:tc>
                <a:tc>
                  <a:txBody>
                    <a:bodyPr/>
                    <a:lstStyle/>
                    <a:p>
                      <a:pPr marL="72390" marR="0" algn="ctr">
                        <a:spcBef>
                          <a:spcPts val="485"/>
                        </a:spcBef>
                        <a:spcAft>
                          <a:spcPts val="0"/>
                        </a:spcAft>
                      </a:pPr>
                      <a:r>
                        <a:rPr lang="en-US" sz="1800" b="0" kern="1200" dirty="0">
                          <a:solidFill>
                            <a:schemeClr val="bg1"/>
                          </a:solidFill>
                          <a:effectLst/>
                          <a:latin typeface="Arial" panose="020B0604020202020204" pitchFamily="34" charset="0"/>
                          <a:ea typeface="HelveticaNeue-Light"/>
                          <a:cs typeface="Arial" panose="020B0604020202020204" pitchFamily="34" charset="0"/>
                        </a:rPr>
                        <a:t>R4 883</a:t>
                      </a:r>
                    </a:p>
                  </a:txBody>
                  <a:tcPr marL="0" marR="0" marT="0" marB="0" anchor="ctr">
                    <a:solidFill>
                      <a:schemeClr val="bg2">
                        <a:lumMod val="75000"/>
                      </a:schemeClr>
                    </a:solidFill>
                  </a:tcPr>
                </a:tc>
                <a:tc>
                  <a:txBody>
                    <a:bodyPr/>
                    <a:lstStyle/>
                    <a:p>
                      <a:pPr marL="73025" marR="0" algn="ctr">
                        <a:spcBef>
                          <a:spcPts val="485"/>
                        </a:spcBef>
                        <a:spcAft>
                          <a:spcPts val="0"/>
                        </a:spcAft>
                      </a:pPr>
                      <a:r>
                        <a:rPr lang="en-US" sz="1800" b="0" kern="1200" dirty="0">
                          <a:solidFill>
                            <a:schemeClr val="bg1"/>
                          </a:solidFill>
                          <a:effectLst/>
                          <a:latin typeface="Arial" panose="020B0604020202020204" pitchFamily="34" charset="0"/>
                          <a:ea typeface="HelveticaNeue-Light"/>
                          <a:cs typeface="Arial" panose="020B0604020202020204" pitchFamily="34" charset="0"/>
                        </a:rPr>
                        <a:t>R2 013</a:t>
                      </a:r>
                    </a:p>
                  </a:txBody>
                  <a:tcPr marL="0" marR="0" marT="0" marB="0" anchor="ctr">
                    <a:solidFill>
                      <a:schemeClr val="bg2">
                        <a:lumMod val="75000"/>
                      </a:schemeClr>
                    </a:solidFill>
                  </a:tcPr>
                </a:tc>
                <a:extLst>
                  <a:ext uri="{0D108BD9-81ED-4DB2-BD59-A6C34878D82A}">
                    <a16:rowId xmlns:a16="http://schemas.microsoft.com/office/drawing/2014/main" val="77629480"/>
                  </a:ext>
                </a:extLst>
              </a:tr>
              <a:tr h="427853">
                <a:tc>
                  <a:txBody>
                    <a:bodyPr/>
                    <a:lstStyle/>
                    <a:p>
                      <a:pPr marL="71755" marR="0">
                        <a:spcBef>
                          <a:spcPts val="485"/>
                        </a:spcBef>
                        <a:spcAft>
                          <a:spcPts val="0"/>
                        </a:spcAft>
                      </a:pPr>
                      <a:r>
                        <a:rPr lang="en-US" sz="1800" b="1" kern="1200" baseline="0" dirty="0">
                          <a:solidFill>
                            <a:schemeClr val="bg1"/>
                          </a:solidFill>
                          <a:effectLst/>
                          <a:latin typeface="Arial" panose="020B0604020202020204" pitchFamily="34" charset="0"/>
                          <a:ea typeface="+mn-ea"/>
                          <a:cs typeface="Arial" panose="020B0604020202020204" pitchFamily="34" charset="0"/>
                        </a:rPr>
                        <a:t>R33 712.01 +</a:t>
                      </a:r>
                    </a:p>
                  </a:txBody>
                  <a:tcPr marL="0" marR="0" marT="0" marB="0" anchor="ctr">
                    <a:solidFill>
                      <a:schemeClr val="bg2">
                        <a:lumMod val="75000"/>
                      </a:schemeClr>
                    </a:solidFill>
                  </a:tcPr>
                </a:tc>
                <a:tc>
                  <a:txBody>
                    <a:bodyPr/>
                    <a:lstStyle/>
                    <a:p>
                      <a:pPr marL="72390" marR="0" algn="ctr">
                        <a:spcBef>
                          <a:spcPts val="485"/>
                        </a:spcBef>
                        <a:spcAft>
                          <a:spcPts val="0"/>
                        </a:spcAft>
                      </a:pPr>
                      <a:r>
                        <a:rPr lang="en-US" sz="1800" b="0" kern="1200">
                          <a:solidFill>
                            <a:schemeClr val="bg1"/>
                          </a:solidFill>
                          <a:effectLst/>
                          <a:latin typeface="Arial" panose="020B0604020202020204" pitchFamily="34" charset="0"/>
                          <a:ea typeface="HelveticaNeue-Light"/>
                          <a:cs typeface="Arial" panose="020B0604020202020204" pitchFamily="34" charset="0"/>
                        </a:rPr>
                        <a:t>R6 924</a:t>
                      </a:r>
                    </a:p>
                  </a:txBody>
                  <a:tcPr marL="0" marR="0" marT="0" marB="0" anchor="ctr">
                    <a:solidFill>
                      <a:schemeClr val="bg2">
                        <a:lumMod val="75000"/>
                      </a:schemeClr>
                    </a:solidFill>
                  </a:tcPr>
                </a:tc>
                <a:tc>
                  <a:txBody>
                    <a:bodyPr/>
                    <a:lstStyle/>
                    <a:p>
                      <a:pPr marL="72390" marR="0" algn="ctr">
                        <a:spcBef>
                          <a:spcPts val="485"/>
                        </a:spcBef>
                        <a:spcAft>
                          <a:spcPts val="0"/>
                        </a:spcAft>
                      </a:pPr>
                      <a:r>
                        <a:rPr lang="en-US" sz="1800" b="0" kern="1200" dirty="0">
                          <a:solidFill>
                            <a:schemeClr val="bg1"/>
                          </a:solidFill>
                          <a:effectLst/>
                          <a:latin typeface="Arial" panose="020B0604020202020204" pitchFamily="34" charset="0"/>
                          <a:ea typeface="HelveticaNeue-Light"/>
                          <a:cs typeface="Arial" panose="020B0604020202020204" pitchFamily="34" charset="0"/>
                        </a:rPr>
                        <a:t>R5 322</a:t>
                      </a:r>
                    </a:p>
                  </a:txBody>
                  <a:tcPr marL="0" marR="0" marT="0" marB="0" anchor="ctr">
                    <a:solidFill>
                      <a:schemeClr val="bg2">
                        <a:lumMod val="75000"/>
                      </a:schemeClr>
                    </a:solidFill>
                  </a:tcPr>
                </a:tc>
                <a:tc>
                  <a:txBody>
                    <a:bodyPr/>
                    <a:lstStyle/>
                    <a:p>
                      <a:pPr marL="73025" marR="0" algn="ctr">
                        <a:spcBef>
                          <a:spcPts val="485"/>
                        </a:spcBef>
                        <a:spcAft>
                          <a:spcPts val="0"/>
                        </a:spcAft>
                      </a:pPr>
                      <a:r>
                        <a:rPr lang="en-US" sz="1800" b="0" kern="1200" dirty="0">
                          <a:solidFill>
                            <a:schemeClr val="bg1"/>
                          </a:solidFill>
                          <a:effectLst/>
                          <a:latin typeface="Arial" panose="020B0604020202020204" pitchFamily="34" charset="0"/>
                          <a:ea typeface="HelveticaNeue-Light"/>
                          <a:cs typeface="Arial" panose="020B0604020202020204" pitchFamily="34" charset="0"/>
                        </a:rPr>
                        <a:t>R2 246</a:t>
                      </a:r>
                    </a:p>
                  </a:txBody>
                  <a:tcPr marL="0" marR="0" marT="0" marB="0" anchor="ctr">
                    <a:solidFill>
                      <a:schemeClr val="bg2">
                        <a:lumMod val="75000"/>
                      </a:schemeClr>
                    </a:solidFill>
                  </a:tcPr>
                </a:tc>
                <a:extLst>
                  <a:ext uri="{0D108BD9-81ED-4DB2-BD59-A6C34878D82A}">
                    <a16:rowId xmlns:a16="http://schemas.microsoft.com/office/drawing/2014/main" val="1450857920"/>
                  </a:ext>
                </a:extLst>
              </a:tr>
            </a:tbl>
          </a:graphicData>
        </a:graphic>
      </p:graphicFrame>
      <p:graphicFrame>
        <p:nvGraphicFramePr>
          <p:cNvPr id="3" name="Table 2">
            <a:extLst>
              <a:ext uri="{FF2B5EF4-FFF2-40B4-BE49-F238E27FC236}">
                <a16:creationId xmlns:a16="http://schemas.microsoft.com/office/drawing/2014/main" id="{F22C8E3A-F1FC-037B-7BDB-BF5BB7ECAE59}"/>
              </a:ext>
            </a:extLst>
          </p:cNvPr>
          <p:cNvGraphicFramePr>
            <a:graphicFrameLocks noGrp="1"/>
          </p:cNvGraphicFramePr>
          <p:nvPr>
            <p:extLst>
              <p:ext uri="{D42A27DB-BD31-4B8C-83A1-F6EECF244321}">
                <p14:modId xmlns:p14="http://schemas.microsoft.com/office/powerpoint/2010/main" val="426888510"/>
              </p:ext>
            </p:extLst>
          </p:nvPr>
        </p:nvGraphicFramePr>
        <p:xfrm>
          <a:off x="73153" y="3772266"/>
          <a:ext cx="12118849" cy="2771898"/>
        </p:xfrm>
        <a:graphic>
          <a:graphicData uri="http://schemas.openxmlformats.org/drawingml/2006/table">
            <a:tbl>
              <a:tblPr firstRow="1" firstCol="1" bandRow="1">
                <a:tableStyleId>{5C22544A-7EE6-4342-B048-85BDC9FD1C3A}</a:tableStyleId>
              </a:tblPr>
              <a:tblGrid>
                <a:gridCol w="3539140">
                  <a:extLst>
                    <a:ext uri="{9D8B030D-6E8A-4147-A177-3AD203B41FA5}">
                      <a16:colId xmlns:a16="http://schemas.microsoft.com/office/drawing/2014/main" val="814691998"/>
                    </a:ext>
                  </a:extLst>
                </a:gridCol>
                <a:gridCol w="3025397">
                  <a:extLst>
                    <a:ext uri="{9D8B030D-6E8A-4147-A177-3AD203B41FA5}">
                      <a16:colId xmlns:a16="http://schemas.microsoft.com/office/drawing/2014/main" val="835124012"/>
                    </a:ext>
                  </a:extLst>
                </a:gridCol>
                <a:gridCol w="2797064">
                  <a:extLst>
                    <a:ext uri="{9D8B030D-6E8A-4147-A177-3AD203B41FA5}">
                      <a16:colId xmlns:a16="http://schemas.microsoft.com/office/drawing/2014/main" val="2471659734"/>
                    </a:ext>
                  </a:extLst>
                </a:gridCol>
                <a:gridCol w="2757248">
                  <a:extLst>
                    <a:ext uri="{9D8B030D-6E8A-4147-A177-3AD203B41FA5}">
                      <a16:colId xmlns:a16="http://schemas.microsoft.com/office/drawing/2014/main" val="2296826182"/>
                    </a:ext>
                  </a:extLst>
                </a:gridCol>
              </a:tblGrid>
              <a:tr h="688128">
                <a:tc gridSpan="4">
                  <a:txBody>
                    <a:bodyPr/>
                    <a:lstStyle/>
                    <a:p>
                      <a:pPr algn="ctr">
                        <a:spcBef>
                          <a:spcPts val="300"/>
                        </a:spcBef>
                        <a:spcAft>
                          <a:spcPts val="0"/>
                        </a:spcAft>
                      </a:pPr>
                      <a:r>
                        <a:rPr lang="en-ZA" sz="2000" b="1" kern="1200" dirty="0">
                          <a:solidFill>
                            <a:schemeClr val="lt1"/>
                          </a:solidFill>
                          <a:effectLst/>
                          <a:latin typeface="Arial" panose="020B0604020202020204" pitchFamily="34" charset="0"/>
                          <a:ea typeface="+mn-ea"/>
                          <a:cs typeface="Arial" panose="020B0604020202020204" pitchFamily="34" charset="0"/>
                        </a:rPr>
                        <a:t>2025</a:t>
                      </a:r>
                      <a:r>
                        <a:rPr lang="en-ZA" sz="2000" b="1" kern="1200" baseline="0" dirty="0">
                          <a:solidFill>
                            <a:schemeClr val="lt1"/>
                          </a:solidFill>
                          <a:effectLst/>
                          <a:latin typeface="Arial" panose="020B0604020202020204" pitchFamily="34" charset="0"/>
                          <a:ea typeface="+mn-ea"/>
                          <a:cs typeface="Arial" panose="020B0604020202020204" pitchFamily="34" charset="0"/>
                        </a:rPr>
                        <a:t> C</a:t>
                      </a:r>
                      <a:r>
                        <a:rPr lang="en-ZA" sz="2000" b="1" kern="1200" dirty="0">
                          <a:solidFill>
                            <a:schemeClr val="lt1"/>
                          </a:solidFill>
                          <a:effectLst/>
                          <a:latin typeface="Arial" panose="020B0604020202020204" pitchFamily="34" charset="0"/>
                          <a:ea typeface="+mn-ea"/>
                          <a:cs typeface="Arial" panose="020B0604020202020204" pitchFamily="34" charset="0"/>
                        </a:rPr>
                        <a:t>ontributions</a:t>
                      </a:r>
                      <a:endParaRPr lang="en-ZA" sz="2000" b="1" dirty="0">
                        <a:effectLst/>
                        <a:latin typeface="Arial" panose="020B0604020202020204" pitchFamily="34" charset="0"/>
                        <a:ea typeface="Times New Roman" panose="02020603050405020304" pitchFamily="18" charset="0"/>
                        <a:cs typeface="Arial" panose="020B0604020202020204" pitchFamily="34" charset="0"/>
                      </a:endParaRPr>
                    </a:p>
                  </a:txBody>
                  <a:tcPr marL="62215" marR="62215" marT="0" marB="0" anchor="ctr">
                    <a:solidFill>
                      <a:srgbClr val="7F7F7F"/>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830054666"/>
                  </a:ext>
                </a:extLst>
              </a:tr>
              <a:tr h="688128">
                <a:tc>
                  <a:txBody>
                    <a:bodyPr/>
                    <a:lstStyle/>
                    <a:p>
                      <a:pPr>
                        <a:spcBef>
                          <a:spcPts val="300"/>
                        </a:spcBef>
                        <a:spcAft>
                          <a:spcPts val="0"/>
                        </a:spcAft>
                      </a:pPr>
                      <a:r>
                        <a:rPr lang="en-ZA" sz="1800" b="1" dirty="0">
                          <a:solidFill>
                            <a:schemeClr val="bg1"/>
                          </a:solidFill>
                          <a:effectLst/>
                          <a:latin typeface="Arial" panose="020B0604020202020204" pitchFamily="34" charset="0"/>
                          <a:cs typeface="Arial" panose="020B0604020202020204" pitchFamily="34" charset="0"/>
                        </a:rPr>
                        <a:t>Salary band</a:t>
                      </a:r>
                      <a:endParaRPr lang="en-ZA"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2215" marR="62215" marT="0" marB="0" anchor="ctr">
                    <a:solidFill>
                      <a:schemeClr val="bg2">
                        <a:lumMod val="75000"/>
                      </a:schemeClr>
                    </a:solidFill>
                  </a:tcPr>
                </a:tc>
                <a:tc>
                  <a:txBody>
                    <a:bodyPr/>
                    <a:lstStyle/>
                    <a:p>
                      <a:pPr algn="ctr">
                        <a:spcBef>
                          <a:spcPts val="300"/>
                        </a:spcBef>
                        <a:spcAft>
                          <a:spcPts val="0"/>
                        </a:spcAft>
                      </a:pPr>
                      <a:r>
                        <a:rPr lang="en-ZA" sz="1800" b="1" dirty="0">
                          <a:solidFill>
                            <a:schemeClr val="bg1"/>
                          </a:solidFill>
                          <a:effectLst/>
                          <a:latin typeface="Arial" panose="020B0604020202020204" pitchFamily="34" charset="0"/>
                          <a:cs typeface="Arial" panose="020B0604020202020204" pitchFamily="34" charset="0"/>
                        </a:rPr>
                        <a:t>Principal Member</a:t>
                      </a:r>
                      <a:endParaRPr lang="en-ZA"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2215" marR="62215" marT="0" marB="0" anchor="ctr">
                    <a:solidFill>
                      <a:schemeClr val="bg2">
                        <a:lumMod val="75000"/>
                      </a:schemeClr>
                    </a:solidFill>
                  </a:tcPr>
                </a:tc>
                <a:tc>
                  <a:txBody>
                    <a:bodyPr/>
                    <a:lstStyle/>
                    <a:p>
                      <a:pPr algn="ctr">
                        <a:spcBef>
                          <a:spcPts val="300"/>
                        </a:spcBef>
                        <a:spcAft>
                          <a:spcPts val="0"/>
                        </a:spcAft>
                      </a:pPr>
                      <a:r>
                        <a:rPr lang="en-ZA" sz="1800" b="1" dirty="0">
                          <a:solidFill>
                            <a:schemeClr val="bg1"/>
                          </a:solidFill>
                          <a:effectLst/>
                          <a:latin typeface="Arial" panose="020B0604020202020204" pitchFamily="34" charset="0"/>
                          <a:cs typeface="Arial" panose="020B0604020202020204" pitchFamily="34" charset="0"/>
                        </a:rPr>
                        <a:t>Adult Dependant</a:t>
                      </a:r>
                      <a:endParaRPr lang="en-ZA"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2215" marR="62215" marT="0" marB="0" anchor="ctr">
                    <a:solidFill>
                      <a:schemeClr val="bg2">
                        <a:lumMod val="75000"/>
                      </a:schemeClr>
                    </a:solidFill>
                  </a:tcPr>
                </a:tc>
                <a:tc>
                  <a:txBody>
                    <a:bodyPr/>
                    <a:lstStyle/>
                    <a:p>
                      <a:pPr algn="ctr">
                        <a:spcBef>
                          <a:spcPts val="300"/>
                        </a:spcBef>
                        <a:spcAft>
                          <a:spcPts val="0"/>
                        </a:spcAft>
                      </a:pPr>
                      <a:r>
                        <a:rPr lang="en-ZA" sz="1800" b="1" kern="1200" dirty="0">
                          <a:solidFill>
                            <a:schemeClr val="bg1"/>
                          </a:solidFill>
                          <a:effectLst/>
                          <a:latin typeface="Arial" panose="020B0604020202020204" pitchFamily="34" charset="0"/>
                          <a:ea typeface="+mn-ea"/>
                          <a:cs typeface="Arial" panose="020B0604020202020204" pitchFamily="34" charset="0"/>
                        </a:rPr>
                        <a:t>Child Dependant</a:t>
                      </a:r>
                    </a:p>
                  </a:txBody>
                  <a:tcPr marL="62215" marR="62215" marT="0" marB="0" anchor="ctr">
                    <a:solidFill>
                      <a:schemeClr val="bg2">
                        <a:lumMod val="75000"/>
                      </a:schemeClr>
                    </a:solidFill>
                  </a:tcPr>
                </a:tc>
                <a:extLst>
                  <a:ext uri="{0D108BD9-81ED-4DB2-BD59-A6C34878D82A}">
                    <a16:rowId xmlns:a16="http://schemas.microsoft.com/office/drawing/2014/main" val="1025785765"/>
                  </a:ext>
                </a:extLst>
              </a:tr>
              <a:tr h="465214">
                <a:tc>
                  <a:txBody>
                    <a:bodyPr/>
                    <a:lstStyle/>
                    <a:p>
                      <a:pPr marL="71755" marR="0">
                        <a:spcBef>
                          <a:spcPts val="485"/>
                        </a:spcBef>
                        <a:spcAft>
                          <a:spcPts val="0"/>
                        </a:spcAft>
                      </a:pPr>
                      <a:r>
                        <a:rPr lang="en-US" sz="1800" b="1" kern="1200" baseline="0" dirty="0">
                          <a:solidFill>
                            <a:schemeClr val="bg1"/>
                          </a:solidFill>
                          <a:effectLst/>
                          <a:latin typeface="Arial" panose="020B0604020202020204" pitchFamily="34" charset="0"/>
                          <a:ea typeface="+mn-ea"/>
                          <a:cs typeface="Arial" panose="020B0604020202020204" pitchFamily="34" charset="0"/>
                        </a:rPr>
                        <a:t>R0 - R16 549.00</a:t>
                      </a:r>
                    </a:p>
                  </a:txBody>
                  <a:tcPr marL="0" marR="0" marT="0" marB="0" anchor="ctr">
                    <a:solidFill>
                      <a:schemeClr val="bg2">
                        <a:lumMod val="75000"/>
                      </a:schemeClr>
                    </a:solidFill>
                  </a:tcPr>
                </a:tc>
                <a:tc>
                  <a:txBody>
                    <a:bodyPr/>
                    <a:lstStyle/>
                    <a:p>
                      <a:pPr marL="71755" marR="0" algn="ctr">
                        <a:spcBef>
                          <a:spcPts val="485"/>
                        </a:spcBef>
                        <a:spcAft>
                          <a:spcPts val="0"/>
                        </a:spcAft>
                      </a:pPr>
                      <a:r>
                        <a:rPr lang="en-US" sz="1800" b="0" kern="1200" dirty="0">
                          <a:solidFill>
                            <a:schemeClr val="bg1"/>
                          </a:solidFill>
                          <a:effectLst/>
                          <a:latin typeface="Arial" panose="020B0604020202020204" pitchFamily="34" charset="0"/>
                          <a:ea typeface="HelveticaNeue-Light"/>
                          <a:cs typeface="Arial" panose="020B0604020202020204" pitchFamily="34" charset="0"/>
                        </a:rPr>
                        <a:t>R6 988</a:t>
                      </a:r>
                    </a:p>
                  </a:txBody>
                  <a:tcPr marL="0" marR="0" marT="0" marB="0" anchor="ctr">
                    <a:solidFill>
                      <a:schemeClr val="bg2">
                        <a:lumMod val="75000"/>
                      </a:schemeClr>
                    </a:solidFill>
                  </a:tcPr>
                </a:tc>
                <a:tc>
                  <a:txBody>
                    <a:bodyPr/>
                    <a:lstStyle/>
                    <a:p>
                      <a:pPr marL="72390" marR="0" algn="ctr">
                        <a:spcBef>
                          <a:spcPts val="485"/>
                        </a:spcBef>
                        <a:spcAft>
                          <a:spcPts val="0"/>
                        </a:spcAft>
                      </a:pPr>
                      <a:r>
                        <a:rPr lang="en-US" sz="1800" b="0" kern="1200" dirty="0">
                          <a:solidFill>
                            <a:schemeClr val="bg1"/>
                          </a:solidFill>
                          <a:effectLst/>
                          <a:latin typeface="Arial" panose="020B0604020202020204" pitchFamily="34" charset="0"/>
                          <a:ea typeface="HelveticaNeue-Light"/>
                          <a:cs typeface="Arial" panose="020B0604020202020204" pitchFamily="34" charset="0"/>
                        </a:rPr>
                        <a:t>R5 350</a:t>
                      </a:r>
                    </a:p>
                  </a:txBody>
                  <a:tcPr marL="0" marR="0" marT="0" marB="0" anchor="ctr">
                    <a:solidFill>
                      <a:schemeClr val="bg2">
                        <a:lumMod val="75000"/>
                      </a:schemeClr>
                    </a:solidFill>
                  </a:tcPr>
                </a:tc>
                <a:tc>
                  <a:txBody>
                    <a:bodyPr/>
                    <a:lstStyle/>
                    <a:p>
                      <a:pPr marL="72390" marR="0" algn="ctr">
                        <a:spcBef>
                          <a:spcPts val="485"/>
                        </a:spcBef>
                        <a:spcAft>
                          <a:spcPts val="0"/>
                        </a:spcAft>
                      </a:pPr>
                      <a:r>
                        <a:rPr lang="en-US" sz="1800" b="0" kern="1200" dirty="0">
                          <a:solidFill>
                            <a:schemeClr val="bg1"/>
                          </a:solidFill>
                          <a:effectLst/>
                          <a:latin typeface="Arial" panose="020B0604020202020204" pitchFamily="34" charset="0"/>
                          <a:ea typeface="HelveticaNeue-Light"/>
                          <a:cs typeface="Arial" panose="020B0604020202020204" pitchFamily="34" charset="0"/>
                        </a:rPr>
                        <a:t>R2 101</a:t>
                      </a:r>
                    </a:p>
                  </a:txBody>
                  <a:tcPr marL="0" marR="0" marT="0" marB="0" anchor="ctr">
                    <a:solidFill>
                      <a:schemeClr val="bg2">
                        <a:lumMod val="75000"/>
                      </a:schemeClr>
                    </a:solidFill>
                  </a:tcPr>
                </a:tc>
                <a:extLst>
                  <a:ext uri="{0D108BD9-81ED-4DB2-BD59-A6C34878D82A}">
                    <a16:rowId xmlns:a16="http://schemas.microsoft.com/office/drawing/2014/main" val="790073934"/>
                  </a:ext>
                </a:extLst>
              </a:tr>
              <a:tr h="465214">
                <a:tc>
                  <a:txBody>
                    <a:bodyPr/>
                    <a:lstStyle/>
                    <a:p>
                      <a:pPr marL="71755" marR="0">
                        <a:spcBef>
                          <a:spcPts val="485"/>
                        </a:spcBef>
                        <a:spcAft>
                          <a:spcPts val="0"/>
                        </a:spcAft>
                      </a:pPr>
                      <a:r>
                        <a:rPr lang="en-US" sz="1800" b="1" kern="1200" baseline="0" dirty="0">
                          <a:solidFill>
                            <a:schemeClr val="bg1"/>
                          </a:solidFill>
                          <a:effectLst/>
                          <a:latin typeface="Arial" panose="020B0604020202020204" pitchFamily="34" charset="0"/>
                          <a:ea typeface="+mn-ea"/>
                          <a:cs typeface="Arial" panose="020B0604020202020204" pitchFamily="34" charset="0"/>
                        </a:rPr>
                        <a:t>R16 549.01 - R35 263.00</a:t>
                      </a:r>
                    </a:p>
                  </a:txBody>
                  <a:tcPr marL="0" marR="0" marT="0" marB="0" anchor="ctr">
                    <a:solidFill>
                      <a:schemeClr val="bg2">
                        <a:lumMod val="75000"/>
                      </a:schemeClr>
                    </a:solidFill>
                  </a:tcPr>
                </a:tc>
                <a:tc>
                  <a:txBody>
                    <a:bodyPr/>
                    <a:lstStyle/>
                    <a:p>
                      <a:pPr marL="71755" marR="0" algn="ctr">
                        <a:spcBef>
                          <a:spcPts val="485"/>
                        </a:spcBef>
                        <a:spcAft>
                          <a:spcPts val="0"/>
                        </a:spcAft>
                      </a:pPr>
                      <a:r>
                        <a:rPr lang="en-US" sz="1800" b="0" kern="1200" dirty="0">
                          <a:solidFill>
                            <a:schemeClr val="bg1"/>
                          </a:solidFill>
                          <a:effectLst/>
                          <a:latin typeface="Arial" panose="020B0604020202020204" pitchFamily="34" charset="0"/>
                          <a:ea typeface="HelveticaNeue-Light"/>
                          <a:cs typeface="Arial" panose="020B0604020202020204" pitchFamily="34" charset="0"/>
                        </a:rPr>
                        <a:t>R7 272</a:t>
                      </a:r>
                    </a:p>
                  </a:txBody>
                  <a:tcPr marL="0" marR="0" marT="0" marB="0" anchor="ctr">
                    <a:solidFill>
                      <a:schemeClr val="bg2">
                        <a:lumMod val="75000"/>
                      </a:schemeClr>
                    </a:solidFill>
                  </a:tcPr>
                </a:tc>
                <a:tc>
                  <a:txBody>
                    <a:bodyPr/>
                    <a:lstStyle/>
                    <a:p>
                      <a:pPr marL="72390" marR="0" algn="ctr">
                        <a:spcBef>
                          <a:spcPts val="485"/>
                        </a:spcBef>
                        <a:spcAft>
                          <a:spcPts val="0"/>
                        </a:spcAft>
                      </a:pPr>
                      <a:r>
                        <a:rPr lang="en-US" sz="1800" b="0" kern="1200" dirty="0">
                          <a:solidFill>
                            <a:schemeClr val="bg1"/>
                          </a:solidFill>
                          <a:effectLst/>
                          <a:latin typeface="Arial" panose="020B0604020202020204" pitchFamily="34" charset="0"/>
                          <a:ea typeface="HelveticaNeue-Light"/>
                          <a:cs typeface="Arial" panose="020B0604020202020204" pitchFamily="34" charset="0"/>
                        </a:rPr>
                        <a:t>R5 537</a:t>
                      </a:r>
                    </a:p>
                  </a:txBody>
                  <a:tcPr marL="0" marR="0" marT="0" marB="0" anchor="ctr">
                    <a:solidFill>
                      <a:schemeClr val="bg2">
                        <a:lumMod val="75000"/>
                      </a:schemeClr>
                    </a:solidFill>
                  </a:tcPr>
                </a:tc>
                <a:tc>
                  <a:txBody>
                    <a:bodyPr/>
                    <a:lstStyle/>
                    <a:p>
                      <a:pPr marL="73025" marR="0" algn="ctr">
                        <a:spcBef>
                          <a:spcPts val="485"/>
                        </a:spcBef>
                        <a:spcAft>
                          <a:spcPts val="0"/>
                        </a:spcAft>
                      </a:pPr>
                      <a:r>
                        <a:rPr lang="en-US" sz="1800" b="0" kern="1200" dirty="0">
                          <a:solidFill>
                            <a:schemeClr val="bg1"/>
                          </a:solidFill>
                          <a:effectLst/>
                          <a:latin typeface="Arial" panose="020B0604020202020204" pitchFamily="34" charset="0"/>
                          <a:ea typeface="HelveticaNeue-Light"/>
                          <a:cs typeface="Arial" panose="020B0604020202020204" pitchFamily="34" charset="0"/>
                        </a:rPr>
                        <a:t>R2 283</a:t>
                      </a:r>
                    </a:p>
                  </a:txBody>
                  <a:tcPr marL="0" marR="0" marT="0" marB="0" anchor="ctr">
                    <a:solidFill>
                      <a:schemeClr val="bg2">
                        <a:lumMod val="75000"/>
                      </a:schemeClr>
                    </a:solidFill>
                  </a:tcPr>
                </a:tc>
                <a:extLst>
                  <a:ext uri="{0D108BD9-81ED-4DB2-BD59-A6C34878D82A}">
                    <a16:rowId xmlns:a16="http://schemas.microsoft.com/office/drawing/2014/main" val="3752350184"/>
                  </a:ext>
                </a:extLst>
              </a:tr>
              <a:tr h="465214">
                <a:tc>
                  <a:txBody>
                    <a:bodyPr/>
                    <a:lstStyle/>
                    <a:p>
                      <a:pPr marL="71755" marR="0">
                        <a:spcBef>
                          <a:spcPts val="485"/>
                        </a:spcBef>
                        <a:spcAft>
                          <a:spcPts val="0"/>
                        </a:spcAft>
                      </a:pPr>
                      <a:r>
                        <a:rPr lang="en-US" sz="1800" b="1" kern="1200" baseline="0" dirty="0">
                          <a:solidFill>
                            <a:schemeClr val="bg1"/>
                          </a:solidFill>
                          <a:effectLst/>
                          <a:latin typeface="Arial" panose="020B0604020202020204" pitchFamily="34" charset="0"/>
                          <a:ea typeface="+mn-ea"/>
                          <a:cs typeface="Arial" panose="020B0604020202020204" pitchFamily="34" charset="0"/>
                        </a:rPr>
                        <a:t>R35 263.01 +</a:t>
                      </a:r>
                    </a:p>
                  </a:txBody>
                  <a:tcPr marL="0" marR="0" marT="0" marB="0" anchor="ctr">
                    <a:solidFill>
                      <a:schemeClr val="bg2">
                        <a:lumMod val="75000"/>
                      </a:schemeClr>
                    </a:solidFill>
                  </a:tcPr>
                </a:tc>
                <a:tc>
                  <a:txBody>
                    <a:bodyPr/>
                    <a:lstStyle/>
                    <a:p>
                      <a:pPr marL="72390" marR="0" algn="ctr">
                        <a:spcBef>
                          <a:spcPts val="485"/>
                        </a:spcBef>
                        <a:spcAft>
                          <a:spcPts val="0"/>
                        </a:spcAft>
                      </a:pPr>
                      <a:r>
                        <a:rPr lang="en-US" sz="1800" b="0" kern="1200" dirty="0">
                          <a:solidFill>
                            <a:schemeClr val="bg1"/>
                          </a:solidFill>
                          <a:effectLst/>
                          <a:latin typeface="Arial" panose="020B0604020202020204" pitchFamily="34" charset="0"/>
                          <a:ea typeface="HelveticaNeue-Light"/>
                          <a:cs typeface="Arial" panose="020B0604020202020204" pitchFamily="34" charset="0"/>
                        </a:rPr>
                        <a:t>R7 852</a:t>
                      </a:r>
                    </a:p>
                  </a:txBody>
                  <a:tcPr marL="0" marR="0" marT="0" marB="0" anchor="ctr">
                    <a:solidFill>
                      <a:schemeClr val="bg2">
                        <a:lumMod val="75000"/>
                      </a:schemeClr>
                    </a:solidFill>
                  </a:tcPr>
                </a:tc>
                <a:tc>
                  <a:txBody>
                    <a:bodyPr/>
                    <a:lstStyle/>
                    <a:p>
                      <a:pPr marL="72390" marR="0" algn="ctr">
                        <a:spcBef>
                          <a:spcPts val="485"/>
                        </a:spcBef>
                        <a:spcAft>
                          <a:spcPts val="0"/>
                        </a:spcAft>
                      </a:pPr>
                      <a:r>
                        <a:rPr lang="en-US" sz="1800" b="0" kern="1200" dirty="0">
                          <a:solidFill>
                            <a:schemeClr val="bg1"/>
                          </a:solidFill>
                          <a:effectLst/>
                          <a:latin typeface="Arial" panose="020B0604020202020204" pitchFamily="34" charset="0"/>
                          <a:ea typeface="HelveticaNeue-Light"/>
                          <a:cs typeface="Arial" panose="020B0604020202020204" pitchFamily="34" charset="0"/>
                        </a:rPr>
                        <a:t>R6 035</a:t>
                      </a:r>
                    </a:p>
                  </a:txBody>
                  <a:tcPr marL="0" marR="0" marT="0" marB="0" anchor="ctr">
                    <a:solidFill>
                      <a:schemeClr val="bg2">
                        <a:lumMod val="75000"/>
                      </a:schemeClr>
                    </a:solidFill>
                  </a:tcPr>
                </a:tc>
                <a:tc>
                  <a:txBody>
                    <a:bodyPr/>
                    <a:lstStyle/>
                    <a:p>
                      <a:pPr marL="73025" marR="0" algn="ctr">
                        <a:spcBef>
                          <a:spcPts val="485"/>
                        </a:spcBef>
                        <a:spcAft>
                          <a:spcPts val="0"/>
                        </a:spcAft>
                      </a:pPr>
                      <a:r>
                        <a:rPr lang="en-US" sz="1800" b="0" kern="1200" dirty="0">
                          <a:solidFill>
                            <a:schemeClr val="bg1"/>
                          </a:solidFill>
                          <a:effectLst/>
                          <a:latin typeface="Arial" panose="020B0604020202020204" pitchFamily="34" charset="0"/>
                          <a:ea typeface="HelveticaNeue-Light"/>
                          <a:cs typeface="Arial" panose="020B0604020202020204" pitchFamily="34" charset="0"/>
                        </a:rPr>
                        <a:t>R2 547</a:t>
                      </a:r>
                    </a:p>
                  </a:txBody>
                  <a:tcPr marL="0" marR="0" marT="0" marB="0" anchor="ctr">
                    <a:solidFill>
                      <a:schemeClr val="bg2">
                        <a:lumMod val="75000"/>
                      </a:schemeClr>
                    </a:solidFill>
                  </a:tcPr>
                </a:tc>
                <a:extLst>
                  <a:ext uri="{0D108BD9-81ED-4DB2-BD59-A6C34878D82A}">
                    <a16:rowId xmlns:a16="http://schemas.microsoft.com/office/drawing/2014/main" val="3787342249"/>
                  </a:ext>
                </a:extLst>
              </a:tr>
            </a:tbl>
          </a:graphicData>
        </a:graphic>
      </p:graphicFrame>
    </p:spTree>
    <p:extLst>
      <p:ext uri="{BB962C8B-B14F-4D97-AF65-F5344CB8AC3E}">
        <p14:creationId xmlns:p14="http://schemas.microsoft.com/office/powerpoint/2010/main" val="3890689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518159" y="296492"/>
            <a:ext cx="9438641" cy="890975"/>
          </a:xfrm>
          <a:prstGeom prst="rect">
            <a:avLst/>
          </a:prstGeom>
          <a:gradFill>
            <a:gsLst>
              <a:gs pos="0">
                <a:srgbClr val="009999">
                  <a:alpha val="29000"/>
                </a:srgbClr>
              </a:gs>
              <a:gs pos="58000">
                <a:schemeClr val="bg1">
                  <a:lumMod val="95000"/>
                  <a:alpha val="61000"/>
                </a:schemeClr>
              </a:gs>
              <a:gs pos="100000">
                <a:schemeClr val="accent1">
                  <a:tint val="23500"/>
                  <a:satMod val="160000"/>
                </a:schemeClr>
              </a:gs>
            </a:gsLst>
            <a:path path="rect">
              <a:fillToRect l="100000" t="100000"/>
            </a:path>
          </a:gradFill>
        </p:spPr>
        <p:txBody>
          <a:bodyPr vert="horz" lIns="91440" tIns="45720" rIns="91440" bIns="45720" rtlCol="0" anchor="ctr">
            <a:normAutofit fontScale="92500" lnSpcReduction="20000"/>
          </a:bodyPr>
          <a:lstStyle>
            <a:lvl1pPr algn="l" defTabSz="457200" rtl="0" eaLnBrk="1" latinLnBrk="0" hangingPunct="1">
              <a:spcBef>
                <a:spcPct val="0"/>
              </a:spcBef>
              <a:buNone/>
              <a:defRPr sz="3200" kern="1200">
                <a:solidFill>
                  <a:schemeClr val="bg1">
                    <a:lumMod val="95000"/>
                  </a:schemeClr>
                </a:solidFill>
                <a:latin typeface="+mj-lt"/>
                <a:ea typeface="+mj-ea"/>
                <a:cs typeface="FSAlbert Regular"/>
              </a:defRPr>
            </a:lvl1pPr>
          </a:lstStyle>
          <a:p>
            <a:r>
              <a:rPr lang="en-US" sz="2000" b="1" dirty="0">
                <a:solidFill>
                  <a:schemeClr val="tx1"/>
                </a:solidFill>
                <a:latin typeface="Arial" panose="020B0604020202020204" pitchFamily="34" charset="0"/>
                <a:cs typeface="Arial" panose="020B0604020202020204" pitchFamily="34" charset="0"/>
              </a:rPr>
              <a:t> </a:t>
            </a:r>
          </a:p>
          <a:p>
            <a:pPr algn="l"/>
            <a:endParaRPr lang="en-ZA" sz="2400" b="1" dirty="0">
              <a:solidFill>
                <a:schemeClr val="tx1"/>
              </a:solidFill>
              <a:latin typeface="Arial" panose="020B0604020202020204" pitchFamily="34" charset="0"/>
              <a:cs typeface="Arial" panose="020B0604020202020204" pitchFamily="34" charset="0"/>
            </a:endParaRPr>
          </a:p>
          <a:p>
            <a:pPr algn="l"/>
            <a:r>
              <a:rPr lang="en-ZA" sz="2400" b="1" dirty="0">
                <a:solidFill>
                  <a:schemeClr val="tx1"/>
                </a:solidFill>
                <a:latin typeface="Arial" panose="020B0604020202020204" pitchFamily="34" charset="0"/>
                <a:cs typeface="Arial" panose="020B0604020202020204" pitchFamily="34" charset="0"/>
              </a:rPr>
              <a:t>Determination and Directive for Post Retirement Medical Assistance</a:t>
            </a:r>
            <a:endParaRPr kumimoji="0" lang="en-US" sz="2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a:p>
            <a:pPr lvl="0"/>
            <a:endParaRPr lang="en-US" sz="2000" b="1" dirty="0">
              <a:solidFill>
                <a:schemeClr val="tx1"/>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chemeClr val="tx1"/>
              </a:solidFill>
              <a:effectLst/>
              <a:uLnTx/>
              <a:uFillTx/>
              <a:latin typeface="Arial" pitchFamily="34" charset="0"/>
              <a:ea typeface="Arial Unicode MS" panose="020B0604020202020204" pitchFamily="34" charset="-128"/>
              <a:cs typeface="Arial"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C06E96A5-D1C6-A342-91DA-1BF1F2CA31AF}"/>
              </a:ext>
            </a:extLst>
          </p:cNvPr>
          <p:cNvPicPr>
            <a:picLocks noChangeAspect="1"/>
          </p:cNvPicPr>
          <p:nvPr/>
        </p:nvPicPr>
        <p:blipFill>
          <a:blip r:embed="rId3"/>
          <a:stretch>
            <a:fillRect/>
          </a:stretch>
        </p:blipFill>
        <p:spPr>
          <a:xfrm>
            <a:off x="10214961" y="0"/>
            <a:ext cx="1707386" cy="890975"/>
          </a:xfrm>
          <a:prstGeom prst="rect">
            <a:avLst/>
          </a:prstGeom>
        </p:spPr>
      </p:pic>
      <p:pic>
        <p:nvPicPr>
          <p:cNvPr id="4" name="Picture 3">
            <a:extLst>
              <a:ext uri="{FF2B5EF4-FFF2-40B4-BE49-F238E27FC236}">
                <a16:creationId xmlns:a16="http://schemas.microsoft.com/office/drawing/2014/main" id="{2CE65BF9-DBA3-3495-1001-3AEF11D932D5}"/>
              </a:ext>
            </a:extLst>
          </p:cNvPr>
          <p:cNvPicPr>
            <a:picLocks noChangeAspect="1"/>
          </p:cNvPicPr>
          <p:nvPr/>
        </p:nvPicPr>
        <p:blipFill>
          <a:blip r:embed="rId4"/>
          <a:stretch>
            <a:fillRect/>
          </a:stretch>
        </p:blipFill>
        <p:spPr>
          <a:xfrm>
            <a:off x="0" y="6544165"/>
            <a:ext cx="12192000" cy="313835"/>
          </a:xfrm>
          <a:prstGeom prst="rect">
            <a:avLst/>
          </a:prstGeom>
        </p:spPr>
      </p:pic>
      <p:sp>
        <p:nvSpPr>
          <p:cNvPr id="6" name="Rectangle 5">
            <a:extLst>
              <a:ext uri="{FF2B5EF4-FFF2-40B4-BE49-F238E27FC236}">
                <a16:creationId xmlns:a16="http://schemas.microsoft.com/office/drawing/2014/main" id="{145105D7-4257-61F1-EA03-FD4B62F8AD47}"/>
              </a:ext>
            </a:extLst>
          </p:cNvPr>
          <p:cNvSpPr/>
          <p:nvPr/>
        </p:nvSpPr>
        <p:spPr>
          <a:xfrm>
            <a:off x="91440" y="1413696"/>
            <a:ext cx="12100560" cy="5139869"/>
          </a:xfrm>
          <a:prstGeom prst="rect">
            <a:avLst/>
          </a:prstGeom>
        </p:spPr>
        <p:txBody>
          <a:bodyPr wrap="square">
            <a:spAutoFit/>
          </a:bodyPr>
          <a:lstStyle/>
          <a:p>
            <a:pPr marL="0" lvl="1"/>
            <a:r>
              <a:rPr kumimoji="0" lang="en-ZA" sz="20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member will be provided with three (3) options upon deciding to continue with membership as a pensioner:</a:t>
            </a:r>
            <a:endParaRPr lang="en-ZA" sz="2000" b="1" dirty="0">
              <a:latin typeface="Arial" panose="020B0604020202020204" pitchFamily="34" charset="0"/>
              <a:cs typeface="Arial" panose="020B0604020202020204" pitchFamily="34" charset="0"/>
            </a:endParaRPr>
          </a:p>
          <a:p>
            <a:pPr lvl="1"/>
            <a:endParaRPr lang="en-ZA" dirty="0"/>
          </a:p>
          <a:p>
            <a:pPr marL="800100" lvl="1" indent="-342900">
              <a:buFont typeface="Arial" panose="020B0604020202020204" pitchFamily="34" charset="0"/>
              <a:buChar char="•"/>
            </a:pPr>
            <a:r>
              <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Paying the full contributions until the PRMA is approved.</a:t>
            </a:r>
          </a:p>
          <a:p>
            <a:pPr marL="800100" lvl="1" indent="-342900">
              <a:buFont typeface="Arial" panose="020B0604020202020204" pitchFamily="34" charset="0"/>
              <a:buChar cha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Pay an assumed member share amount (PRMA will be assumed as per the subsidy structure and dependent on the PMRA criteria as stipulated in slide 2).</a:t>
            </a:r>
          </a:p>
          <a:p>
            <a:pPr marL="800100" lvl="1" indent="-342900">
              <a:buFont typeface="Arial" panose="020B0604020202020204" pitchFamily="34" charset="0"/>
              <a:buChar char="•"/>
            </a:pPr>
            <a:endPar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Opts for a three (3) month grace whereby the member contributes R0.00 per month. Member will sign a consent form to pay all contributions once off upon debt reaching 90 days. (Dependent on the PMRA criteria as stipulated slide </a:t>
            </a:r>
            <a:r>
              <a:rPr lang="en-US" sz="1800" dirty="0">
                <a:solidFill>
                  <a:sysClr val="windowText" lastClr="000000"/>
                </a:solidFill>
                <a:latin typeface="Arial" panose="020B0604020202020204" pitchFamily="34" charset="0"/>
                <a:cs typeface="Arial" panose="020B0604020202020204" pitchFamily="34" charset="0"/>
              </a:rPr>
              <a:t>26</a:t>
            </a:r>
            <a:r>
              <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t>
            </a:r>
          </a:p>
          <a:p>
            <a:pPr marL="800100" lvl="1" indent="-342900">
              <a:buFont typeface="Arial" panose="020B0604020202020204" pitchFamily="34" charset="0"/>
              <a:buChar char="•"/>
            </a:pPr>
            <a:endParaRPr lang="en-US" dirty="0">
              <a:solidFill>
                <a:sysClr val="windowText" lastClr="000000"/>
              </a:solidFill>
              <a:latin typeface="Arial" panose="020B0604020202020204" pitchFamily="34" charset="0"/>
              <a:cs typeface="Arial" panose="020B0604020202020204" pitchFamily="34" charset="0"/>
            </a:endParaRPr>
          </a:p>
          <a:p>
            <a:pPr lvl="1"/>
            <a:r>
              <a:rPr kumimoji="0" lang="en-US" sz="1800" b="1"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NOTE 1: </a:t>
            </a:r>
            <a:r>
              <a:rPr kumimoji="0" lang="en-US" sz="18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The member will be required to choose an option telephonically, as well be provided with an acknowledgement of debt form to be completed.</a:t>
            </a:r>
          </a:p>
          <a:p>
            <a:pPr lvl="1"/>
            <a:endParaRPr lang="en-US" b="1" dirty="0">
              <a:solidFill>
                <a:sysClr val="windowText" lastClr="000000"/>
              </a:solidFill>
              <a:latin typeface="Arial" panose="020B0604020202020204" pitchFamily="34" charset="0"/>
              <a:cs typeface="Arial" panose="020B0604020202020204" pitchFamily="34" charset="0"/>
            </a:endParaRPr>
          </a:p>
          <a:p>
            <a:pPr lvl="1"/>
            <a:r>
              <a:rPr kumimoji="0" lang="en-US" sz="1800" b="1" i="0" u="none" strike="noStrike" kern="1200" cap="none" spc="0" normalizeH="0" baseline="0" noProof="0" dirty="0">
                <a:ln>
                  <a:noFill/>
                </a:ln>
                <a:solidFill>
                  <a:srgbClr val="00B050"/>
                </a:solidFill>
                <a:effectLst/>
                <a:uLnTx/>
                <a:uFillTx/>
                <a:latin typeface="Arial" panose="020B0604020202020204" pitchFamily="34" charset="0"/>
                <a:cs typeface="Arial" panose="020B0604020202020204" pitchFamily="34" charset="0"/>
              </a:rPr>
              <a:t>NOTE 2: </a:t>
            </a:r>
            <a:r>
              <a:rPr kumimoji="0" lang="en-ZA" sz="18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If the member won’t qualify for subsidy and they must be informed that they are liable to pay the total contributions. </a:t>
            </a:r>
          </a:p>
          <a:p>
            <a:pPr lvl="1" algn="l"/>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1955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1959032" y="250310"/>
            <a:ext cx="6889404" cy="932839"/>
          </a:xfrm>
          <a:prstGeom prst="rect">
            <a:avLst/>
          </a:prstGeom>
          <a:gradFill>
            <a:gsLst>
              <a:gs pos="0">
                <a:srgbClr val="009999">
                  <a:alpha val="29000"/>
                </a:srgbClr>
              </a:gs>
              <a:gs pos="58000">
                <a:schemeClr val="bg1">
                  <a:lumMod val="95000"/>
                  <a:alpha val="61000"/>
                </a:schemeClr>
              </a:gs>
              <a:gs pos="100000">
                <a:schemeClr val="accent1">
                  <a:tint val="23500"/>
                  <a:satMod val="160000"/>
                </a:schemeClr>
              </a:gs>
            </a:gsLst>
            <a:path path="rect">
              <a:fillToRect l="100000" t="100000"/>
            </a:path>
          </a:gradFill>
        </p:spPr>
        <p:txBody>
          <a:bodyPr vert="horz" lIns="91440" tIns="45720" rIns="91440" bIns="45720" rtlCol="0" anchor="ctr">
            <a:normAutofit/>
          </a:bodyPr>
          <a:lstStyle>
            <a:lvl1pPr algn="l" defTabSz="457200" rtl="0" eaLnBrk="1" latinLnBrk="0" hangingPunct="1">
              <a:spcBef>
                <a:spcPct val="0"/>
              </a:spcBef>
              <a:buNone/>
              <a:defRPr sz="3200" kern="1200">
                <a:solidFill>
                  <a:schemeClr val="bg1">
                    <a:lumMod val="95000"/>
                  </a:schemeClr>
                </a:solidFill>
                <a:latin typeface="+mj-lt"/>
                <a:ea typeface="+mj-ea"/>
                <a:cs typeface="FSAlbert Regular"/>
              </a:defRPr>
            </a:lvl1pPr>
          </a:lstStyle>
          <a:p>
            <a:r>
              <a:rPr lang="en-US" sz="2000" b="1" dirty="0">
                <a:solidFill>
                  <a:schemeClr val="tx1"/>
                </a:solidFill>
                <a:latin typeface="Arial" panose="020B0604020202020204" pitchFamily="34" charset="0"/>
                <a:cs typeface="Arial" panose="020B0604020202020204" pitchFamily="34" charset="0"/>
              </a:rPr>
              <a:t> </a:t>
            </a:r>
          </a:p>
          <a:p>
            <a:pPr algn="ctr"/>
            <a:r>
              <a:rPr kumimoji="0" lang="en-US" sz="24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Debt Management Policy</a:t>
            </a:r>
            <a:endParaRPr lang="en-US" sz="2400" b="1" dirty="0">
              <a:solidFill>
                <a:schemeClr val="tx1"/>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chemeClr val="tx1"/>
              </a:solidFill>
              <a:effectLst/>
              <a:uLnTx/>
              <a:uFillTx/>
              <a:latin typeface="Arial" pitchFamily="34" charset="0"/>
              <a:ea typeface="Arial Unicode MS" panose="020B0604020202020204" pitchFamily="34" charset="-128"/>
              <a:cs typeface="Arial"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C06E96A5-D1C6-A342-91DA-1BF1F2CA31AF}"/>
              </a:ext>
            </a:extLst>
          </p:cNvPr>
          <p:cNvPicPr>
            <a:picLocks noChangeAspect="1"/>
          </p:cNvPicPr>
          <p:nvPr/>
        </p:nvPicPr>
        <p:blipFill>
          <a:blip r:embed="rId3"/>
          <a:stretch>
            <a:fillRect/>
          </a:stretch>
        </p:blipFill>
        <p:spPr>
          <a:xfrm>
            <a:off x="10214961" y="0"/>
            <a:ext cx="1707386" cy="890975"/>
          </a:xfrm>
          <a:prstGeom prst="rect">
            <a:avLst/>
          </a:prstGeom>
        </p:spPr>
      </p:pic>
      <p:pic>
        <p:nvPicPr>
          <p:cNvPr id="4" name="Picture 3">
            <a:extLst>
              <a:ext uri="{FF2B5EF4-FFF2-40B4-BE49-F238E27FC236}">
                <a16:creationId xmlns:a16="http://schemas.microsoft.com/office/drawing/2014/main" id="{2CE65BF9-DBA3-3495-1001-3AEF11D932D5}"/>
              </a:ext>
            </a:extLst>
          </p:cNvPr>
          <p:cNvPicPr>
            <a:picLocks noChangeAspect="1"/>
          </p:cNvPicPr>
          <p:nvPr/>
        </p:nvPicPr>
        <p:blipFill>
          <a:blip r:embed="rId4"/>
          <a:stretch>
            <a:fillRect/>
          </a:stretch>
        </p:blipFill>
        <p:spPr>
          <a:xfrm>
            <a:off x="0" y="6544165"/>
            <a:ext cx="12192000" cy="313835"/>
          </a:xfrm>
          <a:prstGeom prst="rect">
            <a:avLst/>
          </a:prstGeom>
        </p:spPr>
      </p:pic>
      <p:sp>
        <p:nvSpPr>
          <p:cNvPr id="6" name="Rectangle 5">
            <a:extLst>
              <a:ext uri="{FF2B5EF4-FFF2-40B4-BE49-F238E27FC236}">
                <a16:creationId xmlns:a16="http://schemas.microsoft.com/office/drawing/2014/main" id="{145105D7-4257-61F1-EA03-FD4B62F8AD47}"/>
              </a:ext>
            </a:extLst>
          </p:cNvPr>
          <p:cNvSpPr/>
          <p:nvPr/>
        </p:nvSpPr>
        <p:spPr>
          <a:xfrm>
            <a:off x="91440" y="1413696"/>
            <a:ext cx="12192000" cy="5139869"/>
          </a:xfrm>
          <a:prstGeom prst="rect">
            <a:avLst/>
          </a:prstGeom>
        </p:spPr>
        <p:txBody>
          <a:bodyPr wrap="square">
            <a:spAutoFit/>
          </a:bodyPr>
          <a:lstStyle/>
          <a:p>
            <a:pPr algn="l"/>
            <a:r>
              <a:rPr lang="en-US" sz="2000" b="1" dirty="0">
                <a:latin typeface="Arial" panose="020B0604020202020204" pitchFamily="34" charset="0"/>
                <a:cs typeface="Arial" panose="020B0604020202020204" pitchFamily="34" charset="0"/>
              </a:rPr>
              <a:t>The purpose of this section is to provide an overview of the GEMS Debt Management policy. </a:t>
            </a:r>
          </a:p>
          <a:p>
            <a:pPr algn="just"/>
            <a:endParaRPr lang="en-US" b="1" dirty="0">
              <a:solidFill>
                <a:srgbClr val="00B0F0"/>
              </a:solidFill>
              <a:latin typeface="Arial" panose="020B0604020202020204" pitchFamily="34" charset="0"/>
              <a:cs typeface="Arial" panose="020B0604020202020204" pitchFamily="34" charset="0"/>
            </a:endParaRPr>
          </a:p>
          <a:p>
            <a:pPr algn="just"/>
            <a:r>
              <a:rPr lang="en-US" sz="2000" b="1" dirty="0">
                <a:solidFill>
                  <a:srgbClr val="00B0F0"/>
                </a:solidFill>
                <a:latin typeface="Arial" panose="020B0604020202020204" pitchFamily="34" charset="0"/>
                <a:cs typeface="Arial" panose="020B0604020202020204" pitchFamily="34" charset="0"/>
              </a:rPr>
              <a:t>Contribution Debt</a:t>
            </a:r>
          </a:p>
          <a:p>
            <a:pPr algn="just"/>
            <a:endParaRPr lang="en-ZA" b="1" dirty="0">
              <a:solidFill>
                <a:srgbClr val="00B0F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The administrator collects contributions on behalf of the Scheme and the majority of members are active government employees paying contributions via PERSAL. </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Member contributions are also received from Government Employee Pension Fund and admitted employer payrolls. Provision is also made for</a:t>
            </a:r>
            <a:r>
              <a:rPr lang="en-US" b="1" dirty="0">
                <a:latin typeface="Arial" panose="020B0604020202020204" pitchFamily="34" charset="0"/>
                <a:cs typeface="Arial" panose="020B0604020202020204" pitchFamily="34" charset="0"/>
              </a:rPr>
              <a:t> debit order deduction and cash payments</a:t>
            </a:r>
            <a:r>
              <a:rPr lang="en-US" dirty="0">
                <a:latin typeface="Arial" panose="020B0604020202020204" pitchFamily="34" charset="0"/>
                <a:cs typeface="Arial" panose="020B0604020202020204" pitchFamily="34" charset="0"/>
              </a:rPr>
              <a:t> where the contribution is not paid by the employer. </a:t>
            </a:r>
          </a:p>
          <a:p>
            <a:pPr marL="285750" indent="-285750" algn="just">
              <a:buFont typeface="Arial" panose="020B0604020202020204" pitchFamily="34" charset="0"/>
              <a:buChar char="•"/>
            </a:pPr>
            <a:r>
              <a:rPr lang="en-US" dirty="0">
                <a:latin typeface="Arial" panose="020B0604020202020204" pitchFamily="34" charset="0"/>
                <a:cs typeface="Arial" panose="020B0604020202020204" pitchFamily="34" charset="0"/>
              </a:rPr>
              <a:t>Suspension of members will only take place after administrator or Paypoint failure has been excluded and sign off has been given. </a:t>
            </a:r>
          </a:p>
          <a:p>
            <a:pPr marL="285750" indent="-285750" algn="just">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b="1" dirty="0">
                <a:solidFill>
                  <a:schemeClr val="dk1"/>
                </a:solidFill>
              </a:rPr>
              <a:t>Bank			First National Bank</a:t>
            </a:r>
          </a:p>
          <a:p>
            <a:r>
              <a:rPr lang="en-US" b="1" dirty="0">
                <a:solidFill>
                  <a:schemeClr val="dk1"/>
                </a:solidFill>
              </a:rPr>
              <a:t>Account Number		62094049593</a:t>
            </a:r>
          </a:p>
          <a:p>
            <a:r>
              <a:rPr lang="en-US" b="1" dirty="0">
                <a:solidFill>
                  <a:schemeClr val="dk1"/>
                </a:solidFill>
              </a:rPr>
              <a:t>Account type		Corporate Cheque Account</a:t>
            </a:r>
          </a:p>
          <a:p>
            <a:r>
              <a:rPr lang="en-US" b="1" dirty="0">
                <a:solidFill>
                  <a:schemeClr val="dk1"/>
                </a:solidFill>
              </a:rPr>
              <a:t>Branch Code		201109</a:t>
            </a:r>
          </a:p>
          <a:p>
            <a:r>
              <a:rPr lang="en-US" b="1" dirty="0">
                <a:solidFill>
                  <a:schemeClr val="dk1"/>
                </a:solidFill>
              </a:rPr>
              <a:t>Branch			Cape Town</a:t>
            </a:r>
          </a:p>
          <a:p>
            <a:r>
              <a:rPr lang="en-US" b="1" dirty="0">
                <a:solidFill>
                  <a:schemeClr val="accent2"/>
                </a:solidFill>
              </a:rPr>
              <a:t>Reference		Member Medical Aid Number</a:t>
            </a:r>
            <a:endParaRPr lang="en-US"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406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Effect transition="in" filter="fade">
                                      <p:cBhvr>
                                        <p:cTn id="7" dur="1000"/>
                                        <p:tgtEl>
                                          <p:spTgt spid="23">
                                            <p:txEl>
                                              <p:pRg st="1" end="1"/>
                                            </p:txEl>
                                          </p:spTgt>
                                        </p:tgtEl>
                                      </p:cBhvr>
                                    </p:animEffect>
                                    <p:anim calcmode="lin" valueType="num">
                                      <p:cBhvr>
                                        <p:cTn id="8"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animEffect transition="in" filter="fade">
                                      <p:cBhvr>
                                        <p:cTn id="21" dur="1000"/>
                                        <p:tgtEl>
                                          <p:spTgt spid="6">
                                            <p:txEl>
                                              <p:pRg st="8" end="8"/>
                                            </p:txEl>
                                          </p:spTgt>
                                        </p:tgtEl>
                                      </p:cBhvr>
                                    </p:animEffect>
                                    <p:anim calcmode="lin" valueType="num">
                                      <p:cBhvr>
                                        <p:cTn id="22"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8" end="8"/>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
                                            <p:txEl>
                                              <p:pRg st="9" end="9"/>
                                            </p:txEl>
                                          </p:spTgt>
                                        </p:tgtEl>
                                        <p:attrNameLst>
                                          <p:attrName>style.visibility</p:attrName>
                                        </p:attrNameLst>
                                      </p:cBhvr>
                                      <p:to>
                                        <p:strVal val="visible"/>
                                      </p:to>
                                    </p:set>
                                    <p:animEffect transition="in" filter="fade">
                                      <p:cBhvr>
                                        <p:cTn id="26" dur="1000"/>
                                        <p:tgtEl>
                                          <p:spTgt spid="6">
                                            <p:txEl>
                                              <p:pRg st="9" end="9"/>
                                            </p:txEl>
                                          </p:spTgt>
                                        </p:tgtEl>
                                      </p:cBhvr>
                                    </p:animEffect>
                                    <p:anim calcmode="lin" valueType="num">
                                      <p:cBhvr>
                                        <p:cTn id="27"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9" end="9"/>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animEffect transition="in" filter="fade">
                                      <p:cBhvr>
                                        <p:cTn id="31" dur="1000"/>
                                        <p:tgtEl>
                                          <p:spTgt spid="6">
                                            <p:txEl>
                                              <p:pRg st="10" end="10"/>
                                            </p:txEl>
                                          </p:spTgt>
                                        </p:tgtEl>
                                      </p:cBhvr>
                                    </p:animEffect>
                                    <p:anim calcmode="lin" valueType="num">
                                      <p:cBhvr>
                                        <p:cTn id="32"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10" end="10"/>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xEl>
                                              <p:pRg st="11" end="11"/>
                                            </p:txEl>
                                          </p:spTgt>
                                        </p:tgtEl>
                                        <p:attrNameLst>
                                          <p:attrName>style.visibility</p:attrName>
                                        </p:attrNameLst>
                                      </p:cBhvr>
                                      <p:to>
                                        <p:strVal val="visible"/>
                                      </p:to>
                                    </p:set>
                                    <p:animEffect transition="in" filter="fade">
                                      <p:cBhvr>
                                        <p:cTn id="36" dur="1000"/>
                                        <p:tgtEl>
                                          <p:spTgt spid="6">
                                            <p:txEl>
                                              <p:pRg st="11" end="11"/>
                                            </p:txEl>
                                          </p:spTgt>
                                        </p:tgtEl>
                                      </p:cBhvr>
                                    </p:animEffect>
                                    <p:anim calcmode="lin" valueType="num">
                                      <p:cBhvr>
                                        <p:cTn id="37"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11" end="11"/>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6">
                                            <p:txEl>
                                              <p:pRg st="12" end="12"/>
                                            </p:txEl>
                                          </p:spTgt>
                                        </p:tgtEl>
                                        <p:attrNameLst>
                                          <p:attrName>style.visibility</p:attrName>
                                        </p:attrNameLst>
                                      </p:cBhvr>
                                      <p:to>
                                        <p:strVal val="visible"/>
                                      </p:to>
                                    </p:set>
                                    <p:animEffect transition="in" filter="fade">
                                      <p:cBhvr>
                                        <p:cTn id="41" dur="1000"/>
                                        <p:tgtEl>
                                          <p:spTgt spid="6">
                                            <p:txEl>
                                              <p:pRg st="12" end="12"/>
                                            </p:txEl>
                                          </p:spTgt>
                                        </p:tgtEl>
                                      </p:cBhvr>
                                    </p:animEffect>
                                    <p:anim calcmode="lin" valueType="num">
                                      <p:cBhvr>
                                        <p:cTn id="42"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12" end="12"/>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6">
                                            <p:txEl>
                                              <p:pRg st="13" end="13"/>
                                            </p:txEl>
                                          </p:spTgt>
                                        </p:tgtEl>
                                        <p:attrNameLst>
                                          <p:attrName>style.visibility</p:attrName>
                                        </p:attrNameLst>
                                      </p:cBhvr>
                                      <p:to>
                                        <p:strVal val="visible"/>
                                      </p:to>
                                    </p:set>
                                    <p:animEffect transition="in" filter="fade">
                                      <p:cBhvr>
                                        <p:cTn id="46" dur="1000"/>
                                        <p:tgtEl>
                                          <p:spTgt spid="6">
                                            <p:txEl>
                                              <p:pRg st="13" end="13"/>
                                            </p:txEl>
                                          </p:spTgt>
                                        </p:tgtEl>
                                      </p:cBhvr>
                                    </p:animEffect>
                                    <p:anim calcmode="lin" valueType="num">
                                      <p:cBhvr>
                                        <p:cTn id="47"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91440" y="184726"/>
            <a:ext cx="9052560" cy="706247"/>
          </a:xfrm>
          <a:prstGeom prst="rect">
            <a:avLst/>
          </a:prstGeom>
          <a:gradFill>
            <a:gsLst>
              <a:gs pos="0">
                <a:srgbClr val="009999">
                  <a:alpha val="29000"/>
                </a:srgbClr>
              </a:gs>
              <a:gs pos="58000">
                <a:schemeClr val="bg1">
                  <a:lumMod val="95000"/>
                  <a:alpha val="61000"/>
                </a:schemeClr>
              </a:gs>
              <a:gs pos="100000">
                <a:schemeClr val="accent1">
                  <a:tint val="23500"/>
                  <a:satMod val="160000"/>
                </a:schemeClr>
              </a:gs>
            </a:gsLst>
            <a:path path="rect">
              <a:fillToRect l="100000" t="100000"/>
            </a:path>
          </a:gradFill>
        </p:spPr>
        <p:txBody>
          <a:bodyPr vert="horz" lIns="91440" tIns="45720" rIns="91440" bIns="45720" rtlCol="0" anchor="ctr">
            <a:normAutofit fontScale="55000" lnSpcReduction="20000"/>
          </a:bodyPr>
          <a:lstStyle>
            <a:lvl1pPr algn="l" defTabSz="457200" rtl="0" eaLnBrk="1" latinLnBrk="0" hangingPunct="1">
              <a:spcBef>
                <a:spcPct val="0"/>
              </a:spcBef>
              <a:buNone/>
              <a:defRPr sz="3200" kern="1200">
                <a:solidFill>
                  <a:schemeClr val="bg1">
                    <a:lumMod val="95000"/>
                  </a:schemeClr>
                </a:solidFill>
                <a:latin typeface="+mj-lt"/>
                <a:ea typeface="+mj-ea"/>
                <a:cs typeface="FSAlbert Regular"/>
              </a:defRPr>
            </a:lvl1pPr>
          </a:lstStyle>
          <a:p>
            <a:endParaRPr lang="en-US" sz="2000" dirty="0">
              <a:solidFill>
                <a:schemeClr val="tx1"/>
              </a:solidFill>
              <a:latin typeface="Arial" panose="020B0604020202020204" pitchFamily="34" charset="0"/>
              <a:cs typeface="Arial" panose="020B0604020202020204" pitchFamily="34" charset="0"/>
            </a:endParaRPr>
          </a:p>
          <a:p>
            <a:endParaRPr kumimoji="0" lang="en-US" sz="2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a:p>
            <a:r>
              <a:rPr lang="en-US" sz="4400" b="1" dirty="0">
                <a:solidFill>
                  <a:schemeClr val="tx1"/>
                </a:solidFill>
                <a:latin typeface="Arial" panose="020B0604020202020204" pitchFamily="34" charset="0"/>
                <a:cs typeface="Arial" panose="020B0604020202020204" pitchFamily="34" charset="0"/>
              </a:rPr>
              <a:t>When does GEMS Suspend / Terminate membership</a:t>
            </a:r>
            <a:endParaRPr lang="en-GB" sz="4400" b="1" dirty="0">
              <a:solidFill>
                <a:schemeClr val="tx1"/>
              </a:solidFill>
              <a:latin typeface="Arial" panose="020B0604020202020204" pitchFamily="34" charset="0"/>
              <a:cs typeface="Arial" panose="020B0604020202020204" pitchFamily="34" charset="0"/>
            </a:endParaRPr>
          </a:p>
          <a:p>
            <a:pPr lvl="0"/>
            <a:endParaRPr lang="en-US" sz="2000" b="1" dirty="0">
              <a:solidFill>
                <a:schemeClr val="tx1"/>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chemeClr val="tx1"/>
              </a:solidFill>
              <a:effectLst/>
              <a:uLnTx/>
              <a:uFillTx/>
              <a:latin typeface="Arial" pitchFamily="34" charset="0"/>
              <a:ea typeface="Arial Unicode MS" panose="020B0604020202020204" pitchFamily="34" charset="-128"/>
              <a:cs typeface="Arial"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C06E96A5-D1C6-A342-91DA-1BF1F2CA31AF}"/>
              </a:ext>
            </a:extLst>
          </p:cNvPr>
          <p:cNvPicPr>
            <a:picLocks noChangeAspect="1"/>
          </p:cNvPicPr>
          <p:nvPr/>
        </p:nvPicPr>
        <p:blipFill>
          <a:blip r:embed="rId3"/>
          <a:stretch>
            <a:fillRect/>
          </a:stretch>
        </p:blipFill>
        <p:spPr>
          <a:xfrm>
            <a:off x="10214961" y="0"/>
            <a:ext cx="1707386" cy="890975"/>
          </a:xfrm>
          <a:prstGeom prst="rect">
            <a:avLst/>
          </a:prstGeom>
        </p:spPr>
      </p:pic>
      <p:pic>
        <p:nvPicPr>
          <p:cNvPr id="4" name="Picture 3">
            <a:extLst>
              <a:ext uri="{FF2B5EF4-FFF2-40B4-BE49-F238E27FC236}">
                <a16:creationId xmlns:a16="http://schemas.microsoft.com/office/drawing/2014/main" id="{2CE65BF9-DBA3-3495-1001-3AEF11D932D5}"/>
              </a:ext>
            </a:extLst>
          </p:cNvPr>
          <p:cNvPicPr>
            <a:picLocks noChangeAspect="1"/>
          </p:cNvPicPr>
          <p:nvPr/>
        </p:nvPicPr>
        <p:blipFill>
          <a:blip r:embed="rId4"/>
          <a:stretch>
            <a:fillRect/>
          </a:stretch>
        </p:blipFill>
        <p:spPr>
          <a:xfrm>
            <a:off x="0" y="6544165"/>
            <a:ext cx="12192000" cy="313835"/>
          </a:xfrm>
          <a:prstGeom prst="rect">
            <a:avLst/>
          </a:prstGeom>
        </p:spPr>
      </p:pic>
      <p:graphicFrame>
        <p:nvGraphicFramePr>
          <p:cNvPr id="7" name="Table 6">
            <a:extLst>
              <a:ext uri="{FF2B5EF4-FFF2-40B4-BE49-F238E27FC236}">
                <a16:creationId xmlns:a16="http://schemas.microsoft.com/office/drawing/2014/main" id="{E9DB923D-53BD-B850-465C-2CBF1FB736FF}"/>
              </a:ext>
            </a:extLst>
          </p:cNvPr>
          <p:cNvGraphicFramePr>
            <a:graphicFrameLocks noGrp="1"/>
          </p:cNvGraphicFramePr>
          <p:nvPr>
            <p:extLst>
              <p:ext uri="{D42A27DB-BD31-4B8C-83A1-F6EECF244321}">
                <p14:modId xmlns:p14="http://schemas.microsoft.com/office/powerpoint/2010/main" val="2964645253"/>
              </p:ext>
            </p:extLst>
          </p:nvPr>
        </p:nvGraphicFramePr>
        <p:xfrm>
          <a:off x="0" y="890974"/>
          <a:ext cx="12192002" cy="5586024"/>
        </p:xfrm>
        <a:graphic>
          <a:graphicData uri="http://schemas.openxmlformats.org/drawingml/2006/table">
            <a:tbl>
              <a:tblPr firstRow="1" firstCol="1" bandRow="1"/>
              <a:tblGrid>
                <a:gridCol w="1422123">
                  <a:extLst>
                    <a:ext uri="{9D8B030D-6E8A-4147-A177-3AD203B41FA5}">
                      <a16:colId xmlns:a16="http://schemas.microsoft.com/office/drawing/2014/main" val="1734672197"/>
                    </a:ext>
                  </a:extLst>
                </a:gridCol>
                <a:gridCol w="1434911">
                  <a:extLst>
                    <a:ext uri="{9D8B030D-6E8A-4147-A177-3AD203B41FA5}">
                      <a16:colId xmlns:a16="http://schemas.microsoft.com/office/drawing/2014/main" val="3301658"/>
                    </a:ext>
                  </a:extLst>
                </a:gridCol>
                <a:gridCol w="9334968">
                  <a:extLst>
                    <a:ext uri="{9D8B030D-6E8A-4147-A177-3AD203B41FA5}">
                      <a16:colId xmlns:a16="http://schemas.microsoft.com/office/drawing/2014/main" val="220299369"/>
                    </a:ext>
                  </a:extLst>
                </a:gridCol>
              </a:tblGrid>
              <a:tr h="645783">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spcBef>
                          <a:spcPts val="0"/>
                        </a:spcBef>
                        <a:spcAft>
                          <a:spcPts val="0"/>
                        </a:spcAft>
                      </a:pPr>
                      <a:r>
                        <a:rPr lang="en-US" sz="1800" dirty="0">
                          <a:effectLst/>
                          <a:latin typeface="Arial" panose="020B0604020202020204" pitchFamily="34" charset="0"/>
                          <a:cs typeface="Arial" panose="020B0604020202020204" pitchFamily="34" charset="0"/>
                        </a:rPr>
                        <a:t>Age Category</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3796" marR="63796"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spcBef>
                          <a:spcPts val="0"/>
                        </a:spcBef>
                        <a:spcAft>
                          <a:spcPts val="0"/>
                        </a:spcAft>
                      </a:pPr>
                      <a:r>
                        <a:rPr lang="en-US" sz="1800" dirty="0">
                          <a:effectLst/>
                          <a:latin typeface="Arial" panose="020B0604020202020204" pitchFamily="34" charset="0"/>
                          <a:cs typeface="Arial" panose="020B0604020202020204" pitchFamily="34" charset="0"/>
                        </a:rPr>
                        <a:t>Active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3796" marR="63796"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spcBef>
                          <a:spcPts val="0"/>
                        </a:spcBef>
                        <a:spcAft>
                          <a:spcPts val="0"/>
                        </a:spcAft>
                      </a:pPr>
                      <a:r>
                        <a:rPr lang="en-US" sz="1800" dirty="0">
                          <a:effectLst/>
                          <a:latin typeface="Arial" panose="020B0604020202020204" pitchFamily="34" charset="0"/>
                          <a:cs typeface="Arial" panose="020B0604020202020204" pitchFamily="34" charset="0"/>
                        </a:rPr>
                        <a:t>Action</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3796" marR="63796"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2200461663"/>
                  </a:ext>
                </a:extLst>
              </a:tr>
              <a:tr h="871808">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spcBef>
                          <a:spcPts val="0"/>
                        </a:spcBef>
                        <a:spcAft>
                          <a:spcPts val="0"/>
                        </a:spcAft>
                      </a:pPr>
                      <a:r>
                        <a:rPr lang="en-US" sz="1800" dirty="0">
                          <a:effectLst/>
                          <a:latin typeface="Arial" panose="020B0604020202020204" pitchFamily="34" charset="0"/>
                          <a:cs typeface="Arial" panose="020B0604020202020204" pitchFamily="34" charset="0"/>
                        </a:rPr>
                        <a:t>0 - 30 Days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3796" marR="63796" marT="0" marB="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spcBef>
                          <a:spcPts val="0"/>
                        </a:spcBef>
                        <a:spcAft>
                          <a:spcPts val="0"/>
                        </a:spcAft>
                      </a:pPr>
                      <a:r>
                        <a:rPr lang="en-US" sz="1800" dirty="0">
                          <a:effectLst/>
                          <a:latin typeface="Arial" panose="020B0604020202020204" pitchFamily="34" charset="0"/>
                          <a:cs typeface="Arial" panose="020B0604020202020204" pitchFamily="34" charset="0"/>
                        </a:rPr>
                        <a:t>Active</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3796" marR="63796" marT="0" marB="0">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spcBef>
                          <a:spcPts val="0"/>
                        </a:spcBef>
                        <a:spcAft>
                          <a:spcPts val="0"/>
                        </a:spcAft>
                      </a:pPr>
                      <a:r>
                        <a:rPr lang="en-US" sz="1800" dirty="0">
                          <a:effectLst/>
                          <a:latin typeface="Arial" panose="020B0604020202020204" pitchFamily="34" charset="0"/>
                          <a:cs typeface="Arial" panose="020B0604020202020204" pitchFamily="34" charset="0"/>
                        </a:rPr>
                        <a:t>No action. </a:t>
                      </a:r>
                    </a:p>
                    <a:p>
                      <a:pPr marL="0" marR="0">
                        <a:spcBef>
                          <a:spcPts val="0"/>
                        </a:spcBef>
                        <a:spcAft>
                          <a:spcPts val="0"/>
                        </a:spcAft>
                      </a:pPr>
                      <a:r>
                        <a:rPr lang="en-US" sz="1800" dirty="0">
                          <a:effectLst/>
                          <a:latin typeface="Arial" panose="020B0604020202020204" pitchFamily="34" charset="0"/>
                          <a:cs typeface="Arial" panose="020B0604020202020204" pitchFamily="34" charset="0"/>
                        </a:rPr>
                        <a:t>Inform member in writing /email AND SMS (inclusive of contribution statement) 30 days after contributions are due.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3796" marR="63796" marT="0" marB="0">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190788808"/>
                  </a:ext>
                </a:extLst>
              </a:tr>
              <a:tr h="871808">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spcBef>
                          <a:spcPts val="0"/>
                        </a:spcBef>
                        <a:spcAft>
                          <a:spcPts val="0"/>
                        </a:spcAft>
                      </a:pPr>
                      <a:r>
                        <a:rPr lang="en-US" sz="1800" dirty="0">
                          <a:effectLst/>
                          <a:latin typeface="Arial" panose="020B0604020202020204" pitchFamily="34" charset="0"/>
                          <a:cs typeface="Arial" panose="020B0604020202020204" pitchFamily="34" charset="0"/>
                        </a:rPr>
                        <a:t>31 - 60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3796" marR="63796"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spcBef>
                          <a:spcPts val="0"/>
                        </a:spcBef>
                        <a:spcAft>
                          <a:spcPts val="0"/>
                        </a:spcAft>
                      </a:pPr>
                      <a:r>
                        <a:rPr lang="en-US" sz="1800" dirty="0">
                          <a:effectLst/>
                          <a:latin typeface="Arial" panose="020B0604020202020204" pitchFamily="34" charset="0"/>
                          <a:cs typeface="Arial" panose="020B0604020202020204" pitchFamily="34" charset="0"/>
                        </a:rPr>
                        <a:t>Suspended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3796" marR="63796"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spcBef>
                          <a:spcPts val="0"/>
                        </a:spcBef>
                        <a:spcAft>
                          <a:spcPts val="0"/>
                        </a:spcAft>
                      </a:pPr>
                      <a:r>
                        <a:rPr lang="en-US" sz="1800" dirty="0">
                          <a:effectLst/>
                          <a:latin typeface="Arial" panose="020B0604020202020204" pitchFamily="34" charset="0"/>
                          <a:cs typeface="Arial" panose="020B0604020202020204" pitchFamily="34" charset="0"/>
                        </a:rPr>
                        <a:t>Suspend Benefits.(if not pay-points/admin related )</a:t>
                      </a:r>
                    </a:p>
                    <a:p>
                      <a:pPr marL="0" marR="0">
                        <a:spcBef>
                          <a:spcPts val="0"/>
                        </a:spcBef>
                        <a:spcAft>
                          <a:spcPts val="0"/>
                        </a:spcAft>
                      </a:pPr>
                      <a:r>
                        <a:rPr lang="en-US" sz="1800" dirty="0">
                          <a:effectLst/>
                          <a:latin typeface="Arial" panose="020B0604020202020204" pitchFamily="34" charset="0"/>
                          <a:cs typeface="Arial" panose="020B0604020202020204" pitchFamily="34" charset="0"/>
                        </a:rPr>
                        <a:t>Notify member in writing/email AND SMS 60 days after contributions are due. Inform member telephonically and advise of suspension. </a:t>
                      </a:r>
                    </a:p>
                  </a:txBody>
                  <a:tcPr marL="63796" marR="63796"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046327226"/>
                  </a:ext>
                </a:extLst>
              </a:tr>
              <a:tr h="1453013">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spcBef>
                          <a:spcPts val="0"/>
                        </a:spcBef>
                        <a:spcAft>
                          <a:spcPts val="0"/>
                        </a:spcAft>
                      </a:pPr>
                      <a:r>
                        <a:rPr lang="en-US" sz="1800" dirty="0">
                          <a:effectLst/>
                          <a:latin typeface="Arial" panose="020B0604020202020204" pitchFamily="34" charset="0"/>
                          <a:cs typeface="Arial" panose="020B0604020202020204" pitchFamily="34" charset="0"/>
                        </a:rPr>
                        <a:t>61 - 90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3796" marR="63796"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spcBef>
                          <a:spcPts val="0"/>
                        </a:spcBef>
                        <a:spcAft>
                          <a:spcPts val="0"/>
                        </a:spcAft>
                      </a:pPr>
                      <a:r>
                        <a:rPr lang="en-US" sz="1800" dirty="0">
                          <a:effectLst/>
                          <a:latin typeface="Arial" panose="020B0604020202020204" pitchFamily="34" charset="0"/>
                          <a:cs typeface="Arial" panose="020B0604020202020204" pitchFamily="34" charset="0"/>
                        </a:rPr>
                        <a:t>Suspended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3796" marR="63796" marT="0" marB="0">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spcBef>
                          <a:spcPts val="0"/>
                        </a:spcBef>
                        <a:spcAft>
                          <a:spcPts val="0"/>
                        </a:spcAft>
                      </a:pPr>
                      <a:r>
                        <a:rPr lang="en-US" sz="1800" dirty="0">
                          <a:effectLst/>
                          <a:latin typeface="Arial" panose="020B0604020202020204" pitchFamily="34" charset="0"/>
                          <a:cs typeface="Arial" panose="020B0604020202020204" pitchFamily="34" charset="0"/>
                        </a:rPr>
                        <a:t>Keep benefits suspended.</a:t>
                      </a:r>
                    </a:p>
                    <a:p>
                      <a:pPr marL="0" marR="0">
                        <a:spcBef>
                          <a:spcPts val="0"/>
                        </a:spcBef>
                        <a:spcAft>
                          <a:spcPts val="0"/>
                        </a:spcAft>
                      </a:pPr>
                      <a:r>
                        <a:rPr lang="en-US" sz="1800" dirty="0">
                          <a:effectLst/>
                          <a:latin typeface="Arial" panose="020B0604020202020204" pitchFamily="34" charset="0"/>
                          <a:cs typeface="Arial" panose="020B0604020202020204" pitchFamily="34" charset="0"/>
                        </a:rPr>
                        <a:t>Send notice in writing/email AND SMS 90 days after contributions are due. Inform member telephonically and advice that membership is suspended and will remain suspended until the full outstanding amount is received within the repayment guidelines.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3796" marR="63796"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853333717"/>
                  </a:ext>
                </a:extLst>
              </a:tr>
              <a:tr h="1162409">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spcBef>
                          <a:spcPts val="0"/>
                        </a:spcBef>
                        <a:spcAft>
                          <a:spcPts val="0"/>
                        </a:spcAft>
                      </a:pPr>
                      <a:r>
                        <a:rPr lang="en-US" sz="1800" dirty="0">
                          <a:effectLst/>
                          <a:latin typeface="Arial" panose="020B0604020202020204" pitchFamily="34" charset="0"/>
                          <a:cs typeface="Arial" panose="020B0604020202020204" pitchFamily="34" charset="0"/>
                        </a:rPr>
                        <a:t>91 - 120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3796" marR="63796"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spcBef>
                          <a:spcPts val="0"/>
                        </a:spcBef>
                        <a:spcAft>
                          <a:spcPts val="0"/>
                        </a:spcAft>
                      </a:pPr>
                      <a:r>
                        <a:rPr lang="en-US" sz="1800" dirty="0">
                          <a:effectLst/>
                          <a:latin typeface="Arial" panose="020B0604020202020204" pitchFamily="34" charset="0"/>
                          <a:cs typeface="Arial" panose="020B0604020202020204" pitchFamily="34" charset="0"/>
                        </a:rPr>
                        <a:t>Resigned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3796" marR="63796"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spcBef>
                          <a:spcPts val="0"/>
                        </a:spcBef>
                        <a:spcAft>
                          <a:spcPts val="0"/>
                        </a:spcAft>
                      </a:pPr>
                      <a:r>
                        <a:rPr lang="en-US" sz="1800" dirty="0">
                          <a:effectLst/>
                          <a:latin typeface="Arial" panose="020B0604020202020204" pitchFamily="34" charset="0"/>
                          <a:cs typeface="Arial" panose="020B0604020202020204" pitchFamily="34" charset="0"/>
                        </a:rPr>
                        <a:t>Terminate Membership.</a:t>
                      </a:r>
                    </a:p>
                    <a:p>
                      <a:pPr marL="0" marR="0">
                        <a:spcBef>
                          <a:spcPts val="0"/>
                        </a:spcBef>
                        <a:spcAft>
                          <a:spcPts val="0"/>
                        </a:spcAft>
                      </a:pPr>
                      <a:r>
                        <a:rPr lang="en-US" sz="1800" dirty="0">
                          <a:effectLst/>
                          <a:latin typeface="Arial" panose="020B0604020202020204" pitchFamily="34" charset="0"/>
                          <a:cs typeface="Arial" panose="020B0604020202020204" pitchFamily="34" charset="0"/>
                        </a:rPr>
                        <a:t>Notify member in writing /email AND SMS and inform member of intent to list with National Credit Bureau 120 days after contributions are due. Inform member telephonically and advise of termination of benefits.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3796" marR="63796"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411212103"/>
                  </a:ext>
                </a:extLst>
              </a:tr>
              <a:tr h="581203">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spcBef>
                          <a:spcPts val="0"/>
                        </a:spcBef>
                        <a:spcAft>
                          <a:spcPts val="0"/>
                        </a:spcAft>
                      </a:pPr>
                      <a:r>
                        <a:rPr lang="en-US" sz="1800" dirty="0">
                          <a:effectLst/>
                          <a:latin typeface="Arial" panose="020B0604020202020204" pitchFamily="34" charset="0"/>
                          <a:cs typeface="Arial" panose="020B0604020202020204" pitchFamily="34" charset="0"/>
                        </a:rPr>
                        <a:t>120 +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3796" marR="63796"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spcBef>
                          <a:spcPts val="0"/>
                        </a:spcBef>
                        <a:spcAft>
                          <a:spcPts val="0"/>
                        </a:spcAft>
                      </a:pPr>
                      <a:r>
                        <a:rPr lang="en-US" sz="1800" dirty="0">
                          <a:effectLst/>
                          <a:latin typeface="Arial" panose="020B0604020202020204" pitchFamily="34" charset="0"/>
                          <a:cs typeface="Arial" panose="020B0604020202020204" pitchFamily="34" charset="0"/>
                        </a:rPr>
                        <a:t>Resigned</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3796" marR="63796"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spcBef>
                          <a:spcPts val="0"/>
                        </a:spcBef>
                        <a:spcAft>
                          <a:spcPts val="0"/>
                        </a:spcAft>
                      </a:pPr>
                      <a:r>
                        <a:rPr lang="en-US" sz="1800" dirty="0">
                          <a:effectLst/>
                          <a:latin typeface="Arial" panose="020B0604020202020204" pitchFamily="34" charset="0"/>
                          <a:cs typeface="Arial" panose="020B0604020202020204" pitchFamily="34" charset="0"/>
                        </a:rPr>
                        <a:t>List the member with Credit Bureau as per applicable credit legislation. </a:t>
                      </a:r>
                    </a:p>
                    <a:p>
                      <a:pPr marL="0" marR="0">
                        <a:spcBef>
                          <a:spcPts val="0"/>
                        </a:spcBef>
                        <a:spcAft>
                          <a:spcPts val="0"/>
                        </a:spcAft>
                      </a:pPr>
                      <a:r>
                        <a:rPr lang="en-US" sz="1800" dirty="0">
                          <a:effectLst/>
                          <a:latin typeface="Arial" panose="020B0604020202020204" pitchFamily="34" charset="0"/>
                          <a:cs typeface="Arial" panose="020B0604020202020204" pitchFamily="34" charset="0"/>
                        </a:rPr>
                        <a:t>Hand-over of debt to debt collecting agency.</a:t>
                      </a:r>
                    </a:p>
                  </a:txBody>
                  <a:tcPr marL="63796" marR="63796" marT="0" marB="0">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159704280"/>
                  </a:ext>
                </a:extLst>
              </a:tr>
            </a:tbl>
          </a:graphicData>
        </a:graphic>
      </p:graphicFrame>
    </p:spTree>
    <p:extLst>
      <p:ext uri="{BB962C8B-B14F-4D97-AF65-F5344CB8AC3E}">
        <p14:creationId xmlns:p14="http://schemas.microsoft.com/office/powerpoint/2010/main" val="1006356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518160" y="213368"/>
            <a:ext cx="8420100" cy="1200328"/>
          </a:xfrm>
          <a:prstGeom prst="rect">
            <a:avLst/>
          </a:prstGeom>
          <a:gradFill>
            <a:gsLst>
              <a:gs pos="0">
                <a:srgbClr val="009999">
                  <a:alpha val="29000"/>
                </a:srgbClr>
              </a:gs>
              <a:gs pos="58000">
                <a:schemeClr val="bg1">
                  <a:lumMod val="95000"/>
                  <a:alpha val="61000"/>
                </a:schemeClr>
              </a:gs>
              <a:gs pos="100000">
                <a:schemeClr val="accent1">
                  <a:tint val="23500"/>
                  <a:satMod val="160000"/>
                </a:schemeClr>
              </a:gs>
            </a:gsLst>
            <a:path path="rect">
              <a:fillToRect l="100000" t="100000"/>
            </a:path>
          </a:gradFill>
        </p:spPr>
        <p:txBody>
          <a:bodyPr vert="horz" lIns="91440" tIns="45720" rIns="91440" bIns="45720" rtlCol="0" anchor="ctr">
            <a:normAutofit/>
          </a:bodyPr>
          <a:lstStyle>
            <a:lvl1pPr algn="l" defTabSz="457200" rtl="0" eaLnBrk="1" latinLnBrk="0" hangingPunct="1">
              <a:spcBef>
                <a:spcPct val="0"/>
              </a:spcBef>
              <a:buNone/>
              <a:defRPr sz="3200" kern="1200">
                <a:solidFill>
                  <a:schemeClr val="bg1">
                    <a:lumMod val="95000"/>
                  </a:schemeClr>
                </a:solidFill>
                <a:latin typeface="+mj-lt"/>
                <a:ea typeface="+mj-ea"/>
                <a:cs typeface="FSAlbert Regular"/>
              </a:defRPr>
            </a:lvl1pPr>
          </a:lstStyle>
          <a:p>
            <a:r>
              <a:rPr lang="en-US" sz="2000" b="1" dirty="0">
                <a:solidFill>
                  <a:schemeClr val="tx1"/>
                </a:solidFill>
                <a:latin typeface="Arial" panose="020B0604020202020204" pitchFamily="34" charset="0"/>
                <a:cs typeface="Arial" panose="020B0604020202020204" pitchFamily="34" charset="0"/>
              </a:rPr>
              <a:t> </a:t>
            </a:r>
          </a:p>
          <a:p>
            <a:r>
              <a:rPr lang="en-US" sz="2400" b="1" dirty="0">
                <a:solidFill>
                  <a:schemeClr val="tx1"/>
                </a:solidFill>
                <a:latin typeface="Arial" panose="020B0604020202020204" pitchFamily="34" charset="0"/>
                <a:cs typeface="Arial" panose="020B0604020202020204" pitchFamily="34" charset="0"/>
              </a:rPr>
              <a:t>Repayment guidelines</a:t>
            </a:r>
            <a:endParaRPr lang="en-GB" sz="2400" b="1" dirty="0">
              <a:solidFill>
                <a:schemeClr val="tx1"/>
              </a:solidFill>
              <a:latin typeface="Arial" panose="020B0604020202020204" pitchFamily="34" charset="0"/>
              <a:cs typeface="Arial" panose="020B0604020202020204" pitchFamily="34" charset="0"/>
            </a:endParaRPr>
          </a:p>
          <a:p>
            <a:endParaRPr lang="en-US" sz="2000" b="1" dirty="0">
              <a:solidFill>
                <a:schemeClr val="tx1"/>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chemeClr val="tx1"/>
              </a:solidFill>
              <a:effectLst/>
              <a:uLnTx/>
              <a:uFillTx/>
              <a:latin typeface="Arial" pitchFamily="34" charset="0"/>
              <a:ea typeface="Arial Unicode MS" panose="020B0604020202020204" pitchFamily="34" charset="-128"/>
              <a:cs typeface="Arial"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C06E96A5-D1C6-A342-91DA-1BF1F2CA31AF}"/>
              </a:ext>
            </a:extLst>
          </p:cNvPr>
          <p:cNvPicPr>
            <a:picLocks noChangeAspect="1"/>
          </p:cNvPicPr>
          <p:nvPr/>
        </p:nvPicPr>
        <p:blipFill>
          <a:blip r:embed="rId3"/>
          <a:stretch>
            <a:fillRect/>
          </a:stretch>
        </p:blipFill>
        <p:spPr>
          <a:xfrm>
            <a:off x="10214961" y="0"/>
            <a:ext cx="1707386" cy="890975"/>
          </a:xfrm>
          <a:prstGeom prst="rect">
            <a:avLst/>
          </a:prstGeom>
        </p:spPr>
      </p:pic>
      <p:pic>
        <p:nvPicPr>
          <p:cNvPr id="4" name="Picture 3">
            <a:extLst>
              <a:ext uri="{FF2B5EF4-FFF2-40B4-BE49-F238E27FC236}">
                <a16:creationId xmlns:a16="http://schemas.microsoft.com/office/drawing/2014/main" id="{2CE65BF9-DBA3-3495-1001-3AEF11D932D5}"/>
              </a:ext>
            </a:extLst>
          </p:cNvPr>
          <p:cNvPicPr>
            <a:picLocks noChangeAspect="1"/>
          </p:cNvPicPr>
          <p:nvPr/>
        </p:nvPicPr>
        <p:blipFill>
          <a:blip r:embed="rId4"/>
          <a:stretch>
            <a:fillRect/>
          </a:stretch>
        </p:blipFill>
        <p:spPr>
          <a:xfrm>
            <a:off x="0" y="6544165"/>
            <a:ext cx="12192000" cy="313835"/>
          </a:xfrm>
          <a:prstGeom prst="rect">
            <a:avLst/>
          </a:prstGeom>
        </p:spPr>
      </p:pic>
      <p:sp>
        <p:nvSpPr>
          <p:cNvPr id="6" name="Rectangle 5">
            <a:extLst>
              <a:ext uri="{FF2B5EF4-FFF2-40B4-BE49-F238E27FC236}">
                <a16:creationId xmlns:a16="http://schemas.microsoft.com/office/drawing/2014/main" id="{145105D7-4257-61F1-EA03-FD4B62F8AD47}"/>
              </a:ext>
            </a:extLst>
          </p:cNvPr>
          <p:cNvSpPr/>
          <p:nvPr/>
        </p:nvSpPr>
        <p:spPr>
          <a:xfrm>
            <a:off x="91440" y="1413696"/>
            <a:ext cx="12192000" cy="369332"/>
          </a:xfrm>
          <a:prstGeom prst="rect">
            <a:avLst/>
          </a:prstGeom>
        </p:spPr>
        <p:txBody>
          <a:bodyPr wrap="square">
            <a:spAutoFit/>
          </a:bodyPr>
          <a:lstStyle/>
          <a:p>
            <a:pPr algn="l"/>
            <a:endParaRPr lang="en-US" dirty="0">
              <a:solidFill>
                <a:schemeClr val="accent2"/>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38831AA-A5D7-2204-A2C6-7D576A6F17CA}"/>
              </a:ext>
            </a:extLst>
          </p:cNvPr>
          <p:cNvPicPr>
            <a:picLocks noChangeAspect="1"/>
          </p:cNvPicPr>
          <p:nvPr/>
        </p:nvPicPr>
        <p:blipFill>
          <a:blip r:embed="rId5"/>
          <a:stretch>
            <a:fillRect/>
          </a:stretch>
        </p:blipFill>
        <p:spPr>
          <a:xfrm>
            <a:off x="6941820" y="1413696"/>
            <a:ext cx="4686300" cy="1418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 name="Table 1">
            <a:extLst>
              <a:ext uri="{FF2B5EF4-FFF2-40B4-BE49-F238E27FC236}">
                <a16:creationId xmlns:a16="http://schemas.microsoft.com/office/drawing/2014/main" id="{689DB3CD-7BBF-2C23-3E1D-3F0024021CEB}"/>
              </a:ext>
            </a:extLst>
          </p:cNvPr>
          <p:cNvGraphicFramePr>
            <a:graphicFrameLocks noGrp="1"/>
          </p:cNvGraphicFramePr>
          <p:nvPr>
            <p:extLst>
              <p:ext uri="{D42A27DB-BD31-4B8C-83A1-F6EECF244321}">
                <p14:modId xmlns:p14="http://schemas.microsoft.com/office/powerpoint/2010/main" val="980762260"/>
              </p:ext>
            </p:extLst>
          </p:nvPr>
        </p:nvGraphicFramePr>
        <p:xfrm>
          <a:off x="380999" y="1478280"/>
          <a:ext cx="6217921" cy="5065881"/>
        </p:xfrm>
        <a:graphic>
          <a:graphicData uri="http://schemas.openxmlformats.org/drawingml/2006/table">
            <a:tbl>
              <a:tblPr firstRow="1" firstCol="1" bandRow="1"/>
              <a:tblGrid>
                <a:gridCol w="2646022">
                  <a:extLst>
                    <a:ext uri="{9D8B030D-6E8A-4147-A177-3AD203B41FA5}">
                      <a16:colId xmlns:a16="http://schemas.microsoft.com/office/drawing/2014/main" val="2086873127"/>
                    </a:ext>
                  </a:extLst>
                </a:gridCol>
                <a:gridCol w="3571899">
                  <a:extLst>
                    <a:ext uri="{9D8B030D-6E8A-4147-A177-3AD203B41FA5}">
                      <a16:colId xmlns:a16="http://schemas.microsoft.com/office/drawing/2014/main" val="3382589830"/>
                    </a:ext>
                  </a:extLst>
                </a:gridCol>
              </a:tblGrid>
              <a:tr h="921071">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spcBef>
                          <a:spcPts val="0"/>
                        </a:spcBef>
                        <a:spcAft>
                          <a:spcPts val="0"/>
                        </a:spcAft>
                      </a:pPr>
                      <a:r>
                        <a:rPr lang="en-US" sz="1800" b="0" dirty="0">
                          <a:effectLst/>
                          <a:latin typeface="Arial" panose="020B0604020202020204" pitchFamily="34" charset="0"/>
                          <a:cs typeface="Arial" panose="020B0604020202020204" pitchFamily="34" charset="0"/>
                        </a:rPr>
                        <a:t>Debt value</a:t>
                      </a:r>
                      <a:endParaRPr lang="en-US"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lgn="ctr">
                        <a:spcBef>
                          <a:spcPts val="0"/>
                        </a:spcBef>
                        <a:spcAft>
                          <a:spcPts val="0"/>
                        </a:spcAft>
                      </a:pPr>
                      <a:r>
                        <a:rPr lang="en-US" sz="1800" b="0" dirty="0">
                          <a:effectLst/>
                          <a:latin typeface="Arial" panose="020B0604020202020204" pitchFamily="34" charset="0"/>
                          <a:cs typeface="Arial" panose="020B0604020202020204" pitchFamily="34" charset="0"/>
                        </a:rPr>
                        <a:t>Member debt guideline</a:t>
                      </a:r>
                      <a:endParaRPr lang="en-US"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2555277137"/>
                  </a:ext>
                </a:extLst>
              </a:tr>
              <a:tr h="828962">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spcBef>
                          <a:spcPts val="0"/>
                        </a:spcBef>
                        <a:spcAft>
                          <a:spcPts val="0"/>
                        </a:spcAft>
                      </a:pPr>
                      <a:r>
                        <a:rPr lang="en-US" sz="1800" b="0" dirty="0">
                          <a:effectLst/>
                          <a:latin typeface="Arial" panose="020B0604020202020204" pitchFamily="34" charset="0"/>
                          <a:cs typeface="Arial" panose="020B0604020202020204" pitchFamily="34" charset="0"/>
                        </a:rPr>
                        <a:t>&lt; R620</a:t>
                      </a:r>
                      <a:endParaRPr lang="en-US"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ctr">
                        <a:spcBef>
                          <a:spcPts val="0"/>
                        </a:spcBef>
                        <a:spcAft>
                          <a:spcPts val="0"/>
                        </a:spcAft>
                      </a:pPr>
                      <a:r>
                        <a:rPr lang="en-US" sz="1800" b="0" dirty="0">
                          <a:effectLst/>
                          <a:latin typeface="Arial" panose="020B0604020202020204" pitchFamily="34" charset="0"/>
                          <a:cs typeface="Arial" panose="020B0604020202020204" pitchFamily="34" charset="0"/>
                        </a:rPr>
                        <a:t>No terms </a:t>
                      </a:r>
                      <a:endParaRPr lang="en-US"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77104575"/>
                  </a:ext>
                </a:extLst>
              </a:tr>
              <a:tr h="828962">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spcBef>
                          <a:spcPts val="0"/>
                        </a:spcBef>
                        <a:spcAft>
                          <a:spcPts val="0"/>
                        </a:spcAft>
                      </a:pPr>
                      <a:r>
                        <a:rPr lang="en-US" sz="1800" b="0" dirty="0">
                          <a:effectLst/>
                          <a:latin typeface="Arial" panose="020B0604020202020204" pitchFamily="34" charset="0"/>
                          <a:cs typeface="Arial" panose="020B0604020202020204" pitchFamily="34" charset="0"/>
                        </a:rPr>
                        <a:t>R621 – R1,900</a:t>
                      </a:r>
                      <a:endParaRPr lang="en-US"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ctr">
                        <a:spcBef>
                          <a:spcPts val="0"/>
                        </a:spcBef>
                        <a:spcAft>
                          <a:spcPts val="0"/>
                        </a:spcAft>
                      </a:pPr>
                      <a:r>
                        <a:rPr lang="en-US" sz="1800" b="0" dirty="0">
                          <a:effectLst/>
                          <a:latin typeface="Arial" panose="020B0604020202020204" pitchFamily="34" charset="0"/>
                          <a:cs typeface="Arial" panose="020B0604020202020204" pitchFamily="34" charset="0"/>
                        </a:rPr>
                        <a:t>3 months</a:t>
                      </a:r>
                      <a:endParaRPr lang="en-US"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877888107"/>
                  </a:ext>
                </a:extLst>
              </a:tr>
              <a:tr h="828962">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spcBef>
                          <a:spcPts val="0"/>
                        </a:spcBef>
                        <a:spcAft>
                          <a:spcPts val="0"/>
                        </a:spcAft>
                      </a:pPr>
                      <a:r>
                        <a:rPr lang="en-US" sz="1800" b="0" dirty="0">
                          <a:effectLst/>
                          <a:latin typeface="Arial" panose="020B0604020202020204" pitchFamily="34" charset="0"/>
                          <a:cs typeface="Arial" panose="020B0604020202020204" pitchFamily="34" charset="0"/>
                        </a:rPr>
                        <a:t>R1,901 – R3,700</a:t>
                      </a:r>
                      <a:endParaRPr lang="en-US"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ctr">
                        <a:spcBef>
                          <a:spcPts val="0"/>
                        </a:spcBef>
                        <a:spcAft>
                          <a:spcPts val="0"/>
                        </a:spcAft>
                      </a:pPr>
                      <a:r>
                        <a:rPr lang="en-US" sz="1800" b="0" dirty="0">
                          <a:effectLst/>
                          <a:latin typeface="Arial" panose="020B0604020202020204" pitchFamily="34" charset="0"/>
                          <a:cs typeface="Arial" panose="020B0604020202020204" pitchFamily="34" charset="0"/>
                        </a:rPr>
                        <a:t>6 months </a:t>
                      </a:r>
                      <a:endParaRPr lang="en-US"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750288897"/>
                  </a:ext>
                </a:extLst>
              </a:tr>
              <a:tr h="828962">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spcBef>
                          <a:spcPts val="0"/>
                        </a:spcBef>
                        <a:spcAft>
                          <a:spcPts val="0"/>
                        </a:spcAft>
                      </a:pPr>
                      <a:r>
                        <a:rPr lang="en-US" sz="1800" b="0" dirty="0">
                          <a:effectLst/>
                          <a:latin typeface="Arial" panose="020B0604020202020204" pitchFamily="34" charset="0"/>
                          <a:cs typeface="Arial" panose="020B0604020202020204" pitchFamily="34" charset="0"/>
                        </a:rPr>
                        <a:t>R3,701 – R5,000</a:t>
                      </a:r>
                      <a:endParaRPr lang="en-US"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ctr">
                        <a:spcBef>
                          <a:spcPts val="0"/>
                        </a:spcBef>
                        <a:spcAft>
                          <a:spcPts val="0"/>
                        </a:spcAft>
                      </a:pPr>
                      <a:r>
                        <a:rPr lang="en-US" sz="1800" b="0" dirty="0">
                          <a:effectLst/>
                          <a:latin typeface="Arial" panose="020B0604020202020204" pitchFamily="34" charset="0"/>
                          <a:cs typeface="Arial" panose="020B0604020202020204" pitchFamily="34" charset="0"/>
                        </a:rPr>
                        <a:t>9 months </a:t>
                      </a:r>
                      <a:endParaRPr lang="en-US" sz="1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480614456"/>
                  </a:ext>
                </a:extLst>
              </a:tr>
              <a:tr h="828962">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0" marR="0">
                        <a:spcBef>
                          <a:spcPts val="0"/>
                        </a:spcBef>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R5,001+</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algn="ctr">
                        <a:spcBef>
                          <a:spcPts val="0"/>
                        </a:spcBef>
                        <a:spcAft>
                          <a:spcPts val="0"/>
                        </a:spcAft>
                      </a:pPr>
                      <a:r>
                        <a:rPr lang="en-US" sz="1800" b="0" dirty="0">
                          <a:effectLst/>
                          <a:latin typeface="Arial" panose="020B0604020202020204" pitchFamily="34" charset="0"/>
                          <a:ea typeface="Calibri" panose="020F0502020204030204" pitchFamily="34" charset="0"/>
                          <a:cs typeface="Arial" panose="020B0604020202020204" pitchFamily="34" charset="0"/>
                        </a:rPr>
                        <a:t>12 Months</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868260966"/>
                  </a:ext>
                </a:extLst>
              </a:tr>
            </a:tbl>
          </a:graphicData>
        </a:graphic>
      </p:graphicFrame>
    </p:spTree>
    <p:extLst>
      <p:ext uri="{BB962C8B-B14F-4D97-AF65-F5344CB8AC3E}">
        <p14:creationId xmlns:p14="http://schemas.microsoft.com/office/powerpoint/2010/main" val="273225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DF86F8-E00A-4356-3F0F-EF4D402644DD}"/>
              </a:ext>
            </a:extLst>
          </p:cNvPr>
          <p:cNvSpPr/>
          <p:nvPr/>
        </p:nvSpPr>
        <p:spPr>
          <a:xfrm>
            <a:off x="927142" y="3075057"/>
            <a:ext cx="6096000" cy="707886"/>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4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THANK YOU</a:t>
            </a:r>
            <a:endParaRPr kumimoji="0" lang="en-US" sz="40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67327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1232277" y="445487"/>
            <a:ext cx="7433011" cy="795315"/>
          </a:xfrm>
          <a:prstGeom prst="rect">
            <a:avLst/>
          </a:prstGeom>
          <a:gradFill>
            <a:gsLst>
              <a:gs pos="0">
                <a:srgbClr val="009999">
                  <a:alpha val="29000"/>
                </a:srgbClr>
              </a:gs>
              <a:gs pos="58000">
                <a:schemeClr val="bg1">
                  <a:lumMod val="95000"/>
                  <a:alpha val="61000"/>
                </a:schemeClr>
              </a:gs>
              <a:gs pos="100000">
                <a:schemeClr val="accent1">
                  <a:tint val="23500"/>
                  <a:satMod val="160000"/>
                </a:schemeClr>
              </a:gs>
            </a:gsLst>
            <a:path path="rect">
              <a:fillToRect l="100000" t="100000"/>
            </a:path>
          </a:gradFill>
        </p:spPr>
        <p:txBody>
          <a:bodyPr vert="horz" lIns="91440" tIns="45720" rIns="91440" bIns="45720" rtlCol="0" anchor="ctr">
            <a:normAutofit/>
          </a:bodyPr>
          <a:lstStyle>
            <a:lvl1pPr algn="l" defTabSz="457200" rtl="0" eaLnBrk="1" latinLnBrk="0" hangingPunct="1">
              <a:spcBef>
                <a:spcPct val="0"/>
              </a:spcBef>
              <a:buNone/>
              <a:defRPr sz="3200" kern="1200">
                <a:solidFill>
                  <a:schemeClr val="bg1">
                    <a:lumMod val="95000"/>
                  </a:schemeClr>
                </a:solidFill>
                <a:latin typeface="+mj-lt"/>
                <a:ea typeface="+mj-ea"/>
                <a:cs typeface="FSAlbert Regular"/>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ZA" sz="2400" b="1" dirty="0">
                <a:solidFill>
                  <a:schemeClr val="tx1"/>
                </a:solidFill>
                <a:latin typeface="Arial" pitchFamily="34" charset="0"/>
                <a:ea typeface="Arial Unicode MS" panose="020B0604020202020204" pitchFamily="34" charset="-128"/>
                <a:cs typeface="Arial" pitchFamily="34" charset="0"/>
              </a:rPr>
              <a:t>CONTENTS</a:t>
            </a:r>
            <a:endParaRPr kumimoji="0" lang="en-US" sz="2400" b="1" i="0" u="none" strike="noStrike" kern="1200" cap="none" spc="0" normalizeH="0" baseline="0" noProof="0" dirty="0">
              <a:ln>
                <a:noFill/>
              </a:ln>
              <a:solidFill>
                <a:schemeClr val="tx1"/>
              </a:solidFill>
              <a:effectLst/>
              <a:uLnTx/>
              <a:uFillTx/>
              <a:latin typeface="Arial" pitchFamily="34" charset="0"/>
              <a:ea typeface="Arial Unicode MS" panose="020B0604020202020204" pitchFamily="34" charset="-128"/>
              <a:cs typeface="Arial"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C06E96A5-D1C6-A342-91DA-1BF1F2CA31AF}"/>
              </a:ext>
            </a:extLst>
          </p:cNvPr>
          <p:cNvPicPr>
            <a:picLocks noChangeAspect="1"/>
          </p:cNvPicPr>
          <p:nvPr/>
        </p:nvPicPr>
        <p:blipFill>
          <a:blip r:embed="rId3"/>
          <a:stretch>
            <a:fillRect/>
          </a:stretch>
        </p:blipFill>
        <p:spPr>
          <a:xfrm>
            <a:off x="10214961" y="0"/>
            <a:ext cx="1707386" cy="890975"/>
          </a:xfrm>
          <a:prstGeom prst="rect">
            <a:avLst/>
          </a:prstGeom>
        </p:spPr>
      </p:pic>
      <p:pic>
        <p:nvPicPr>
          <p:cNvPr id="4" name="Picture 3">
            <a:extLst>
              <a:ext uri="{FF2B5EF4-FFF2-40B4-BE49-F238E27FC236}">
                <a16:creationId xmlns:a16="http://schemas.microsoft.com/office/drawing/2014/main" id="{2CE65BF9-DBA3-3495-1001-3AEF11D932D5}"/>
              </a:ext>
            </a:extLst>
          </p:cNvPr>
          <p:cNvPicPr>
            <a:picLocks noChangeAspect="1"/>
          </p:cNvPicPr>
          <p:nvPr/>
        </p:nvPicPr>
        <p:blipFill>
          <a:blip r:embed="rId4"/>
          <a:stretch>
            <a:fillRect/>
          </a:stretch>
        </p:blipFill>
        <p:spPr>
          <a:xfrm>
            <a:off x="0" y="6544165"/>
            <a:ext cx="12192000" cy="313835"/>
          </a:xfrm>
          <a:prstGeom prst="rect">
            <a:avLst/>
          </a:prstGeom>
        </p:spPr>
      </p:pic>
      <p:sp>
        <p:nvSpPr>
          <p:cNvPr id="6" name="Rectangle 5">
            <a:extLst>
              <a:ext uri="{FF2B5EF4-FFF2-40B4-BE49-F238E27FC236}">
                <a16:creationId xmlns:a16="http://schemas.microsoft.com/office/drawing/2014/main" id="{145105D7-4257-61F1-EA03-FD4B62F8AD47}"/>
              </a:ext>
            </a:extLst>
          </p:cNvPr>
          <p:cNvSpPr/>
          <p:nvPr/>
        </p:nvSpPr>
        <p:spPr>
          <a:xfrm>
            <a:off x="871538" y="1413696"/>
            <a:ext cx="9094497" cy="2339102"/>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Overview</a:t>
            </a:r>
          </a:p>
          <a:p>
            <a:endParaRPr lang="en-ZA" dirty="0">
              <a:latin typeface="Arial" panose="020B0604020202020204" pitchFamily="34" charset="0"/>
              <a:cs typeface="Arial" panose="020B0604020202020204" pitchFamily="34" charset="0"/>
            </a:endParaRPr>
          </a:p>
          <a:p>
            <a:pPr lvl="1">
              <a:buFont typeface="Wingdings" panose="05000000000000000000" pitchFamily="2" charset="2"/>
              <a:buChar char="ü"/>
            </a:pPr>
            <a:r>
              <a:rPr lang="en-US" dirty="0">
                <a:latin typeface="Arial" panose="020B0604020202020204" pitchFamily="34" charset="0"/>
                <a:cs typeface="Arial" panose="020B0604020202020204" pitchFamily="34" charset="0"/>
              </a:rPr>
              <a:t>Calculation of Contributions</a:t>
            </a:r>
          </a:p>
          <a:p>
            <a:pPr lvl="1">
              <a:buFont typeface="Wingdings" panose="05000000000000000000" pitchFamily="2" charset="2"/>
              <a:buChar char="ü"/>
            </a:pPr>
            <a:r>
              <a:rPr lang="en-US" dirty="0">
                <a:latin typeface="Arial" panose="020B0604020202020204" pitchFamily="34" charset="0"/>
                <a:cs typeface="Arial" panose="020B0604020202020204" pitchFamily="34" charset="0"/>
              </a:rPr>
              <a:t>Updating of Member contact details</a:t>
            </a:r>
          </a:p>
          <a:p>
            <a:pPr lvl="1">
              <a:buFont typeface="Wingdings" panose="05000000000000000000" pitchFamily="2" charset="2"/>
              <a:buChar char="ü"/>
            </a:pPr>
            <a:r>
              <a:rPr lang="en-US" dirty="0">
                <a:latin typeface="Arial" panose="020B0604020202020204" pitchFamily="34" charset="0"/>
                <a:cs typeface="Arial" panose="020B0604020202020204" pitchFamily="34" charset="0"/>
              </a:rPr>
              <a:t>GEMS Contributions – 2024 vs 2025</a:t>
            </a:r>
          </a:p>
          <a:p>
            <a:pPr lvl="1">
              <a:buFont typeface="Wingdings" panose="05000000000000000000" pitchFamily="2" charset="2"/>
              <a:buChar char="ü"/>
            </a:pPr>
            <a:r>
              <a:rPr lang="en-US" dirty="0">
                <a:latin typeface="Arial" panose="020B0604020202020204" pitchFamily="34" charset="0"/>
                <a:cs typeface="Arial" panose="020B0604020202020204" pitchFamily="34" charset="0"/>
              </a:rPr>
              <a:t>Contribution and Claims Debt	</a:t>
            </a:r>
          </a:p>
          <a:p>
            <a:pPr lvl="1">
              <a:buFont typeface="Wingdings" panose="05000000000000000000" pitchFamily="2" charset="2"/>
              <a:buChar char="ü"/>
            </a:pPr>
            <a:r>
              <a:rPr lang="en-US" dirty="0">
                <a:latin typeface="Arial" panose="020B0604020202020204" pitchFamily="34" charset="0"/>
                <a:cs typeface="Arial" panose="020B0604020202020204" pitchFamily="34" charset="0"/>
              </a:rPr>
              <a:t>Debt Management			</a:t>
            </a:r>
            <a:endParaRPr lang="en-ZA" dirty="0">
              <a:latin typeface="Arial" panose="020B0604020202020204" pitchFamily="34" charset="0"/>
              <a:cs typeface="Arial" panose="020B0604020202020204" pitchFamily="34" charset="0"/>
            </a:endParaRPr>
          </a:p>
          <a:p>
            <a:pPr lvl="1">
              <a:buFont typeface="Wingdings" panose="05000000000000000000" pitchFamily="2" charset="2"/>
              <a:buChar char="ü"/>
            </a:pPr>
            <a:r>
              <a:rPr lang="en-US" dirty="0">
                <a:latin typeface="Arial" panose="020B0604020202020204" pitchFamily="34" charset="0"/>
                <a:cs typeface="Arial" panose="020B0604020202020204" pitchFamily="34" charset="0"/>
              </a:rPr>
              <a:t>Repayment Guidelines</a:t>
            </a:r>
          </a:p>
        </p:txBody>
      </p:sp>
    </p:spTree>
    <p:extLst>
      <p:ext uri="{BB962C8B-B14F-4D97-AF65-F5344CB8AC3E}">
        <p14:creationId xmlns:p14="http://schemas.microsoft.com/office/powerpoint/2010/main" val="3086964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3084945" y="164173"/>
            <a:ext cx="5580344" cy="890975"/>
          </a:xfrm>
          <a:prstGeom prst="rect">
            <a:avLst/>
          </a:prstGeom>
          <a:gradFill>
            <a:gsLst>
              <a:gs pos="0">
                <a:srgbClr val="009999">
                  <a:alpha val="29000"/>
                </a:srgbClr>
              </a:gs>
              <a:gs pos="58000">
                <a:schemeClr val="bg1">
                  <a:lumMod val="95000"/>
                  <a:alpha val="61000"/>
                </a:schemeClr>
              </a:gs>
              <a:gs pos="100000">
                <a:schemeClr val="accent1">
                  <a:tint val="23500"/>
                  <a:satMod val="160000"/>
                </a:schemeClr>
              </a:gs>
            </a:gsLst>
            <a:path path="rect">
              <a:fillToRect l="100000" t="100000"/>
            </a:path>
          </a:gradFill>
        </p:spPr>
        <p:txBody>
          <a:bodyPr vert="horz" lIns="91440" tIns="45720" rIns="91440" bIns="45720" rtlCol="0" anchor="ctr">
            <a:normAutofit/>
          </a:bodyPr>
          <a:lstStyle>
            <a:lvl1pPr algn="l" defTabSz="457200" rtl="0" eaLnBrk="1" latinLnBrk="0" hangingPunct="1">
              <a:spcBef>
                <a:spcPct val="0"/>
              </a:spcBef>
              <a:buNone/>
              <a:defRPr sz="3200" kern="1200">
                <a:solidFill>
                  <a:schemeClr val="bg1">
                    <a:lumMod val="95000"/>
                  </a:schemeClr>
                </a:solidFill>
                <a:latin typeface="+mj-lt"/>
                <a:ea typeface="+mj-ea"/>
                <a:cs typeface="FSAlbert Regular"/>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Officials required to attend</a:t>
            </a:r>
            <a:endParaRPr kumimoji="0" lang="en-US" sz="2400" b="1" i="0" u="none" strike="noStrike" kern="1200" cap="none" spc="0" normalizeH="0" baseline="0" noProof="0" dirty="0">
              <a:ln>
                <a:noFill/>
              </a:ln>
              <a:solidFill>
                <a:prstClr val="black"/>
              </a:solidFill>
              <a:effectLst/>
              <a:uLnTx/>
              <a:uFillTx/>
              <a:latin typeface="Arial" pitchFamily="34" charset="0"/>
              <a:ea typeface="Arial Unicode MS" panose="020B0604020202020204" pitchFamily="34" charset="-128"/>
              <a:cs typeface="Arial"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C06E96A5-D1C6-A342-91DA-1BF1F2CA31AF}"/>
              </a:ext>
            </a:extLst>
          </p:cNvPr>
          <p:cNvPicPr>
            <a:picLocks noChangeAspect="1"/>
          </p:cNvPicPr>
          <p:nvPr/>
        </p:nvPicPr>
        <p:blipFill>
          <a:blip r:embed="rId3"/>
          <a:stretch>
            <a:fillRect/>
          </a:stretch>
        </p:blipFill>
        <p:spPr>
          <a:xfrm>
            <a:off x="10214961" y="0"/>
            <a:ext cx="1707386" cy="890975"/>
          </a:xfrm>
          <a:prstGeom prst="rect">
            <a:avLst/>
          </a:prstGeom>
        </p:spPr>
      </p:pic>
      <p:pic>
        <p:nvPicPr>
          <p:cNvPr id="4" name="Picture 3">
            <a:extLst>
              <a:ext uri="{FF2B5EF4-FFF2-40B4-BE49-F238E27FC236}">
                <a16:creationId xmlns:a16="http://schemas.microsoft.com/office/drawing/2014/main" id="{2CE65BF9-DBA3-3495-1001-3AEF11D932D5}"/>
              </a:ext>
            </a:extLst>
          </p:cNvPr>
          <p:cNvPicPr>
            <a:picLocks noChangeAspect="1"/>
          </p:cNvPicPr>
          <p:nvPr/>
        </p:nvPicPr>
        <p:blipFill>
          <a:blip r:embed="rId4"/>
          <a:stretch>
            <a:fillRect/>
          </a:stretch>
        </p:blipFill>
        <p:spPr>
          <a:xfrm>
            <a:off x="0" y="6544165"/>
            <a:ext cx="12192000" cy="313835"/>
          </a:xfrm>
          <a:prstGeom prst="rect">
            <a:avLst/>
          </a:prstGeom>
        </p:spPr>
      </p:pic>
      <p:sp>
        <p:nvSpPr>
          <p:cNvPr id="6" name="Rectangle 5">
            <a:extLst>
              <a:ext uri="{FF2B5EF4-FFF2-40B4-BE49-F238E27FC236}">
                <a16:creationId xmlns:a16="http://schemas.microsoft.com/office/drawing/2014/main" id="{145105D7-4257-61F1-EA03-FD4B62F8AD47}"/>
              </a:ext>
            </a:extLst>
          </p:cNvPr>
          <p:cNvSpPr/>
          <p:nvPr/>
        </p:nvSpPr>
        <p:spPr>
          <a:xfrm>
            <a:off x="871538" y="1413696"/>
            <a:ext cx="9094497" cy="3936462"/>
          </a:xfrm>
          <a:prstGeom prst="rect">
            <a:avLst/>
          </a:prstGeom>
        </p:spPr>
        <p:txBody>
          <a:bodyPr wrap="square">
            <a:sp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In order to have an effective discussion we kindly request the following officials to attend:</a:t>
            </a:r>
          </a:p>
          <a:p>
            <a:pPr marL="57150" marR="0" lvl="0" indent="0" algn="l" defTabSz="914400" rtl="0" eaLnBrk="1" fontAlgn="auto" latinLnBrk="0" hangingPunct="1">
              <a:lnSpc>
                <a:spcPct val="90000"/>
              </a:lnSpc>
              <a:spcBef>
                <a:spcPts val="0"/>
              </a:spcBef>
              <a:spcAft>
                <a:spcPts val="6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HR </a:t>
            </a:r>
          </a:p>
          <a:p>
            <a:pPr marL="57150" marR="0" lvl="0" indent="0" algn="l" defTabSz="914400" rtl="0" eaLnBrk="1" fontAlgn="auto" latinLnBrk="0" hangingPunct="1">
              <a:lnSpc>
                <a:spcPct val="9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Conditions of Service</a:t>
            </a:r>
          </a:p>
          <a:p>
            <a:pPr marL="57150" marR="0" lvl="0" indent="0" algn="l" defTabSz="914400" rtl="0" eaLnBrk="1" fontAlgn="auto" latinLnBrk="0" hangingPunct="1">
              <a:lnSpc>
                <a:spcPct val="9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Salaries</a:t>
            </a:r>
          </a:p>
          <a:p>
            <a:pPr marL="57150" marR="0" lvl="0" indent="0" algn="l" defTabSz="914400" rtl="0" eaLnBrk="1" fontAlgn="auto" latinLnBrk="0" hangingPunct="1">
              <a:lnSpc>
                <a:spcPct val="9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Finance</a:t>
            </a:r>
          </a:p>
          <a:p>
            <a:pPr marL="57150" marR="0" lvl="0" indent="0" algn="l" defTabSz="914400" rtl="0" eaLnBrk="1" fontAlgn="auto" latinLnBrk="0" hangingPunct="1">
              <a:lnSpc>
                <a:spcPct val="90000"/>
              </a:lnSpc>
              <a:spcBef>
                <a:spcPts val="0"/>
              </a:spcBef>
              <a:spcAft>
                <a:spcPts val="6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Persal Controller</a:t>
            </a:r>
          </a:p>
        </p:txBody>
      </p:sp>
    </p:spTree>
    <p:extLst>
      <p:ext uri="{BB962C8B-B14F-4D97-AF65-F5344CB8AC3E}">
        <p14:creationId xmlns:p14="http://schemas.microsoft.com/office/powerpoint/2010/main" val="3670183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3648364" y="160021"/>
            <a:ext cx="5310909" cy="982979"/>
          </a:xfrm>
          <a:prstGeom prst="rect">
            <a:avLst/>
          </a:prstGeom>
          <a:gradFill>
            <a:gsLst>
              <a:gs pos="0">
                <a:srgbClr val="009999">
                  <a:alpha val="29000"/>
                </a:srgbClr>
              </a:gs>
              <a:gs pos="58000">
                <a:schemeClr val="bg1">
                  <a:lumMod val="95000"/>
                  <a:alpha val="61000"/>
                </a:schemeClr>
              </a:gs>
              <a:gs pos="100000">
                <a:schemeClr val="accent1">
                  <a:tint val="23500"/>
                  <a:satMod val="160000"/>
                </a:schemeClr>
              </a:gs>
            </a:gsLst>
            <a:path path="rect">
              <a:fillToRect l="100000" t="100000"/>
            </a:path>
          </a:gradFill>
        </p:spPr>
        <p:txBody>
          <a:bodyPr vert="horz" lIns="91440" tIns="45720" rIns="91440" bIns="45720" rtlCol="0" anchor="ctr">
            <a:normAutofit/>
          </a:bodyPr>
          <a:lstStyle>
            <a:lvl1pPr algn="l" defTabSz="457200" rtl="0" eaLnBrk="1" latinLnBrk="0" hangingPunct="1">
              <a:spcBef>
                <a:spcPct val="0"/>
              </a:spcBef>
              <a:buNone/>
              <a:defRPr sz="3200" kern="1200">
                <a:solidFill>
                  <a:schemeClr val="bg1">
                    <a:lumMod val="95000"/>
                  </a:schemeClr>
                </a:solidFill>
                <a:latin typeface="+mj-lt"/>
                <a:ea typeface="+mj-ea"/>
                <a:cs typeface="FSAlbert Regula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ysClr val="windowText" lastClr="000000"/>
                </a:solidFill>
                <a:effectLst/>
                <a:uLnTx/>
                <a:uFillTx/>
                <a:latin typeface="Arial" panose="020B0604020202020204" pitchFamily="34" charset="0"/>
                <a:ea typeface="+mj-ea"/>
                <a:cs typeface="Arial" panose="020B0604020202020204" pitchFamily="34" charset="0"/>
              </a:rPr>
              <a:t>Calculation of Contributions</a:t>
            </a:r>
            <a:endParaRPr kumimoji="0" lang="en-US" sz="2400" b="1" i="0" u="none" strike="noStrike" kern="1200" cap="all" spc="0" normalizeH="0" baseline="0" noProof="0" dirty="0">
              <a:ln>
                <a:noFill/>
              </a:ln>
              <a:solidFill>
                <a:prstClr val="black">
                  <a:lumMod val="50000"/>
                  <a:lumOff val="50000"/>
                </a:prstClr>
              </a:solidFill>
              <a:effectLst/>
              <a:uLnTx/>
              <a:uFillTx/>
              <a:latin typeface="Arial" panose="020B0604020202020204" pitchFamily="34" charset="0"/>
              <a:ea typeface="+mj-ea"/>
              <a:cs typeface="Arial" panose="020B0604020202020204"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C06E96A5-D1C6-A342-91DA-1BF1F2CA31AF}"/>
              </a:ext>
            </a:extLst>
          </p:cNvPr>
          <p:cNvPicPr>
            <a:picLocks noChangeAspect="1"/>
          </p:cNvPicPr>
          <p:nvPr/>
        </p:nvPicPr>
        <p:blipFill>
          <a:blip r:embed="rId3"/>
          <a:stretch>
            <a:fillRect/>
          </a:stretch>
        </p:blipFill>
        <p:spPr>
          <a:xfrm>
            <a:off x="10214961" y="0"/>
            <a:ext cx="1707386" cy="890975"/>
          </a:xfrm>
          <a:prstGeom prst="rect">
            <a:avLst/>
          </a:prstGeom>
        </p:spPr>
      </p:pic>
      <p:pic>
        <p:nvPicPr>
          <p:cNvPr id="4" name="Picture 3">
            <a:extLst>
              <a:ext uri="{FF2B5EF4-FFF2-40B4-BE49-F238E27FC236}">
                <a16:creationId xmlns:a16="http://schemas.microsoft.com/office/drawing/2014/main" id="{2CE65BF9-DBA3-3495-1001-3AEF11D932D5}"/>
              </a:ext>
            </a:extLst>
          </p:cNvPr>
          <p:cNvPicPr>
            <a:picLocks noChangeAspect="1"/>
          </p:cNvPicPr>
          <p:nvPr/>
        </p:nvPicPr>
        <p:blipFill>
          <a:blip r:embed="rId4"/>
          <a:stretch>
            <a:fillRect/>
          </a:stretch>
        </p:blipFill>
        <p:spPr>
          <a:xfrm>
            <a:off x="0" y="6544165"/>
            <a:ext cx="12192000" cy="313835"/>
          </a:xfrm>
          <a:prstGeom prst="rect">
            <a:avLst/>
          </a:prstGeom>
        </p:spPr>
      </p:pic>
      <p:sp>
        <p:nvSpPr>
          <p:cNvPr id="13" name="TextBox 12">
            <a:extLst>
              <a:ext uri="{FF2B5EF4-FFF2-40B4-BE49-F238E27FC236}">
                <a16:creationId xmlns:a16="http://schemas.microsoft.com/office/drawing/2014/main" id="{608C1AB2-BADB-5474-5888-34BBB779D528}"/>
              </a:ext>
            </a:extLst>
          </p:cNvPr>
          <p:cNvSpPr txBox="1"/>
          <p:nvPr/>
        </p:nvSpPr>
        <p:spPr>
          <a:xfrm>
            <a:off x="76200" y="1143000"/>
            <a:ext cx="11369040" cy="5121402"/>
          </a:xfrm>
          <a:prstGeom prst="rect">
            <a:avLst/>
          </a:prstGeom>
          <a:noFill/>
        </p:spPr>
        <p:txBody>
          <a:bodyPr wrap="square">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assist an employee with the calculation of his/her monthly contribution to GEMS you have to perform the following steps:</a:t>
            </a:r>
          </a:p>
          <a:p>
            <a:pPr marL="0" marR="0" lvl="0" indent="0" algn="l" defTabSz="457200" rtl="0" eaLnBrk="1" fontAlgn="auto" latinLnBrk="0" hangingPunct="1">
              <a:lnSpc>
                <a:spcPct val="100000"/>
              </a:lnSpc>
              <a:spcBef>
                <a:spcPct val="20000"/>
              </a:spcBef>
              <a:spcAft>
                <a:spcPts val="0"/>
              </a:spcAft>
              <a:buClrTx/>
              <a:buSzTx/>
              <a:buFontTx/>
              <a:buNone/>
              <a:tabLst/>
              <a:defRPr/>
            </a:pP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Determine which </a:t>
            </a:r>
            <a:r>
              <a:rPr kumimoji="0" lang="en-US" sz="18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benefit option</a:t>
            </a:r>
            <a:r>
              <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the employee has selected</a:t>
            </a:r>
            <a:endParaRPr kumimoji="0" lang="en-ZA"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Divide the employee’s salary notch</a:t>
            </a:r>
            <a:r>
              <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as it appears on the salary advice or on PERSAL </a:t>
            </a:r>
            <a:r>
              <a:rPr kumimoji="0" lang="en-US" sz="18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by twelve</a:t>
            </a:r>
            <a:r>
              <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to determine the monthly salary. In case of other participating employees, the employee salary will be the </a:t>
            </a:r>
            <a:r>
              <a:rPr kumimoji="0" lang="en-US" sz="18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cost to company</a:t>
            </a:r>
            <a:r>
              <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package divided by twelve.</a:t>
            </a:r>
            <a:endParaRPr kumimoji="0" lang="en-ZA"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Locate the benefit option and salary band row in the contribution table at </a:t>
            </a:r>
            <a:r>
              <a:rPr kumimoji="0" lang="en-US" sz="1800" b="1"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Appendix A,</a:t>
            </a: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Determine the category (adult or child) and number of dependents that the member wishes to register.</a:t>
            </a:r>
            <a:endParaRPr kumimoji="0" lang="en-ZA"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Multiply the adult rate by the number of adult dependents the member wishes to register. </a:t>
            </a:r>
            <a:endParaRPr kumimoji="0" lang="en-ZA"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Multiply the child rate by the number of child dependents the member wishes to register.</a:t>
            </a:r>
            <a:endParaRPr kumimoji="0" lang="en-ZA"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Add the contribution for the member, the total contribution for the adult dependents and the total contribution for the child dependents; the result is the total combined monthly contribution payable to by the member and employer.</a:t>
            </a:r>
            <a:endParaRPr kumimoji="0" lang="en-ZA"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Calculate the employer subsidy amount and subtract it from the total contribution to arrive at the amount that will be deducted from a member’s salary every month. </a:t>
            </a:r>
            <a:endParaRPr kumimoji="0" lang="en-ZA" sz="18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5204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1902691" y="476656"/>
            <a:ext cx="6656272" cy="820680"/>
          </a:xfrm>
          <a:prstGeom prst="rect">
            <a:avLst/>
          </a:prstGeom>
          <a:gradFill>
            <a:gsLst>
              <a:gs pos="0">
                <a:srgbClr val="009999">
                  <a:alpha val="29000"/>
                </a:srgbClr>
              </a:gs>
              <a:gs pos="58000">
                <a:schemeClr val="bg1">
                  <a:lumMod val="95000"/>
                  <a:alpha val="61000"/>
                </a:schemeClr>
              </a:gs>
              <a:gs pos="100000">
                <a:schemeClr val="accent1">
                  <a:tint val="23500"/>
                  <a:satMod val="160000"/>
                </a:schemeClr>
              </a:gs>
            </a:gsLst>
            <a:path path="rect">
              <a:fillToRect l="100000" t="100000"/>
            </a:path>
          </a:gradFill>
        </p:spPr>
        <p:txBody>
          <a:bodyPr vert="horz" lIns="91440" tIns="45720" rIns="91440" bIns="45720" rtlCol="0" anchor="ctr">
            <a:normAutofit/>
          </a:bodyPr>
          <a:lstStyle>
            <a:lvl1pPr algn="l" defTabSz="457200" rtl="0" eaLnBrk="1" latinLnBrk="0" hangingPunct="1">
              <a:spcBef>
                <a:spcPct val="0"/>
              </a:spcBef>
              <a:buNone/>
              <a:defRPr sz="3200" kern="1200">
                <a:solidFill>
                  <a:schemeClr val="bg1">
                    <a:lumMod val="95000"/>
                  </a:schemeClr>
                </a:solidFill>
                <a:latin typeface="+mj-lt"/>
                <a:ea typeface="+mj-ea"/>
                <a:cs typeface="FSAlbert Regular"/>
              </a:defRPr>
            </a:lvl1pPr>
          </a:lstStyle>
          <a:p>
            <a:pPr>
              <a:defRPr/>
            </a:pPr>
            <a:r>
              <a:rPr kumimoji="0" lang="en-US" sz="2400" b="1"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Persal: Updating biographical information</a:t>
            </a:r>
            <a:endParaRPr kumimoji="0" lang="en-US" sz="2800" b="1" i="0" u="none" strike="noStrike" kern="1200" cap="none" spc="0" normalizeH="0" baseline="0" noProof="0" dirty="0">
              <a:ln>
                <a:noFill/>
              </a:ln>
              <a:solidFill>
                <a:schemeClr val="tx1"/>
              </a:solidFill>
              <a:effectLst/>
              <a:uLnTx/>
              <a:uFillTx/>
              <a:latin typeface="Arial" pitchFamily="34" charset="0"/>
              <a:ea typeface="Arial Unicode MS" panose="020B0604020202020204" pitchFamily="34" charset="-128"/>
              <a:cs typeface="Arial"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C06E96A5-D1C6-A342-91DA-1BF1F2CA31AF}"/>
              </a:ext>
            </a:extLst>
          </p:cNvPr>
          <p:cNvPicPr>
            <a:picLocks noChangeAspect="1"/>
          </p:cNvPicPr>
          <p:nvPr/>
        </p:nvPicPr>
        <p:blipFill>
          <a:blip r:embed="rId3"/>
          <a:stretch>
            <a:fillRect/>
          </a:stretch>
        </p:blipFill>
        <p:spPr>
          <a:xfrm>
            <a:off x="10214961" y="0"/>
            <a:ext cx="1707386" cy="890975"/>
          </a:xfrm>
          <a:prstGeom prst="rect">
            <a:avLst/>
          </a:prstGeom>
        </p:spPr>
      </p:pic>
      <p:pic>
        <p:nvPicPr>
          <p:cNvPr id="4" name="Picture 3">
            <a:extLst>
              <a:ext uri="{FF2B5EF4-FFF2-40B4-BE49-F238E27FC236}">
                <a16:creationId xmlns:a16="http://schemas.microsoft.com/office/drawing/2014/main" id="{2CE65BF9-DBA3-3495-1001-3AEF11D932D5}"/>
              </a:ext>
            </a:extLst>
          </p:cNvPr>
          <p:cNvPicPr>
            <a:picLocks noChangeAspect="1"/>
          </p:cNvPicPr>
          <p:nvPr/>
        </p:nvPicPr>
        <p:blipFill>
          <a:blip r:embed="rId4"/>
          <a:stretch>
            <a:fillRect/>
          </a:stretch>
        </p:blipFill>
        <p:spPr>
          <a:xfrm>
            <a:off x="0" y="6544165"/>
            <a:ext cx="12192000" cy="313835"/>
          </a:xfrm>
          <a:prstGeom prst="rect">
            <a:avLst/>
          </a:prstGeom>
        </p:spPr>
      </p:pic>
      <p:sp>
        <p:nvSpPr>
          <p:cNvPr id="7" name="Content Placeholder 2">
            <a:extLst>
              <a:ext uri="{FF2B5EF4-FFF2-40B4-BE49-F238E27FC236}">
                <a16:creationId xmlns:a16="http://schemas.microsoft.com/office/drawing/2014/main" id="{06859F1C-DF93-ADC4-71EF-B7A4F9F34B05}"/>
              </a:ext>
            </a:extLst>
          </p:cNvPr>
          <p:cNvSpPr txBox="1">
            <a:spLocks/>
          </p:cNvSpPr>
          <p:nvPr/>
        </p:nvSpPr>
        <p:spPr>
          <a:xfrm>
            <a:off x="121920" y="1645920"/>
            <a:ext cx="11898844" cy="473542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2000" b="1" dirty="0">
                <a:latin typeface="Arial" panose="020B0604020202020204" pitchFamily="34" charset="0"/>
                <a:cs typeface="Arial" panose="020B0604020202020204" pitchFamily="34" charset="0"/>
              </a:rPr>
              <a:t>Updating members biographical information</a:t>
            </a:r>
          </a:p>
          <a:p>
            <a:pPr algn="just"/>
            <a:endParaRPr lang="en-ZA" sz="2000" b="1" dirty="0">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n-US" sz="1800" dirty="0">
                <a:latin typeface="Arial" panose="020B0604020202020204" pitchFamily="34" charset="0"/>
                <a:cs typeface="Arial" panose="020B0604020202020204" pitchFamily="34" charset="0"/>
              </a:rPr>
              <a:t>All member contact details e.g., cell phone number and postal address need to be accurate and up to date.</a:t>
            </a:r>
            <a:endParaRPr lang="en-ZA" sz="1800" dirty="0">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n-US" sz="1800" dirty="0">
                <a:latin typeface="Arial" panose="020B0604020202020204" pitchFamily="34" charset="0"/>
                <a:cs typeface="Arial" panose="020B0604020202020204" pitchFamily="34" charset="0"/>
              </a:rPr>
              <a:t>This ensures that members receive all important information from the Scheme in time. </a:t>
            </a:r>
            <a:endParaRPr lang="en-ZA" sz="1800" dirty="0">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n-US" sz="1800" dirty="0">
                <a:latin typeface="Arial" panose="020B0604020202020204" pitchFamily="34" charset="0"/>
                <a:cs typeface="Arial" panose="020B0604020202020204" pitchFamily="34" charset="0"/>
              </a:rPr>
              <a:t>Members will be informed and contacted on an ongoing basis.</a:t>
            </a:r>
            <a:endParaRPr lang="en-ZA" sz="1800" dirty="0">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n-US" sz="1800" dirty="0">
                <a:latin typeface="Arial" panose="020B0604020202020204" pitchFamily="34" charset="0"/>
                <a:cs typeface="Arial" panose="020B0604020202020204" pitchFamily="34" charset="0"/>
              </a:rPr>
              <a:t>Member’s salary information.</a:t>
            </a:r>
            <a:endParaRPr lang="en-ZA" sz="2000" dirty="0">
              <a:latin typeface="Arial" panose="020B0604020202020204" pitchFamily="34" charset="0"/>
              <a:cs typeface="Arial" panose="020B0604020202020204" pitchFamily="34" charset="0"/>
            </a:endParaRPr>
          </a:p>
          <a:p>
            <a:pPr algn="just"/>
            <a:endParaRPr lang="en-US" sz="2000" b="1" dirty="0">
              <a:latin typeface="Arial" panose="020B0604020202020204" pitchFamily="34" charset="0"/>
              <a:cs typeface="Arial" panose="020B0604020202020204" pitchFamily="34" charset="0"/>
            </a:endParaRPr>
          </a:p>
          <a:p>
            <a:pPr algn="just"/>
            <a:r>
              <a:rPr lang="en-US" sz="2000" b="1" dirty="0">
                <a:latin typeface="Arial" panose="020B0604020202020204" pitchFamily="34" charset="0"/>
                <a:cs typeface="Arial" panose="020B0604020202020204" pitchFamily="34" charset="0"/>
              </a:rPr>
              <a:t>Member education</a:t>
            </a:r>
            <a:endParaRPr lang="en-ZA" sz="2000" b="1" dirty="0">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n-US" sz="1800" dirty="0">
                <a:latin typeface="Arial" panose="020B0604020202020204" pitchFamily="34" charset="0"/>
                <a:cs typeface="Arial" panose="020B0604020202020204" pitchFamily="34" charset="0"/>
              </a:rPr>
              <a:t>Members should be aware of the components that are considered when calculating their contribution i.e., income, salary structure, number of dependents, age of dependents.  </a:t>
            </a:r>
            <a:endParaRPr lang="en-ZA" sz="1800" dirty="0">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n-US" sz="1800" dirty="0">
                <a:latin typeface="Arial" panose="020B0604020202020204" pitchFamily="34" charset="0"/>
                <a:cs typeface="Arial" panose="020B0604020202020204" pitchFamily="34" charset="0"/>
              </a:rPr>
              <a:t>Collection of arrear contributions, payment arrangements.</a:t>
            </a:r>
            <a:endPar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buClrTx/>
              <a:buSzTx/>
              <a:tabLst/>
              <a:defRPr/>
            </a:pPr>
            <a:endParaRPr kumimoji="0" lang="en-Z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85750" indent="-285750">
              <a:lnSpc>
                <a:spcPct val="100000"/>
              </a:lnSpc>
              <a:spcBef>
                <a:spcPts val="0"/>
              </a:spcBef>
              <a:buSzPct val="10000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a:lnSpc>
                <a:spcPct val="150000"/>
              </a:lnSpc>
              <a:spcBef>
                <a:spcPct val="20000"/>
              </a:spcBef>
              <a:buSzPct val="100000"/>
            </a:pPr>
            <a:endParaRPr lang="en-US" sz="1600" dirty="0">
              <a:latin typeface="Arial" panose="020B0604020202020204" pitchFamily="34" charset="0"/>
              <a:cs typeface="Arial" panose="020B0604020202020204" pitchFamily="34" charset="0"/>
            </a:endParaRPr>
          </a:p>
          <a:p>
            <a:pPr>
              <a:spcBef>
                <a:spcPct val="20000"/>
              </a:spcBef>
              <a:buSzPct val="100000"/>
            </a:pPr>
            <a:endParaRPr lang="en-US" sz="1600" dirty="0">
              <a:latin typeface="Arial" panose="020B0604020202020204" pitchFamily="34" charset="0"/>
              <a:cs typeface="Arial" panose="020B0604020202020204" pitchFamily="34" charset="0"/>
            </a:endParaRPr>
          </a:p>
          <a:p>
            <a:pPr algn="just">
              <a:spcBef>
                <a:spcPct val="20000"/>
              </a:spcBef>
              <a:buSzPct val="100000"/>
            </a:pPr>
            <a:endParaRPr lang="en-US" sz="1600" dirty="0">
              <a:latin typeface="Arial" panose="020B0604020202020204" pitchFamily="34" charset="0"/>
              <a:cs typeface="Arial" panose="020B0604020202020204" pitchFamily="34" charset="0"/>
            </a:endParaRPr>
          </a:p>
          <a:p>
            <a:pPr>
              <a:spcBef>
                <a:spcPct val="20000"/>
              </a:spcBef>
              <a:buSzPct val="100000"/>
            </a:pPr>
            <a:endParaRPr lang="en-US" sz="1600" dirty="0"/>
          </a:p>
        </p:txBody>
      </p:sp>
    </p:spTree>
    <p:extLst>
      <p:ext uri="{BB962C8B-B14F-4D97-AF65-F5344CB8AC3E}">
        <p14:creationId xmlns:p14="http://schemas.microsoft.com/office/powerpoint/2010/main" val="163780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48769" y="267295"/>
            <a:ext cx="3022091" cy="739463"/>
          </a:xfrm>
          <a:prstGeom prst="rect">
            <a:avLst/>
          </a:prstGeom>
          <a:gradFill>
            <a:gsLst>
              <a:gs pos="0">
                <a:srgbClr val="009999">
                  <a:alpha val="29000"/>
                </a:srgbClr>
              </a:gs>
              <a:gs pos="58000">
                <a:schemeClr val="bg1">
                  <a:lumMod val="95000"/>
                  <a:alpha val="61000"/>
                </a:schemeClr>
              </a:gs>
              <a:gs pos="100000">
                <a:schemeClr val="accent1">
                  <a:tint val="23500"/>
                  <a:satMod val="160000"/>
                </a:schemeClr>
              </a:gs>
            </a:gsLst>
            <a:path path="rect">
              <a:fillToRect l="100000" t="100000"/>
            </a:path>
          </a:gradFill>
        </p:spPr>
        <p:txBody>
          <a:bodyPr vert="horz" lIns="91440" tIns="45720" rIns="91440" bIns="45720" rtlCol="0" anchor="ctr">
            <a:normAutofit/>
          </a:bodyPr>
          <a:lstStyle>
            <a:lvl1pPr algn="l" defTabSz="457200" rtl="0" eaLnBrk="1" latinLnBrk="0" hangingPunct="1">
              <a:spcBef>
                <a:spcPct val="0"/>
              </a:spcBef>
              <a:buNone/>
              <a:defRPr sz="3200" kern="1200">
                <a:solidFill>
                  <a:schemeClr val="bg1">
                    <a:lumMod val="95000"/>
                  </a:schemeClr>
                </a:solidFill>
                <a:latin typeface="+mj-lt"/>
                <a:ea typeface="+mj-ea"/>
                <a:cs typeface="FSAlbert Regular"/>
              </a:defRPr>
            </a:lvl1pPr>
          </a:lstStyle>
          <a:p>
            <a:pPr>
              <a:defRPr/>
            </a:pPr>
            <a:r>
              <a:rPr lang="en-US" sz="2400" b="1" dirty="0">
                <a:solidFill>
                  <a:schemeClr val="tx1"/>
                </a:solidFill>
                <a:latin typeface="Arial" panose="020B0604020202020204" pitchFamily="34" charset="0"/>
                <a:cs typeface="Arial" panose="020B0604020202020204" pitchFamily="34" charset="0"/>
              </a:rPr>
              <a:t>Tanzanite One</a:t>
            </a:r>
            <a:endParaRPr kumimoji="0" lang="en-US" sz="2800" b="1" i="0" u="none" strike="noStrike" kern="1200" cap="none" spc="0" normalizeH="0" baseline="0" noProof="0" dirty="0">
              <a:ln>
                <a:noFill/>
              </a:ln>
              <a:solidFill>
                <a:schemeClr val="tx1"/>
              </a:solidFill>
              <a:effectLst/>
              <a:uLnTx/>
              <a:uFillTx/>
              <a:latin typeface="Arial" pitchFamily="34" charset="0"/>
              <a:ea typeface="Arial Unicode MS" panose="020B0604020202020204" pitchFamily="34" charset="-128"/>
              <a:cs typeface="Arial"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C06E96A5-D1C6-A342-91DA-1BF1F2CA31AF}"/>
              </a:ext>
            </a:extLst>
          </p:cNvPr>
          <p:cNvPicPr>
            <a:picLocks noChangeAspect="1"/>
          </p:cNvPicPr>
          <p:nvPr/>
        </p:nvPicPr>
        <p:blipFill>
          <a:blip r:embed="rId3"/>
          <a:stretch>
            <a:fillRect/>
          </a:stretch>
        </p:blipFill>
        <p:spPr>
          <a:xfrm>
            <a:off x="10214961" y="0"/>
            <a:ext cx="1707386" cy="890975"/>
          </a:xfrm>
          <a:prstGeom prst="rect">
            <a:avLst/>
          </a:prstGeom>
        </p:spPr>
      </p:pic>
      <p:pic>
        <p:nvPicPr>
          <p:cNvPr id="4" name="Picture 3">
            <a:extLst>
              <a:ext uri="{FF2B5EF4-FFF2-40B4-BE49-F238E27FC236}">
                <a16:creationId xmlns:a16="http://schemas.microsoft.com/office/drawing/2014/main" id="{2CE65BF9-DBA3-3495-1001-3AEF11D932D5}"/>
              </a:ext>
            </a:extLst>
          </p:cNvPr>
          <p:cNvPicPr>
            <a:picLocks noChangeAspect="1"/>
          </p:cNvPicPr>
          <p:nvPr/>
        </p:nvPicPr>
        <p:blipFill>
          <a:blip r:embed="rId4"/>
          <a:stretch>
            <a:fillRect/>
          </a:stretch>
        </p:blipFill>
        <p:spPr>
          <a:xfrm>
            <a:off x="0" y="6544165"/>
            <a:ext cx="12192000" cy="313835"/>
          </a:xfrm>
          <a:prstGeom prst="rect">
            <a:avLst/>
          </a:prstGeom>
        </p:spPr>
      </p:pic>
      <p:sp>
        <p:nvSpPr>
          <p:cNvPr id="7" name="Content Placeholder 2">
            <a:extLst>
              <a:ext uri="{FF2B5EF4-FFF2-40B4-BE49-F238E27FC236}">
                <a16:creationId xmlns:a16="http://schemas.microsoft.com/office/drawing/2014/main" id="{06859F1C-DF93-ADC4-71EF-B7A4F9F34B05}"/>
              </a:ext>
            </a:extLst>
          </p:cNvPr>
          <p:cNvSpPr txBox="1">
            <a:spLocks/>
          </p:cNvSpPr>
          <p:nvPr/>
        </p:nvSpPr>
        <p:spPr>
          <a:xfrm>
            <a:off x="121920" y="1645920"/>
            <a:ext cx="11898844" cy="473542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buSzPct val="100000"/>
            </a:pPr>
            <a:endParaRPr lang="en-US" sz="1400" dirty="0">
              <a:latin typeface="Arial" panose="020B0604020202020204" pitchFamily="34" charset="0"/>
              <a:cs typeface="Arial" panose="020B0604020202020204" pitchFamily="34" charset="0"/>
            </a:endParaRPr>
          </a:p>
          <a:p>
            <a:pPr>
              <a:lnSpc>
                <a:spcPct val="150000"/>
              </a:lnSpc>
              <a:spcBef>
                <a:spcPct val="20000"/>
              </a:spcBef>
              <a:buSzPct val="100000"/>
            </a:pPr>
            <a:endParaRPr lang="en-US" sz="1600" dirty="0">
              <a:latin typeface="Arial" panose="020B0604020202020204" pitchFamily="34" charset="0"/>
              <a:cs typeface="Arial" panose="020B0604020202020204" pitchFamily="34" charset="0"/>
            </a:endParaRPr>
          </a:p>
          <a:p>
            <a:pPr>
              <a:spcBef>
                <a:spcPct val="20000"/>
              </a:spcBef>
              <a:buSzPct val="100000"/>
            </a:pPr>
            <a:endParaRPr lang="en-US" sz="1600" dirty="0">
              <a:latin typeface="Arial" panose="020B0604020202020204" pitchFamily="34" charset="0"/>
              <a:cs typeface="Arial" panose="020B0604020202020204" pitchFamily="34" charset="0"/>
            </a:endParaRPr>
          </a:p>
          <a:p>
            <a:pPr algn="just">
              <a:spcBef>
                <a:spcPct val="20000"/>
              </a:spcBef>
              <a:buSzPct val="100000"/>
            </a:pPr>
            <a:endParaRPr lang="en-US" sz="1600" dirty="0">
              <a:latin typeface="Arial" panose="020B0604020202020204" pitchFamily="34" charset="0"/>
              <a:cs typeface="Arial" panose="020B0604020202020204" pitchFamily="34" charset="0"/>
            </a:endParaRPr>
          </a:p>
          <a:p>
            <a:pPr>
              <a:spcBef>
                <a:spcPct val="20000"/>
              </a:spcBef>
              <a:buSzPct val="100000"/>
            </a:pPr>
            <a:endParaRPr lang="en-US" sz="1600" dirty="0"/>
          </a:p>
        </p:txBody>
      </p:sp>
      <p:graphicFrame>
        <p:nvGraphicFramePr>
          <p:cNvPr id="3" name="Table 2">
            <a:extLst>
              <a:ext uri="{FF2B5EF4-FFF2-40B4-BE49-F238E27FC236}">
                <a16:creationId xmlns:a16="http://schemas.microsoft.com/office/drawing/2014/main" id="{AC4C005E-BEC2-AD1E-753E-C3B5197792D3}"/>
              </a:ext>
            </a:extLst>
          </p:cNvPr>
          <p:cNvGraphicFramePr>
            <a:graphicFrameLocks noGrp="1"/>
          </p:cNvGraphicFramePr>
          <p:nvPr>
            <p:extLst>
              <p:ext uri="{D42A27DB-BD31-4B8C-83A1-F6EECF244321}">
                <p14:modId xmlns:p14="http://schemas.microsoft.com/office/powerpoint/2010/main" val="2678070321"/>
              </p:ext>
            </p:extLst>
          </p:nvPr>
        </p:nvGraphicFramePr>
        <p:xfrm>
          <a:off x="121920" y="3346316"/>
          <a:ext cx="12070080" cy="3197848"/>
        </p:xfrm>
        <a:graphic>
          <a:graphicData uri="http://schemas.openxmlformats.org/drawingml/2006/table">
            <a:tbl>
              <a:tblPr>
                <a:tableStyleId>{616DA210-FB5B-4158-B5E0-FEB733F419BA}</a:tableStyleId>
              </a:tblPr>
              <a:tblGrid>
                <a:gridCol w="3044716">
                  <a:extLst>
                    <a:ext uri="{9D8B030D-6E8A-4147-A177-3AD203B41FA5}">
                      <a16:colId xmlns:a16="http://schemas.microsoft.com/office/drawing/2014/main" val="2307216096"/>
                    </a:ext>
                  </a:extLst>
                </a:gridCol>
                <a:gridCol w="3056939">
                  <a:extLst>
                    <a:ext uri="{9D8B030D-6E8A-4147-A177-3AD203B41FA5}">
                      <a16:colId xmlns:a16="http://schemas.microsoft.com/office/drawing/2014/main" val="3510943642"/>
                    </a:ext>
                  </a:extLst>
                </a:gridCol>
                <a:gridCol w="2985623">
                  <a:extLst>
                    <a:ext uri="{9D8B030D-6E8A-4147-A177-3AD203B41FA5}">
                      <a16:colId xmlns:a16="http://schemas.microsoft.com/office/drawing/2014/main" val="146505342"/>
                    </a:ext>
                  </a:extLst>
                </a:gridCol>
                <a:gridCol w="2982802">
                  <a:extLst>
                    <a:ext uri="{9D8B030D-6E8A-4147-A177-3AD203B41FA5}">
                      <a16:colId xmlns:a16="http://schemas.microsoft.com/office/drawing/2014/main" val="2412144316"/>
                    </a:ext>
                  </a:extLst>
                </a:gridCol>
              </a:tblGrid>
              <a:tr h="551921">
                <a:tc>
                  <a:txBody>
                    <a:bodyPr/>
                    <a:lstStyle/>
                    <a:p>
                      <a:pPr algn="l" fontAlgn="ctr"/>
                      <a:endParaRPr lang="en-US" sz="1600" b="1" i="0" u="none" strike="noStrike"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gridSpan="3">
                  <a:txBody>
                    <a:bodyPr/>
                    <a:lstStyle/>
                    <a:p>
                      <a:pPr algn="ctr" fontAlgn="ctr"/>
                      <a:r>
                        <a:rPr lang="en-US" sz="1600" b="1" u="none" strike="noStrike" baseline="0" dirty="0">
                          <a:solidFill>
                            <a:schemeClr val="tx1"/>
                          </a:solidFill>
                          <a:effectLst/>
                          <a:latin typeface="Arial" panose="020B0604020202020204" pitchFamily="34" charset="0"/>
                          <a:cs typeface="Arial" panose="020B0604020202020204" pitchFamily="34" charset="0"/>
                        </a:rPr>
                        <a:t> </a:t>
                      </a:r>
                      <a:r>
                        <a:rPr lang="en-US" sz="2000" b="1" u="none" strike="noStrike" baseline="0" dirty="0">
                          <a:solidFill>
                            <a:schemeClr val="tx1"/>
                          </a:solidFill>
                          <a:effectLst/>
                          <a:latin typeface="Arial" panose="020B0604020202020204" pitchFamily="34" charset="0"/>
                          <a:cs typeface="Arial" panose="020B0604020202020204" pitchFamily="34" charset="0"/>
                        </a:rPr>
                        <a:t>2025 Contributions</a:t>
                      </a:r>
                      <a:endParaRPr lang="en-US" sz="2000" b="1" i="0" u="none" strike="noStrike" baseline="0" dirty="0">
                        <a:solidFill>
                          <a:schemeClr val="tx1"/>
                        </a:solidFill>
                        <a:effectLst/>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accent1">
                        <a:lumMod val="60000"/>
                        <a:lumOff val="4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242761775"/>
                  </a:ext>
                </a:extLst>
              </a:tr>
              <a:tr h="543371">
                <a:tc>
                  <a:txBody>
                    <a:bodyPr/>
                    <a:lstStyle/>
                    <a:p>
                      <a:pPr algn="ctr" fontAlgn="ctr"/>
                      <a:r>
                        <a:rPr lang="en-US" sz="1800" b="1" u="none" strike="noStrike" baseline="0" dirty="0">
                          <a:solidFill>
                            <a:schemeClr val="bg1"/>
                          </a:solidFill>
                          <a:effectLst/>
                          <a:latin typeface="Arial" panose="020B0604020202020204" pitchFamily="34" charset="0"/>
                          <a:cs typeface="Arial" panose="020B0604020202020204" pitchFamily="34" charset="0"/>
                        </a:rPr>
                        <a:t>Salary Band</a:t>
                      </a:r>
                      <a:endParaRPr lang="en-US" sz="1800" b="1" i="0" u="none" strike="noStrike" baseline="0" dirty="0">
                        <a:solidFill>
                          <a:schemeClr val="bg1"/>
                        </a:solidFill>
                        <a:effectLst/>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fontAlgn="ctr"/>
                      <a:r>
                        <a:rPr lang="en-US" sz="1800" b="1" u="none" strike="noStrike" baseline="0" dirty="0">
                          <a:solidFill>
                            <a:schemeClr val="bg1"/>
                          </a:solidFill>
                          <a:effectLst/>
                          <a:latin typeface="Arial" panose="020B0604020202020204" pitchFamily="34" charset="0"/>
                          <a:cs typeface="Arial" panose="020B0604020202020204" pitchFamily="34" charset="0"/>
                        </a:rPr>
                        <a:t>Principal Member</a:t>
                      </a:r>
                      <a:endParaRPr lang="en-US" sz="1800" b="1" i="0" u="none" strike="noStrike" baseline="0" dirty="0">
                        <a:solidFill>
                          <a:schemeClr val="bg1"/>
                        </a:solidFill>
                        <a:effectLst/>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lumMod val="50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tx1">
                        <a:lumMod val="50000"/>
                        <a:lumOff val="50000"/>
                      </a:schemeClr>
                    </a:solidFill>
                  </a:tcPr>
                </a:tc>
                <a:tc>
                  <a:txBody>
                    <a:bodyPr/>
                    <a:lstStyle/>
                    <a:p>
                      <a:pPr algn="ctr" fontAlgn="ctr"/>
                      <a:r>
                        <a:rPr lang="en-US" sz="1800" b="1" u="none" strike="noStrike" baseline="0" dirty="0">
                          <a:solidFill>
                            <a:schemeClr val="bg1"/>
                          </a:solidFill>
                          <a:effectLst/>
                          <a:latin typeface="Arial" panose="020B0604020202020204" pitchFamily="34" charset="0"/>
                          <a:cs typeface="Arial" panose="020B0604020202020204" pitchFamily="34" charset="0"/>
                        </a:rPr>
                        <a:t>Adult Dependent</a:t>
                      </a:r>
                      <a:endParaRPr lang="en-US" sz="1800" b="1" i="0" u="none" strike="noStrike" baseline="0" dirty="0">
                        <a:solidFill>
                          <a:schemeClr val="bg1"/>
                        </a:solidFill>
                        <a:effectLst/>
                        <a:latin typeface="Arial" panose="020B0604020202020204" pitchFamily="34" charset="0"/>
                        <a:cs typeface="Arial" panose="020B0604020202020204" pitchFamily="34" charset="0"/>
                      </a:endParaRPr>
                    </a:p>
                  </a:txBody>
                  <a:tcPr marL="9525" marR="9525" marT="9525" marB="0" anchor="ctr">
                    <a:lnL w="38100" cap="flat" cmpd="sng" algn="ctr">
                      <a:solidFill>
                        <a:schemeClr val="bg1">
                          <a:lumMod val="50000"/>
                        </a:schemeClr>
                      </a:solidFill>
                      <a:prstDash val="solid"/>
                      <a:round/>
                      <a:headEnd type="none" w="med" len="med"/>
                      <a:tailEnd type="none" w="med" len="med"/>
                    </a:lnL>
                    <a:lnR w="38100" cap="flat" cmpd="sng" algn="ctr">
                      <a:solidFill>
                        <a:schemeClr val="bg1">
                          <a:lumMod val="50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tx1">
                        <a:lumMod val="50000"/>
                        <a:lumOff val="50000"/>
                      </a:schemeClr>
                    </a:solidFill>
                  </a:tcPr>
                </a:tc>
                <a:tc>
                  <a:txBody>
                    <a:bodyPr/>
                    <a:lstStyle/>
                    <a:p>
                      <a:pPr algn="ctr" fontAlgn="ctr"/>
                      <a:r>
                        <a:rPr lang="en-US" sz="1800" b="1" u="none" strike="noStrike" baseline="0" dirty="0">
                          <a:solidFill>
                            <a:schemeClr val="bg1"/>
                          </a:solidFill>
                          <a:effectLst/>
                          <a:latin typeface="Arial" panose="020B0604020202020204" pitchFamily="34" charset="0"/>
                          <a:cs typeface="Arial" panose="020B0604020202020204" pitchFamily="34" charset="0"/>
                        </a:rPr>
                        <a:t>Child Dependent</a:t>
                      </a:r>
                      <a:endParaRPr lang="en-US" sz="1800" b="1" i="0" u="none" strike="noStrike" baseline="0" dirty="0">
                        <a:solidFill>
                          <a:schemeClr val="bg1"/>
                        </a:solidFill>
                        <a:effectLst/>
                        <a:latin typeface="Arial" panose="020B0604020202020204" pitchFamily="34" charset="0"/>
                        <a:cs typeface="Arial" panose="020B0604020202020204" pitchFamily="34" charset="0"/>
                      </a:endParaRPr>
                    </a:p>
                  </a:txBody>
                  <a:tcPr marL="9525" marR="9525" marT="9525" marB="0" anchor="ctr">
                    <a:lnL w="38100" cap="flat" cmpd="sng" algn="ctr">
                      <a:solidFill>
                        <a:schemeClr val="bg1">
                          <a:lumMod val="5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352933240"/>
                  </a:ext>
                </a:extLst>
              </a:tr>
              <a:tr h="525639">
                <a:tc>
                  <a:txBody>
                    <a:bodyPr/>
                    <a:lstStyle/>
                    <a:p>
                      <a:pPr marL="71755" marR="0">
                        <a:spcBef>
                          <a:spcPts val="485"/>
                        </a:spcBef>
                        <a:spcAft>
                          <a:spcPts val="0"/>
                        </a:spcAft>
                      </a:pPr>
                      <a:r>
                        <a:rPr lang="en-US" sz="1800" b="1" kern="1200" dirty="0">
                          <a:solidFill>
                            <a:prstClr val="white"/>
                          </a:solidFill>
                          <a:latin typeface="Arial" panose="020B0604020202020204" pitchFamily="34" charset="0"/>
                          <a:ea typeface="+mn-ea"/>
                          <a:cs typeface="Arial" panose="020B0604020202020204" pitchFamily="34" charset="0"/>
                        </a:rPr>
                        <a:t>R0 – R10 989.00</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marL="71755" marR="0" algn="ctr">
                        <a:spcBef>
                          <a:spcPts val="485"/>
                        </a:spcBef>
                        <a:spcAft>
                          <a:spcPts val="0"/>
                        </a:spcAft>
                      </a:pPr>
                      <a:r>
                        <a:rPr lang="en-US" sz="1800" b="1" u="none" strike="noStrike" kern="1200" baseline="0" dirty="0">
                          <a:solidFill>
                            <a:schemeClr val="tx1"/>
                          </a:solidFill>
                          <a:effectLst/>
                          <a:latin typeface="Arial" panose="020B0604020202020204" pitchFamily="34" charset="0"/>
                          <a:ea typeface="+mn-ea"/>
                          <a:cs typeface="Arial" panose="020B0604020202020204" pitchFamily="34" charset="0"/>
                        </a:rPr>
                        <a:t>R1 546</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lumMod val="50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tcPr>
                </a:tc>
                <a:tc>
                  <a:txBody>
                    <a:bodyPr/>
                    <a:lstStyle/>
                    <a:p>
                      <a:pPr marL="72390" marR="0" algn="ctr">
                        <a:spcBef>
                          <a:spcPts val="485"/>
                        </a:spcBef>
                        <a:spcAft>
                          <a:spcPts val="0"/>
                        </a:spcAft>
                      </a:pPr>
                      <a:r>
                        <a:rPr lang="en-US" sz="1800" b="1" u="none" strike="noStrike" kern="1200" baseline="0" dirty="0">
                          <a:solidFill>
                            <a:schemeClr val="tx1"/>
                          </a:solidFill>
                          <a:effectLst/>
                          <a:latin typeface="Arial" panose="020B0604020202020204" pitchFamily="34" charset="0"/>
                          <a:ea typeface="+mn-ea"/>
                          <a:cs typeface="Arial" panose="020B0604020202020204" pitchFamily="34" charset="0"/>
                        </a:rPr>
                        <a:t>R1 221</a:t>
                      </a:r>
                    </a:p>
                  </a:txBody>
                  <a:tcPr marL="0" marR="0" marT="0" marB="0" anchor="ctr">
                    <a:lnL w="38100" cap="flat" cmpd="sng" algn="ctr">
                      <a:solidFill>
                        <a:schemeClr val="bg1">
                          <a:lumMod val="50000"/>
                        </a:schemeClr>
                      </a:solidFill>
                      <a:prstDash val="solid"/>
                      <a:round/>
                      <a:headEnd type="none" w="med" len="med"/>
                      <a:tailEnd type="none" w="med" len="med"/>
                    </a:lnL>
                    <a:lnR w="38100" cap="flat" cmpd="sng" algn="ctr">
                      <a:solidFill>
                        <a:schemeClr val="bg1">
                          <a:lumMod val="50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tcPr>
                </a:tc>
                <a:tc>
                  <a:txBody>
                    <a:bodyPr/>
                    <a:lstStyle/>
                    <a:p>
                      <a:pPr marL="72390" marR="0" algn="ctr">
                        <a:spcBef>
                          <a:spcPts val="485"/>
                        </a:spcBef>
                        <a:spcAft>
                          <a:spcPts val="0"/>
                        </a:spcAft>
                      </a:pPr>
                      <a:r>
                        <a:rPr lang="en-US" sz="1800" b="1" u="none" strike="noStrike" kern="1200" baseline="0" dirty="0">
                          <a:solidFill>
                            <a:schemeClr val="tx1"/>
                          </a:solidFill>
                          <a:effectLst/>
                          <a:latin typeface="Arial" panose="020B0604020202020204" pitchFamily="34" charset="0"/>
                          <a:ea typeface="+mn-ea"/>
                          <a:cs typeface="Arial" panose="020B0604020202020204" pitchFamily="34" charset="0"/>
                        </a:rPr>
                        <a:t>R666</a:t>
                      </a:r>
                    </a:p>
                  </a:txBody>
                  <a:tcPr marL="0" marR="0" marT="0" marB="0" anchor="ctr">
                    <a:lnL w="38100" cap="flat" cmpd="sng" algn="ctr">
                      <a:solidFill>
                        <a:schemeClr val="bg1">
                          <a:lumMod val="5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291757064"/>
                  </a:ext>
                </a:extLst>
              </a:tr>
              <a:tr h="525639">
                <a:tc>
                  <a:txBody>
                    <a:bodyPr/>
                    <a:lstStyle/>
                    <a:p>
                      <a:pPr marL="71755" marR="0">
                        <a:spcBef>
                          <a:spcPts val="485"/>
                        </a:spcBef>
                        <a:spcAft>
                          <a:spcPts val="0"/>
                        </a:spcAft>
                      </a:pPr>
                      <a:r>
                        <a:rPr lang="en-US" sz="1800" b="1" kern="1200" dirty="0">
                          <a:solidFill>
                            <a:prstClr val="white"/>
                          </a:solidFill>
                          <a:latin typeface="Arial" panose="020B0604020202020204" pitchFamily="34" charset="0"/>
                          <a:ea typeface="+mn-ea"/>
                          <a:cs typeface="Arial" panose="020B0604020202020204" pitchFamily="34" charset="0"/>
                        </a:rPr>
                        <a:t>R10 989.01 - R15 421.00</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marL="71755" marR="0" algn="ctr">
                        <a:spcBef>
                          <a:spcPts val="485"/>
                        </a:spcBef>
                        <a:spcAft>
                          <a:spcPts val="0"/>
                        </a:spcAft>
                      </a:pPr>
                      <a:r>
                        <a:rPr lang="en-US" sz="1800" b="1" u="none" strike="noStrike" kern="1200" baseline="0" dirty="0">
                          <a:solidFill>
                            <a:schemeClr val="tx1"/>
                          </a:solidFill>
                          <a:effectLst/>
                          <a:latin typeface="Arial" panose="020B0604020202020204" pitchFamily="34" charset="0"/>
                          <a:ea typeface="+mn-ea"/>
                          <a:cs typeface="Arial" panose="020B0604020202020204" pitchFamily="34" charset="0"/>
                        </a:rPr>
                        <a:t>R1 620</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lumMod val="50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tcPr>
                </a:tc>
                <a:tc>
                  <a:txBody>
                    <a:bodyPr/>
                    <a:lstStyle/>
                    <a:p>
                      <a:pPr marL="72390" marR="0" algn="ctr">
                        <a:spcBef>
                          <a:spcPts val="485"/>
                        </a:spcBef>
                        <a:spcAft>
                          <a:spcPts val="0"/>
                        </a:spcAft>
                      </a:pPr>
                      <a:r>
                        <a:rPr lang="en-US" sz="1800" b="1" u="none" strike="noStrike" kern="1200" baseline="0" dirty="0">
                          <a:solidFill>
                            <a:schemeClr val="tx1"/>
                          </a:solidFill>
                          <a:effectLst/>
                          <a:latin typeface="Arial" panose="020B0604020202020204" pitchFamily="34" charset="0"/>
                          <a:ea typeface="+mn-ea"/>
                          <a:cs typeface="Arial" panose="020B0604020202020204" pitchFamily="34" charset="0"/>
                        </a:rPr>
                        <a:t>R1 298</a:t>
                      </a:r>
                    </a:p>
                  </a:txBody>
                  <a:tcPr marL="0" marR="0" marT="0" marB="0" anchor="ctr">
                    <a:lnL w="38100" cap="flat" cmpd="sng" algn="ctr">
                      <a:solidFill>
                        <a:schemeClr val="bg1">
                          <a:lumMod val="50000"/>
                        </a:schemeClr>
                      </a:solidFill>
                      <a:prstDash val="solid"/>
                      <a:round/>
                      <a:headEnd type="none" w="med" len="med"/>
                      <a:tailEnd type="none" w="med" len="med"/>
                    </a:lnL>
                    <a:lnR w="38100" cap="flat" cmpd="sng" algn="ctr">
                      <a:solidFill>
                        <a:schemeClr val="bg1">
                          <a:lumMod val="50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tcPr>
                </a:tc>
                <a:tc>
                  <a:txBody>
                    <a:bodyPr/>
                    <a:lstStyle/>
                    <a:p>
                      <a:pPr marL="73025" marR="0" algn="ctr">
                        <a:spcBef>
                          <a:spcPts val="485"/>
                        </a:spcBef>
                        <a:spcAft>
                          <a:spcPts val="0"/>
                        </a:spcAft>
                      </a:pPr>
                      <a:r>
                        <a:rPr lang="en-US" sz="1800" b="1" u="none" strike="noStrike" kern="1200" baseline="0" dirty="0">
                          <a:solidFill>
                            <a:schemeClr val="tx1"/>
                          </a:solidFill>
                          <a:effectLst/>
                          <a:latin typeface="Arial" panose="020B0604020202020204" pitchFamily="34" charset="0"/>
                          <a:ea typeface="+mn-ea"/>
                          <a:cs typeface="Arial" panose="020B0604020202020204" pitchFamily="34" charset="0"/>
                        </a:rPr>
                        <a:t>R718</a:t>
                      </a:r>
                    </a:p>
                  </a:txBody>
                  <a:tcPr marL="0" marR="0" marT="0" marB="0" anchor="ctr">
                    <a:lnL w="38100" cap="flat" cmpd="sng" algn="ctr">
                      <a:solidFill>
                        <a:schemeClr val="bg1">
                          <a:lumMod val="5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896679188"/>
                  </a:ext>
                </a:extLst>
              </a:tr>
              <a:tr h="525639">
                <a:tc>
                  <a:txBody>
                    <a:bodyPr/>
                    <a:lstStyle/>
                    <a:p>
                      <a:pPr marL="71755" marR="0">
                        <a:spcBef>
                          <a:spcPts val="485"/>
                        </a:spcBef>
                        <a:spcAft>
                          <a:spcPts val="0"/>
                        </a:spcAft>
                      </a:pPr>
                      <a:r>
                        <a:rPr lang="en-US" sz="1800" b="1" kern="1200" dirty="0">
                          <a:solidFill>
                            <a:prstClr val="white"/>
                          </a:solidFill>
                          <a:latin typeface="Arial" panose="020B0604020202020204" pitchFamily="34" charset="0"/>
                          <a:ea typeface="+mn-ea"/>
                          <a:cs typeface="Arial" panose="020B0604020202020204" pitchFamily="34" charset="0"/>
                        </a:rPr>
                        <a:t>R15 421.01 - R26 418.00</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marL="72390" marR="0" algn="ctr">
                        <a:spcBef>
                          <a:spcPts val="485"/>
                        </a:spcBef>
                        <a:spcAft>
                          <a:spcPts val="0"/>
                        </a:spcAft>
                      </a:pPr>
                      <a:r>
                        <a:rPr lang="en-US" sz="1800" b="1" u="none" strike="noStrike" kern="1200" baseline="0" dirty="0">
                          <a:solidFill>
                            <a:schemeClr val="tx1"/>
                          </a:solidFill>
                          <a:effectLst/>
                          <a:latin typeface="Arial" panose="020B0604020202020204" pitchFamily="34" charset="0"/>
                          <a:ea typeface="+mn-ea"/>
                          <a:cs typeface="Arial" panose="020B0604020202020204" pitchFamily="34" charset="0"/>
                        </a:rPr>
                        <a:t>R1 824</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lumMod val="50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tcPr>
                </a:tc>
                <a:tc>
                  <a:txBody>
                    <a:bodyPr/>
                    <a:lstStyle/>
                    <a:p>
                      <a:pPr marL="72390" marR="0" algn="ctr">
                        <a:spcBef>
                          <a:spcPts val="485"/>
                        </a:spcBef>
                        <a:spcAft>
                          <a:spcPts val="0"/>
                        </a:spcAft>
                      </a:pPr>
                      <a:r>
                        <a:rPr lang="en-US" sz="1800" b="1" u="none" strike="noStrike" kern="1200" baseline="0" dirty="0">
                          <a:solidFill>
                            <a:schemeClr val="tx1"/>
                          </a:solidFill>
                          <a:effectLst/>
                          <a:latin typeface="Arial" panose="020B0604020202020204" pitchFamily="34" charset="0"/>
                          <a:ea typeface="+mn-ea"/>
                          <a:cs typeface="Arial" panose="020B0604020202020204" pitchFamily="34" charset="0"/>
                        </a:rPr>
                        <a:t>R1 444</a:t>
                      </a:r>
                    </a:p>
                  </a:txBody>
                  <a:tcPr marL="0" marR="0" marT="0" marB="0" anchor="ctr">
                    <a:lnL w="38100" cap="flat" cmpd="sng" algn="ctr">
                      <a:solidFill>
                        <a:schemeClr val="bg1">
                          <a:lumMod val="50000"/>
                        </a:schemeClr>
                      </a:solidFill>
                      <a:prstDash val="solid"/>
                      <a:round/>
                      <a:headEnd type="none" w="med" len="med"/>
                      <a:tailEnd type="none" w="med" len="med"/>
                    </a:lnL>
                    <a:lnR w="38100" cap="flat" cmpd="sng" algn="ctr">
                      <a:solidFill>
                        <a:schemeClr val="bg1">
                          <a:lumMod val="50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tcPr>
                </a:tc>
                <a:tc>
                  <a:txBody>
                    <a:bodyPr/>
                    <a:lstStyle/>
                    <a:p>
                      <a:pPr marL="73025" marR="0" algn="ctr">
                        <a:spcBef>
                          <a:spcPts val="485"/>
                        </a:spcBef>
                        <a:spcAft>
                          <a:spcPts val="0"/>
                        </a:spcAft>
                      </a:pPr>
                      <a:r>
                        <a:rPr lang="en-US" sz="1800" b="1" u="none" strike="noStrike" kern="1200" baseline="0" dirty="0">
                          <a:solidFill>
                            <a:schemeClr val="tx1"/>
                          </a:solidFill>
                          <a:effectLst/>
                          <a:latin typeface="Arial" panose="020B0604020202020204" pitchFamily="34" charset="0"/>
                          <a:ea typeface="+mn-ea"/>
                          <a:cs typeface="Arial" panose="020B0604020202020204" pitchFamily="34" charset="0"/>
                        </a:rPr>
                        <a:t>R804</a:t>
                      </a:r>
                    </a:p>
                  </a:txBody>
                  <a:tcPr marL="0" marR="0" marT="0" marB="0" anchor="ctr">
                    <a:lnL w="38100" cap="flat" cmpd="sng" algn="ctr">
                      <a:solidFill>
                        <a:schemeClr val="bg1">
                          <a:lumMod val="5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907016310"/>
                  </a:ext>
                </a:extLst>
              </a:tr>
              <a:tr h="525639">
                <a:tc>
                  <a:txBody>
                    <a:bodyPr/>
                    <a:lstStyle/>
                    <a:p>
                      <a:pPr marL="72390" marR="0">
                        <a:spcBef>
                          <a:spcPts val="485"/>
                        </a:spcBef>
                        <a:spcAft>
                          <a:spcPts val="0"/>
                        </a:spcAft>
                      </a:pPr>
                      <a:r>
                        <a:rPr lang="en-US" sz="1800" b="1" kern="1200" dirty="0">
                          <a:solidFill>
                            <a:prstClr val="white"/>
                          </a:solidFill>
                          <a:latin typeface="Arial" panose="020B0604020202020204" pitchFamily="34" charset="0"/>
                          <a:ea typeface="+mn-ea"/>
                          <a:cs typeface="Arial" panose="020B0604020202020204" pitchFamily="34" charset="0"/>
                        </a:rPr>
                        <a:t>R26 418.01+</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marL="72390" marR="0" algn="ctr">
                        <a:spcBef>
                          <a:spcPts val="485"/>
                        </a:spcBef>
                        <a:spcAft>
                          <a:spcPts val="0"/>
                        </a:spcAft>
                      </a:pPr>
                      <a:r>
                        <a:rPr lang="en-US" sz="1800" b="1" u="none" strike="noStrike" kern="1200" baseline="0" dirty="0">
                          <a:solidFill>
                            <a:schemeClr val="tx1"/>
                          </a:solidFill>
                          <a:effectLst/>
                          <a:latin typeface="Arial" panose="020B0604020202020204" pitchFamily="34" charset="0"/>
                          <a:ea typeface="+mn-ea"/>
                          <a:cs typeface="Arial" panose="020B0604020202020204" pitchFamily="34" charset="0"/>
                        </a:rPr>
                        <a:t>R2 134</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lumMod val="50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72390" marR="0" algn="ctr">
                        <a:spcBef>
                          <a:spcPts val="485"/>
                        </a:spcBef>
                        <a:spcAft>
                          <a:spcPts val="0"/>
                        </a:spcAft>
                      </a:pPr>
                      <a:r>
                        <a:rPr lang="en-US" sz="1800" b="1" u="none" strike="noStrike" kern="1200" baseline="0" dirty="0">
                          <a:solidFill>
                            <a:schemeClr val="tx1"/>
                          </a:solidFill>
                          <a:effectLst/>
                          <a:latin typeface="Arial" panose="020B0604020202020204" pitchFamily="34" charset="0"/>
                          <a:ea typeface="+mn-ea"/>
                          <a:cs typeface="Arial" panose="020B0604020202020204" pitchFamily="34" charset="0"/>
                        </a:rPr>
                        <a:t>R1 806</a:t>
                      </a:r>
                    </a:p>
                  </a:txBody>
                  <a:tcPr marL="0" marR="0" marT="0" marB="0" anchor="ctr">
                    <a:lnL w="38100" cap="flat" cmpd="sng" algn="ctr">
                      <a:solidFill>
                        <a:schemeClr val="bg1">
                          <a:lumMod val="50000"/>
                        </a:schemeClr>
                      </a:solidFill>
                      <a:prstDash val="solid"/>
                      <a:round/>
                      <a:headEnd type="none" w="med" len="med"/>
                      <a:tailEnd type="none" w="med" len="med"/>
                    </a:lnL>
                    <a:lnR w="38100" cap="flat" cmpd="sng" algn="ctr">
                      <a:solidFill>
                        <a:schemeClr val="bg1">
                          <a:lumMod val="50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73025" marR="0" algn="ctr">
                        <a:spcBef>
                          <a:spcPts val="485"/>
                        </a:spcBef>
                        <a:spcAft>
                          <a:spcPts val="0"/>
                        </a:spcAft>
                      </a:pPr>
                      <a:r>
                        <a:rPr lang="en-US" sz="1800" b="1" u="none" strike="noStrike" kern="1200" baseline="0" dirty="0">
                          <a:solidFill>
                            <a:schemeClr val="tx1"/>
                          </a:solidFill>
                          <a:effectLst/>
                          <a:latin typeface="Arial" panose="020B0604020202020204" pitchFamily="34" charset="0"/>
                          <a:ea typeface="+mn-ea"/>
                          <a:cs typeface="Arial" panose="020B0604020202020204" pitchFamily="34" charset="0"/>
                        </a:rPr>
                        <a:t>R1 022</a:t>
                      </a:r>
                    </a:p>
                  </a:txBody>
                  <a:tcPr marL="0" marR="0" marT="0" marB="0" anchor="ctr">
                    <a:lnL w="38100" cap="flat" cmpd="sng" algn="ctr">
                      <a:solidFill>
                        <a:schemeClr val="bg1">
                          <a:lumMod val="5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03620470"/>
                  </a:ext>
                </a:extLst>
              </a:tr>
            </a:tbl>
          </a:graphicData>
        </a:graphic>
      </p:graphicFrame>
      <p:graphicFrame>
        <p:nvGraphicFramePr>
          <p:cNvPr id="6" name="Table 5">
            <a:extLst>
              <a:ext uri="{FF2B5EF4-FFF2-40B4-BE49-F238E27FC236}">
                <a16:creationId xmlns:a16="http://schemas.microsoft.com/office/drawing/2014/main" id="{ACBAD58A-1676-F60C-A00A-2F86B158194C}"/>
              </a:ext>
            </a:extLst>
          </p:cNvPr>
          <p:cNvGraphicFramePr>
            <a:graphicFrameLocks noGrp="1"/>
          </p:cNvGraphicFramePr>
          <p:nvPr>
            <p:extLst>
              <p:ext uri="{D42A27DB-BD31-4B8C-83A1-F6EECF244321}">
                <p14:modId xmlns:p14="http://schemas.microsoft.com/office/powerpoint/2010/main" val="746893791"/>
              </p:ext>
            </p:extLst>
          </p:nvPr>
        </p:nvGraphicFramePr>
        <p:xfrm>
          <a:off x="48769" y="1006759"/>
          <a:ext cx="12859511" cy="2258956"/>
        </p:xfrm>
        <a:graphic>
          <a:graphicData uri="http://schemas.openxmlformats.org/drawingml/2006/table">
            <a:tbl>
              <a:tblPr>
                <a:tableStyleId>{616DA210-FB5B-4158-B5E0-FEB733F419BA}</a:tableStyleId>
              </a:tblPr>
              <a:tblGrid>
                <a:gridCol w="3243852">
                  <a:extLst>
                    <a:ext uri="{9D8B030D-6E8A-4147-A177-3AD203B41FA5}">
                      <a16:colId xmlns:a16="http://schemas.microsoft.com/office/drawing/2014/main" val="1393508716"/>
                    </a:ext>
                  </a:extLst>
                </a:gridCol>
                <a:gridCol w="3256875">
                  <a:extLst>
                    <a:ext uri="{9D8B030D-6E8A-4147-A177-3AD203B41FA5}">
                      <a16:colId xmlns:a16="http://schemas.microsoft.com/office/drawing/2014/main" val="267051442"/>
                    </a:ext>
                  </a:extLst>
                </a:gridCol>
                <a:gridCol w="3180895">
                  <a:extLst>
                    <a:ext uri="{9D8B030D-6E8A-4147-A177-3AD203B41FA5}">
                      <a16:colId xmlns:a16="http://schemas.microsoft.com/office/drawing/2014/main" val="2628468657"/>
                    </a:ext>
                  </a:extLst>
                </a:gridCol>
                <a:gridCol w="3177889">
                  <a:extLst>
                    <a:ext uri="{9D8B030D-6E8A-4147-A177-3AD203B41FA5}">
                      <a16:colId xmlns:a16="http://schemas.microsoft.com/office/drawing/2014/main" val="2623750361"/>
                    </a:ext>
                  </a:extLst>
                </a:gridCol>
              </a:tblGrid>
              <a:tr h="389876">
                <a:tc>
                  <a:txBody>
                    <a:bodyPr/>
                    <a:lstStyle/>
                    <a:p>
                      <a:pPr algn="l" fontAlgn="ctr"/>
                      <a:endParaRPr lang="en-US" sz="1600" b="1" i="0" u="none" strike="noStrike"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gridSpan="3">
                  <a:txBody>
                    <a:bodyPr/>
                    <a:lstStyle/>
                    <a:p>
                      <a:pPr algn="ctr" fontAlgn="ctr"/>
                      <a:r>
                        <a:rPr lang="en-US" sz="1600" b="1" u="none" strike="noStrike" baseline="0" dirty="0">
                          <a:solidFill>
                            <a:schemeClr val="tx1"/>
                          </a:solidFill>
                          <a:effectLst/>
                          <a:latin typeface="Arial" panose="020B0604020202020204" pitchFamily="34" charset="0"/>
                          <a:cs typeface="Arial" panose="020B0604020202020204" pitchFamily="34" charset="0"/>
                        </a:rPr>
                        <a:t> </a:t>
                      </a:r>
                      <a:r>
                        <a:rPr lang="en-US" sz="2000" b="1" u="none" strike="noStrike" baseline="0" dirty="0">
                          <a:solidFill>
                            <a:schemeClr val="tx1"/>
                          </a:solidFill>
                          <a:effectLst/>
                          <a:latin typeface="Arial" panose="020B0604020202020204" pitchFamily="34" charset="0"/>
                          <a:cs typeface="Arial" panose="020B0604020202020204" pitchFamily="34" charset="0"/>
                        </a:rPr>
                        <a:t>2024 Contributions</a:t>
                      </a:r>
                      <a:endParaRPr lang="en-US" sz="2000" b="1" i="0" u="none" strike="noStrike" baseline="0" dirty="0">
                        <a:solidFill>
                          <a:schemeClr val="tx1"/>
                        </a:solidFill>
                        <a:effectLst/>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accent1">
                        <a:lumMod val="60000"/>
                        <a:lumOff val="4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192078773"/>
                  </a:ext>
                </a:extLst>
              </a:tr>
              <a:tr h="383836">
                <a:tc>
                  <a:txBody>
                    <a:bodyPr/>
                    <a:lstStyle/>
                    <a:p>
                      <a:pPr algn="ctr" fontAlgn="ctr"/>
                      <a:r>
                        <a:rPr lang="en-US" sz="1800" b="1" u="none" strike="noStrike" baseline="0" dirty="0">
                          <a:solidFill>
                            <a:schemeClr val="bg1"/>
                          </a:solidFill>
                          <a:effectLst/>
                          <a:latin typeface="Arial" panose="020B0604020202020204" pitchFamily="34" charset="0"/>
                          <a:cs typeface="Arial" panose="020B0604020202020204" pitchFamily="34" charset="0"/>
                        </a:rPr>
                        <a:t>Salary Band</a:t>
                      </a:r>
                      <a:endParaRPr lang="en-US" sz="1800" b="1" i="0" u="none" strike="noStrike" baseline="0" dirty="0">
                        <a:solidFill>
                          <a:schemeClr val="bg1"/>
                        </a:solidFill>
                        <a:effectLst/>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algn="ctr" fontAlgn="ctr"/>
                      <a:r>
                        <a:rPr lang="en-US" sz="1800" b="1" u="none" strike="noStrike" baseline="0" dirty="0">
                          <a:solidFill>
                            <a:schemeClr val="bg1"/>
                          </a:solidFill>
                          <a:effectLst/>
                          <a:latin typeface="Arial" panose="020B0604020202020204" pitchFamily="34" charset="0"/>
                          <a:cs typeface="Arial" panose="020B0604020202020204" pitchFamily="34" charset="0"/>
                        </a:rPr>
                        <a:t>Principal Member</a:t>
                      </a:r>
                      <a:endParaRPr lang="en-US" sz="1800" b="1" i="0" u="none" strike="noStrike" baseline="0" dirty="0">
                        <a:solidFill>
                          <a:schemeClr val="bg1"/>
                        </a:solidFill>
                        <a:effectLst/>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lumMod val="50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tx1">
                        <a:lumMod val="50000"/>
                        <a:lumOff val="50000"/>
                      </a:schemeClr>
                    </a:solidFill>
                  </a:tcPr>
                </a:tc>
                <a:tc>
                  <a:txBody>
                    <a:bodyPr/>
                    <a:lstStyle/>
                    <a:p>
                      <a:pPr algn="ctr" fontAlgn="ctr"/>
                      <a:r>
                        <a:rPr lang="en-US" sz="1800" b="1" u="none" strike="noStrike" baseline="0" dirty="0">
                          <a:solidFill>
                            <a:schemeClr val="bg1"/>
                          </a:solidFill>
                          <a:effectLst/>
                          <a:latin typeface="Arial" panose="020B0604020202020204" pitchFamily="34" charset="0"/>
                          <a:cs typeface="Arial" panose="020B0604020202020204" pitchFamily="34" charset="0"/>
                        </a:rPr>
                        <a:t>Adult Dependent</a:t>
                      </a:r>
                      <a:endParaRPr lang="en-US" sz="1800" b="1" i="0" u="none" strike="noStrike" baseline="0" dirty="0">
                        <a:solidFill>
                          <a:schemeClr val="bg1"/>
                        </a:solidFill>
                        <a:effectLst/>
                        <a:latin typeface="Arial" panose="020B0604020202020204" pitchFamily="34" charset="0"/>
                        <a:cs typeface="Arial" panose="020B0604020202020204" pitchFamily="34" charset="0"/>
                      </a:endParaRPr>
                    </a:p>
                  </a:txBody>
                  <a:tcPr marL="9525" marR="9525" marT="9525" marB="0" anchor="ctr">
                    <a:lnL w="38100" cap="flat" cmpd="sng" algn="ctr">
                      <a:solidFill>
                        <a:schemeClr val="bg1">
                          <a:lumMod val="50000"/>
                        </a:schemeClr>
                      </a:solidFill>
                      <a:prstDash val="solid"/>
                      <a:round/>
                      <a:headEnd type="none" w="med" len="med"/>
                      <a:tailEnd type="none" w="med" len="med"/>
                    </a:lnL>
                    <a:lnR w="38100" cap="flat" cmpd="sng" algn="ctr">
                      <a:solidFill>
                        <a:schemeClr val="bg1">
                          <a:lumMod val="50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tx1">
                        <a:lumMod val="50000"/>
                        <a:lumOff val="50000"/>
                      </a:schemeClr>
                    </a:solidFill>
                  </a:tcPr>
                </a:tc>
                <a:tc>
                  <a:txBody>
                    <a:bodyPr/>
                    <a:lstStyle/>
                    <a:p>
                      <a:pPr algn="ctr" fontAlgn="ctr"/>
                      <a:r>
                        <a:rPr lang="en-US" sz="1800" b="1" u="none" strike="noStrike" baseline="0" dirty="0">
                          <a:solidFill>
                            <a:schemeClr val="bg1"/>
                          </a:solidFill>
                          <a:effectLst/>
                          <a:latin typeface="Arial" panose="020B0604020202020204" pitchFamily="34" charset="0"/>
                          <a:cs typeface="Arial" panose="020B0604020202020204" pitchFamily="34" charset="0"/>
                        </a:rPr>
                        <a:t>Child Dependent</a:t>
                      </a:r>
                      <a:endParaRPr lang="en-US" sz="1800" b="1" i="0" u="none" strike="noStrike" baseline="0" dirty="0">
                        <a:solidFill>
                          <a:schemeClr val="bg1"/>
                        </a:solidFill>
                        <a:effectLst/>
                        <a:latin typeface="Arial" panose="020B0604020202020204" pitchFamily="34" charset="0"/>
                        <a:cs typeface="Arial" panose="020B0604020202020204" pitchFamily="34" charset="0"/>
                      </a:endParaRPr>
                    </a:p>
                  </a:txBody>
                  <a:tcPr marL="9525" marR="9525" marT="9525" marB="0" anchor="ctr">
                    <a:lnL w="38100" cap="flat" cmpd="sng" algn="ctr">
                      <a:solidFill>
                        <a:schemeClr val="bg1">
                          <a:lumMod val="5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1025278295"/>
                  </a:ext>
                </a:extLst>
              </a:tr>
              <a:tr h="371311">
                <a:tc>
                  <a:txBody>
                    <a:bodyPr/>
                    <a:lstStyle/>
                    <a:p>
                      <a:pPr marL="71755" marR="0">
                        <a:spcBef>
                          <a:spcPts val="485"/>
                        </a:spcBef>
                        <a:spcAft>
                          <a:spcPts val="0"/>
                        </a:spcAft>
                      </a:pPr>
                      <a:r>
                        <a:rPr lang="en-US" sz="1800" b="1" kern="1200" dirty="0">
                          <a:solidFill>
                            <a:prstClr val="white"/>
                          </a:solidFill>
                          <a:latin typeface="Arial" panose="020B0604020202020204" pitchFamily="34" charset="0"/>
                          <a:ea typeface="+mn-ea"/>
                          <a:cs typeface="Arial" panose="020B0604020202020204" pitchFamily="34" charset="0"/>
                        </a:rPr>
                        <a:t>R0 – R10 506.00</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marL="71755" marR="0" algn="ctr">
                        <a:spcBef>
                          <a:spcPts val="485"/>
                        </a:spcBef>
                        <a:spcAft>
                          <a:spcPts val="0"/>
                        </a:spcAft>
                      </a:pPr>
                      <a:r>
                        <a:rPr lang="en-US" sz="1800" b="1" u="none" strike="noStrike" kern="1200" baseline="0" dirty="0">
                          <a:solidFill>
                            <a:schemeClr val="tx1"/>
                          </a:solidFill>
                          <a:effectLst/>
                          <a:latin typeface="Arial" panose="020B0604020202020204" pitchFamily="34" charset="0"/>
                          <a:ea typeface="+mn-ea"/>
                          <a:cs typeface="Arial" panose="020B0604020202020204" pitchFamily="34" charset="0"/>
                        </a:rPr>
                        <a:t>R1 363</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lumMod val="50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tcPr>
                </a:tc>
                <a:tc>
                  <a:txBody>
                    <a:bodyPr/>
                    <a:lstStyle/>
                    <a:p>
                      <a:pPr marL="72390" marR="0" algn="ctr">
                        <a:spcBef>
                          <a:spcPts val="485"/>
                        </a:spcBef>
                        <a:spcAft>
                          <a:spcPts val="0"/>
                        </a:spcAft>
                      </a:pPr>
                      <a:r>
                        <a:rPr lang="en-US" sz="1800" b="1" u="none" strike="noStrike" kern="1200" baseline="0" dirty="0">
                          <a:solidFill>
                            <a:schemeClr val="tx1"/>
                          </a:solidFill>
                          <a:effectLst/>
                          <a:latin typeface="Arial" panose="020B0604020202020204" pitchFamily="34" charset="0"/>
                          <a:ea typeface="+mn-ea"/>
                          <a:cs typeface="Arial" panose="020B0604020202020204" pitchFamily="34" charset="0"/>
                        </a:rPr>
                        <a:t>R1 077</a:t>
                      </a:r>
                    </a:p>
                  </a:txBody>
                  <a:tcPr marL="0" marR="0" marT="0" marB="0" anchor="ctr">
                    <a:lnL w="38100" cap="flat" cmpd="sng" algn="ctr">
                      <a:solidFill>
                        <a:schemeClr val="bg1">
                          <a:lumMod val="50000"/>
                        </a:schemeClr>
                      </a:solidFill>
                      <a:prstDash val="solid"/>
                      <a:round/>
                      <a:headEnd type="none" w="med" len="med"/>
                      <a:tailEnd type="none" w="med" len="med"/>
                    </a:lnL>
                    <a:lnR w="38100" cap="flat" cmpd="sng" algn="ctr">
                      <a:solidFill>
                        <a:schemeClr val="bg1">
                          <a:lumMod val="50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tcPr>
                </a:tc>
                <a:tc>
                  <a:txBody>
                    <a:bodyPr/>
                    <a:lstStyle/>
                    <a:p>
                      <a:pPr marL="72390" marR="0" algn="ctr">
                        <a:spcBef>
                          <a:spcPts val="485"/>
                        </a:spcBef>
                        <a:spcAft>
                          <a:spcPts val="0"/>
                        </a:spcAft>
                      </a:pPr>
                      <a:r>
                        <a:rPr lang="en-US" sz="1800" b="1" u="none" strike="noStrike" kern="1200" baseline="0">
                          <a:solidFill>
                            <a:schemeClr val="tx1"/>
                          </a:solidFill>
                          <a:effectLst/>
                          <a:latin typeface="Arial" panose="020B0604020202020204" pitchFamily="34" charset="0"/>
                          <a:ea typeface="+mn-ea"/>
                          <a:cs typeface="Arial" panose="020B0604020202020204" pitchFamily="34" charset="0"/>
                        </a:rPr>
                        <a:t>R587</a:t>
                      </a:r>
                    </a:p>
                  </a:txBody>
                  <a:tcPr marL="0" marR="0" marT="0" marB="0" anchor="ctr">
                    <a:lnL w="38100" cap="flat" cmpd="sng" algn="ctr">
                      <a:solidFill>
                        <a:schemeClr val="bg1">
                          <a:lumMod val="5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083020455"/>
                  </a:ext>
                </a:extLst>
              </a:tr>
              <a:tr h="371311">
                <a:tc>
                  <a:txBody>
                    <a:bodyPr/>
                    <a:lstStyle/>
                    <a:p>
                      <a:pPr marL="71755" marR="0">
                        <a:spcBef>
                          <a:spcPts val="485"/>
                        </a:spcBef>
                        <a:spcAft>
                          <a:spcPts val="0"/>
                        </a:spcAft>
                      </a:pPr>
                      <a:r>
                        <a:rPr lang="en-US" sz="1800" b="1" kern="1200" dirty="0">
                          <a:solidFill>
                            <a:prstClr val="white"/>
                          </a:solidFill>
                          <a:latin typeface="Arial" panose="020B0604020202020204" pitchFamily="34" charset="0"/>
                          <a:ea typeface="+mn-ea"/>
                          <a:cs typeface="Arial" panose="020B0604020202020204" pitchFamily="34" charset="0"/>
                        </a:rPr>
                        <a:t>R10 506.01 - R14 743.00</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marL="71755" marR="0" algn="ctr">
                        <a:spcBef>
                          <a:spcPts val="485"/>
                        </a:spcBef>
                        <a:spcAft>
                          <a:spcPts val="0"/>
                        </a:spcAft>
                      </a:pPr>
                      <a:r>
                        <a:rPr lang="en-US" sz="1800" b="1" u="none" strike="noStrike" kern="1200" baseline="0" dirty="0">
                          <a:solidFill>
                            <a:schemeClr val="tx1"/>
                          </a:solidFill>
                          <a:effectLst/>
                          <a:latin typeface="Arial" panose="020B0604020202020204" pitchFamily="34" charset="0"/>
                          <a:ea typeface="+mn-ea"/>
                          <a:cs typeface="Arial" panose="020B0604020202020204" pitchFamily="34" charset="0"/>
                        </a:rPr>
                        <a:t>R1 429</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lumMod val="50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tcPr>
                </a:tc>
                <a:tc>
                  <a:txBody>
                    <a:bodyPr/>
                    <a:lstStyle/>
                    <a:p>
                      <a:pPr marL="72390" marR="0" algn="ctr">
                        <a:spcBef>
                          <a:spcPts val="485"/>
                        </a:spcBef>
                        <a:spcAft>
                          <a:spcPts val="0"/>
                        </a:spcAft>
                      </a:pPr>
                      <a:r>
                        <a:rPr lang="en-US" sz="1800" b="1" u="none" strike="noStrike" kern="1200" baseline="0" dirty="0">
                          <a:solidFill>
                            <a:schemeClr val="tx1"/>
                          </a:solidFill>
                          <a:effectLst/>
                          <a:latin typeface="Arial" panose="020B0604020202020204" pitchFamily="34" charset="0"/>
                          <a:ea typeface="+mn-ea"/>
                          <a:cs typeface="Arial" panose="020B0604020202020204" pitchFamily="34" charset="0"/>
                        </a:rPr>
                        <a:t>R1 145</a:t>
                      </a:r>
                    </a:p>
                  </a:txBody>
                  <a:tcPr marL="0" marR="0" marT="0" marB="0" anchor="ctr">
                    <a:lnL w="38100" cap="flat" cmpd="sng" algn="ctr">
                      <a:solidFill>
                        <a:schemeClr val="bg1">
                          <a:lumMod val="50000"/>
                        </a:schemeClr>
                      </a:solidFill>
                      <a:prstDash val="solid"/>
                      <a:round/>
                      <a:headEnd type="none" w="med" len="med"/>
                      <a:tailEnd type="none" w="med" len="med"/>
                    </a:lnL>
                    <a:lnR w="38100" cap="flat" cmpd="sng" algn="ctr">
                      <a:solidFill>
                        <a:schemeClr val="bg1">
                          <a:lumMod val="50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tcPr>
                </a:tc>
                <a:tc>
                  <a:txBody>
                    <a:bodyPr/>
                    <a:lstStyle/>
                    <a:p>
                      <a:pPr marL="73025" marR="0" algn="ctr">
                        <a:spcBef>
                          <a:spcPts val="485"/>
                        </a:spcBef>
                        <a:spcAft>
                          <a:spcPts val="0"/>
                        </a:spcAft>
                      </a:pPr>
                      <a:r>
                        <a:rPr lang="en-US" sz="1800" b="1" u="none" strike="noStrike" kern="1200" baseline="0" dirty="0">
                          <a:solidFill>
                            <a:schemeClr val="tx1"/>
                          </a:solidFill>
                          <a:effectLst/>
                          <a:latin typeface="Arial" panose="020B0604020202020204" pitchFamily="34" charset="0"/>
                          <a:ea typeface="+mn-ea"/>
                          <a:cs typeface="Arial" panose="020B0604020202020204" pitchFamily="34" charset="0"/>
                        </a:rPr>
                        <a:t>R633</a:t>
                      </a:r>
                    </a:p>
                  </a:txBody>
                  <a:tcPr marL="0" marR="0" marT="0" marB="0" anchor="ctr">
                    <a:lnL w="38100" cap="flat" cmpd="sng" algn="ctr">
                      <a:solidFill>
                        <a:schemeClr val="bg1">
                          <a:lumMod val="5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25401333"/>
                  </a:ext>
                </a:extLst>
              </a:tr>
              <a:tr h="371311">
                <a:tc>
                  <a:txBody>
                    <a:bodyPr/>
                    <a:lstStyle/>
                    <a:p>
                      <a:pPr marL="71755" marR="0">
                        <a:spcBef>
                          <a:spcPts val="485"/>
                        </a:spcBef>
                        <a:spcAft>
                          <a:spcPts val="0"/>
                        </a:spcAft>
                      </a:pPr>
                      <a:r>
                        <a:rPr lang="en-US" sz="1800" b="1" kern="1200" dirty="0">
                          <a:solidFill>
                            <a:prstClr val="white"/>
                          </a:solidFill>
                          <a:latin typeface="Arial" panose="020B0604020202020204" pitchFamily="34" charset="0"/>
                          <a:ea typeface="+mn-ea"/>
                          <a:cs typeface="Arial" panose="020B0604020202020204" pitchFamily="34" charset="0"/>
                        </a:rPr>
                        <a:t>R14 743.01 - R25 256.00</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marL="72390" marR="0" algn="ctr">
                        <a:spcBef>
                          <a:spcPts val="485"/>
                        </a:spcBef>
                        <a:spcAft>
                          <a:spcPts val="0"/>
                        </a:spcAft>
                      </a:pPr>
                      <a:r>
                        <a:rPr lang="en-US" sz="1800" b="1" u="none" strike="noStrike" kern="1200" baseline="0" dirty="0">
                          <a:solidFill>
                            <a:schemeClr val="tx1"/>
                          </a:solidFill>
                          <a:effectLst/>
                          <a:latin typeface="Arial" panose="020B0604020202020204" pitchFamily="34" charset="0"/>
                          <a:ea typeface="+mn-ea"/>
                          <a:cs typeface="Arial" panose="020B0604020202020204" pitchFamily="34" charset="0"/>
                        </a:rPr>
                        <a:t>R1 520</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lumMod val="50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tcPr>
                </a:tc>
                <a:tc>
                  <a:txBody>
                    <a:bodyPr/>
                    <a:lstStyle/>
                    <a:p>
                      <a:pPr marL="72390" marR="0" algn="ctr">
                        <a:spcBef>
                          <a:spcPts val="485"/>
                        </a:spcBef>
                        <a:spcAft>
                          <a:spcPts val="0"/>
                        </a:spcAft>
                      </a:pPr>
                      <a:r>
                        <a:rPr lang="en-US" sz="1800" b="1" u="none" strike="noStrike" kern="1200" baseline="0" dirty="0">
                          <a:solidFill>
                            <a:schemeClr val="tx1"/>
                          </a:solidFill>
                          <a:effectLst/>
                          <a:latin typeface="Arial" panose="020B0604020202020204" pitchFamily="34" charset="0"/>
                          <a:ea typeface="+mn-ea"/>
                          <a:cs typeface="Arial" panose="020B0604020202020204" pitchFamily="34" charset="0"/>
                        </a:rPr>
                        <a:t>R1 203</a:t>
                      </a:r>
                    </a:p>
                  </a:txBody>
                  <a:tcPr marL="0" marR="0" marT="0" marB="0" anchor="ctr">
                    <a:lnL w="38100" cap="flat" cmpd="sng" algn="ctr">
                      <a:solidFill>
                        <a:schemeClr val="bg1">
                          <a:lumMod val="50000"/>
                        </a:schemeClr>
                      </a:solidFill>
                      <a:prstDash val="solid"/>
                      <a:round/>
                      <a:headEnd type="none" w="med" len="med"/>
                      <a:tailEnd type="none" w="med" len="med"/>
                    </a:lnL>
                    <a:lnR w="38100" cap="flat" cmpd="sng" algn="ctr">
                      <a:solidFill>
                        <a:schemeClr val="bg1">
                          <a:lumMod val="50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tcPr>
                </a:tc>
                <a:tc>
                  <a:txBody>
                    <a:bodyPr/>
                    <a:lstStyle/>
                    <a:p>
                      <a:pPr marL="73025" marR="0" algn="ctr">
                        <a:spcBef>
                          <a:spcPts val="485"/>
                        </a:spcBef>
                        <a:spcAft>
                          <a:spcPts val="0"/>
                        </a:spcAft>
                      </a:pPr>
                      <a:r>
                        <a:rPr lang="en-US" sz="1800" b="1" u="none" strike="noStrike" kern="1200" baseline="0" dirty="0">
                          <a:solidFill>
                            <a:schemeClr val="tx1"/>
                          </a:solidFill>
                          <a:effectLst/>
                          <a:latin typeface="Arial" panose="020B0604020202020204" pitchFamily="34" charset="0"/>
                          <a:ea typeface="+mn-ea"/>
                          <a:cs typeface="Arial" panose="020B0604020202020204" pitchFamily="34" charset="0"/>
                        </a:rPr>
                        <a:t>R670</a:t>
                      </a:r>
                    </a:p>
                  </a:txBody>
                  <a:tcPr marL="0" marR="0" marT="0" marB="0" anchor="ctr">
                    <a:lnL w="38100" cap="flat" cmpd="sng" algn="ctr">
                      <a:solidFill>
                        <a:schemeClr val="bg1">
                          <a:lumMod val="5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537854742"/>
                  </a:ext>
                </a:extLst>
              </a:tr>
              <a:tr h="371311">
                <a:tc>
                  <a:txBody>
                    <a:bodyPr/>
                    <a:lstStyle/>
                    <a:p>
                      <a:pPr marL="72390" marR="0">
                        <a:spcBef>
                          <a:spcPts val="485"/>
                        </a:spcBef>
                        <a:spcAft>
                          <a:spcPts val="0"/>
                        </a:spcAft>
                      </a:pPr>
                      <a:r>
                        <a:rPr lang="en-US" sz="1800" b="1" kern="1200" dirty="0">
                          <a:solidFill>
                            <a:prstClr val="white"/>
                          </a:solidFill>
                          <a:latin typeface="Arial" panose="020B0604020202020204" pitchFamily="34" charset="0"/>
                          <a:ea typeface="+mn-ea"/>
                          <a:cs typeface="Arial" panose="020B0604020202020204" pitchFamily="34" charset="0"/>
                        </a:rPr>
                        <a:t>R25 256.01 +</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solidFill>
                  </a:tcPr>
                </a:tc>
                <a:tc>
                  <a:txBody>
                    <a:bodyPr/>
                    <a:lstStyle/>
                    <a:p>
                      <a:pPr marL="72390" marR="0" algn="ctr">
                        <a:spcBef>
                          <a:spcPts val="485"/>
                        </a:spcBef>
                        <a:spcAft>
                          <a:spcPts val="0"/>
                        </a:spcAft>
                      </a:pPr>
                      <a:r>
                        <a:rPr lang="en-US" sz="1800" b="1" u="none" strike="noStrike" kern="1200" baseline="0" dirty="0">
                          <a:solidFill>
                            <a:schemeClr val="tx1"/>
                          </a:solidFill>
                          <a:effectLst/>
                          <a:latin typeface="Arial" panose="020B0604020202020204" pitchFamily="34" charset="0"/>
                          <a:ea typeface="+mn-ea"/>
                          <a:cs typeface="Arial" panose="020B0604020202020204" pitchFamily="34" charset="0"/>
                        </a:rPr>
                        <a:t>R1 778</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lumMod val="50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72390" marR="0" algn="ctr">
                        <a:spcBef>
                          <a:spcPts val="485"/>
                        </a:spcBef>
                        <a:spcAft>
                          <a:spcPts val="0"/>
                        </a:spcAft>
                      </a:pPr>
                      <a:r>
                        <a:rPr lang="en-US" sz="1800" b="1" u="none" strike="noStrike" kern="1200" baseline="0" dirty="0">
                          <a:solidFill>
                            <a:schemeClr val="tx1"/>
                          </a:solidFill>
                          <a:effectLst/>
                          <a:latin typeface="Arial" panose="020B0604020202020204" pitchFamily="34" charset="0"/>
                          <a:ea typeface="+mn-ea"/>
                          <a:cs typeface="Arial" panose="020B0604020202020204" pitchFamily="34" charset="0"/>
                        </a:rPr>
                        <a:t>R1 505</a:t>
                      </a:r>
                    </a:p>
                  </a:txBody>
                  <a:tcPr marL="0" marR="0" marT="0" marB="0" anchor="ctr">
                    <a:lnL w="38100" cap="flat" cmpd="sng" algn="ctr">
                      <a:solidFill>
                        <a:schemeClr val="bg1">
                          <a:lumMod val="50000"/>
                        </a:schemeClr>
                      </a:solidFill>
                      <a:prstDash val="solid"/>
                      <a:round/>
                      <a:headEnd type="none" w="med" len="med"/>
                      <a:tailEnd type="none" w="med" len="med"/>
                    </a:lnL>
                    <a:lnR w="38100" cap="flat" cmpd="sng" algn="ctr">
                      <a:solidFill>
                        <a:schemeClr val="bg1">
                          <a:lumMod val="50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73025" marR="0" algn="ctr">
                        <a:spcBef>
                          <a:spcPts val="485"/>
                        </a:spcBef>
                        <a:spcAft>
                          <a:spcPts val="0"/>
                        </a:spcAft>
                      </a:pPr>
                      <a:r>
                        <a:rPr lang="en-US" sz="1800" b="1" u="none" strike="noStrike" kern="1200" baseline="0" dirty="0">
                          <a:solidFill>
                            <a:schemeClr val="tx1"/>
                          </a:solidFill>
                          <a:effectLst/>
                          <a:latin typeface="Arial" panose="020B0604020202020204" pitchFamily="34" charset="0"/>
                          <a:ea typeface="+mn-ea"/>
                          <a:cs typeface="Arial" panose="020B0604020202020204" pitchFamily="34" charset="0"/>
                        </a:rPr>
                        <a:t>R852</a:t>
                      </a:r>
                    </a:p>
                  </a:txBody>
                  <a:tcPr marL="0" marR="0" marT="0" marB="0" anchor="ctr">
                    <a:lnL w="38100" cap="flat" cmpd="sng" algn="ctr">
                      <a:solidFill>
                        <a:schemeClr val="bg1">
                          <a:lumMod val="5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96183327"/>
                  </a:ext>
                </a:extLst>
              </a:tr>
            </a:tbl>
          </a:graphicData>
        </a:graphic>
      </p:graphicFrame>
    </p:spTree>
    <p:extLst>
      <p:ext uri="{BB962C8B-B14F-4D97-AF65-F5344CB8AC3E}">
        <p14:creationId xmlns:p14="http://schemas.microsoft.com/office/powerpoint/2010/main" val="205505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73151" y="171609"/>
            <a:ext cx="3066289" cy="733552"/>
          </a:xfrm>
          <a:prstGeom prst="rect">
            <a:avLst/>
          </a:prstGeom>
          <a:gradFill>
            <a:gsLst>
              <a:gs pos="0">
                <a:srgbClr val="009999">
                  <a:alpha val="29000"/>
                </a:srgbClr>
              </a:gs>
              <a:gs pos="58000">
                <a:schemeClr val="bg1">
                  <a:lumMod val="95000"/>
                  <a:alpha val="61000"/>
                </a:schemeClr>
              </a:gs>
              <a:gs pos="100000">
                <a:schemeClr val="accent1">
                  <a:tint val="23500"/>
                  <a:satMod val="160000"/>
                </a:schemeClr>
              </a:gs>
            </a:gsLst>
            <a:path path="rect">
              <a:fillToRect l="100000" t="100000"/>
            </a:path>
          </a:gradFill>
        </p:spPr>
        <p:txBody>
          <a:bodyPr vert="horz" lIns="91440" tIns="45720" rIns="91440" bIns="45720" rtlCol="0" anchor="ctr">
            <a:normAutofit lnSpcReduction="10000"/>
          </a:bodyPr>
          <a:lstStyle>
            <a:lvl1pPr algn="l" defTabSz="457200" rtl="0" eaLnBrk="1" latinLnBrk="0" hangingPunct="1">
              <a:spcBef>
                <a:spcPct val="0"/>
              </a:spcBef>
              <a:buNone/>
              <a:defRPr sz="3200" kern="1200">
                <a:solidFill>
                  <a:schemeClr val="bg1">
                    <a:lumMod val="95000"/>
                  </a:schemeClr>
                </a:solidFill>
                <a:latin typeface="+mj-lt"/>
                <a:ea typeface="+mj-ea"/>
                <a:cs typeface="FSAlbert Regular"/>
              </a:defRPr>
            </a:lvl1pPr>
          </a:lstStyle>
          <a:p>
            <a:pPr>
              <a:defRPr/>
            </a:pPr>
            <a:endParaRPr lang="en-US" sz="2000" b="1" dirty="0">
              <a:solidFill>
                <a:schemeClr val="tx1"/>
              </a:solidFill>
              <a:latin typeface="Arial" panose="020B0604020202020204" pitchFamily="34" charset="0"/>
              <a:cs typeface="Arial" panose="020B0604020202020204" pitchFamily="34" charset="0"/>
            </a:endParaRPr>
          </a:p>
          <a:p>
            <a:pPr>
              <a:defRPr/>
            </a:pPr>
            <a:r>
              <a:rPr lang="en-US" sz="2400" b="1" dirty="0">
                <a:solidFill>
                  <a:schemeClr val="tx1"/>
                </a:solidFill>
                <a:latin typeface="Arial" panose="020B0604020202020204" pitchFamily="34" charset="0"/>
                <a:cs typeface="Arial" panose="020B0604020202020204" pitchFamily="34" charset="0"/>
              </a:rPr>
              <a:t>Beryl</a:t>
            </a:r>
            <a:endParaRPr kumimoji="0" lang="en-ZA" sz="1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defTabSz="4572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chemeClr val="tx1"/>
              </a:solidFill>
              <a:effectLst/>
              <a:uLnTx/>
              <a:uFillTx/>
              <a:latin typeface="Arial" pitchFamily="34" charset="0"/>
              <a:ea typeface="Arial Unicode MS" panose="020B0604020202020204" pitchFamily="34" charset="-128"/>
              <a:cs typeface="Arial"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C06E96A5-D1C6-A342-91DA-1BF1F2CA31AF}"/>
              </a:ext>
            </a:extLst>
          </p:cNvPr>
          <p:cNvPicPr>
            <a:picLocks noChangeAspect="1"/>
          </p:cNvPicPr>
          <p:nvPr/>
        </p:nvPicPr>
        <p:blipFill>
          <a:blip r:embed="rId3"/>
          <a:stretch>
            <a:fillRect/>
          </a:stretch>
        </p:blipFill>
        <p:spPr>
          <a:xfrm>
            <a:off x="10214961" y="0"/>
            <a:ext cx="1707386" cy="890975"/>
          </a:xfrm>
          <a:prstGeom prst="rect">
            <a:avLst/>
          </a:prstGeom>
        </p:spPr>
      </p:pic>
      <p:pic>
        <p:nvPicPr>
          <p:cNvPr id="4" name="Picture 3">
            <a:extLst>
              <a:ext uri="{FF2B5EF4-FFF2-40B4-BE49-F238E27FC236}">
                <a16:creationId xmlns:a16="http://schemas.microsoft.com/office/drawing/2014/main" id="{2CE65BF9-DBA3-3495-1001-3AEF11D932D5}"/>
              </a:ext>
            </a:extLst>
          </p:cNvPr>
          <p:cNvPicPr>
            <a:picLocks noChangeAspect="1"/>
          </p:cNvPicPr>
          <p:nvPr/>
        </p:nvPicPr>
        <p:blipFill>
          <a:blip r:embed="rId4"/>
          <a:stretch>
            <a:fillRect/>
          </a:stretch>
        </p:blipFill>
        <p:spPr>
          <a:xfrm>
            <a:off x="0" y="6544165"/>
            <a:ext cx="12192000" cy="313835"/>
          </a:xfrm>
          <a:prstGeom prst="rect">
            <a:avLst/>
          </a:prstGeom>
        </p:spPr>
      </p:pic>
      <p:sp>
        <p:nvSpPr>
          <p:cNvPr id="7" name="Content Placeholder 2">
            <a:extLst>
              <a:ext uri="{FF2B5EF4-FFF2-40B4-BE49-F238E27FC236}">
                <a16:creationId xmlns:a16="http://schemas.microsoft.com/office/drawing/2014/main" id="{06859F1C-DF93-ADC4-71EF-B7A4F9F34B05}"/>
              </a:ext>
            </a:extLst>
          </p:cNvPr>
          <p:cNvSpPr txBox="1">
            <a:spLocks/>
          </p:cNvSpPr>
          <p:nvPr/>
        </p:nvSpPr>
        <p:spPr>
          <a:xfrm>
            <a:off x="121920" y="1645920"/>
            <a:ext cx="11898844" cy="473542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buSzPct val="100000"/>
            </a:pPr>
            <a:endParaRPr lang="en-US" sz="1400" dirty="0">
              <a:latin typeface="Arial" panose="020B0604020202020204" pitchFamily="34" charset="0"/>
              <a:cs typeface="Arial" panose="020B0604020202020204" pitchFamily="34" charset="0"/>
            </a:endParaRPr>
          </a:p>
          <a:p>
            <a:pPr>
              <a:lnSpc>
                <a:spcPct val="150000"/>
              </a:lnSpc>
              <a:spcBef>
                <a:spcPct val="20000"/>
              </a:spcBef>
              <a:buSzPct val="100000"/>
            </a:pPr>
            <a:endParaRPr lang="en-US" sz="1800" b="1" dirty="0">
              <a:solidFill>
                <a:srgbClr val="7F7F7F"/>
              </a:solidFill>
              <a:latin typeface="Arial" panose="020B0604020202020204" pitchFamily="34" charset="0"/>
              <a:cs typeface="Arial" panose="020B0604020202020204" pitchFamily="34" charset="0"/>
            </a:endParaRPr>
          </a:p>
          <a:p>
            <a:pPr>
              <a:spcBef>
                <a:spcPct val="20000"/>
              </a:spcBef>
              <a:buSzPct val="100000"/>
            </a:pPr>
            <a:endParaRPr lang="en-US" sz="1800" b="1" dirty="0">
              <a:solidFill>
                <a:srgbClr val="7F7F7F"/>
              </a:solidFill>
              <a:latin typeface="Arial" panose="020B0604020202020204" pitchFamily="34" charset="0"/>
              <a:cs typeface="Arial" panose="020B0604020202020204" pitchFamily="34" charset="0"/>
            </a:endParaRPr>
          </a:p>
          <a:p>
            <a:pPr algn="just">
              <a:spcBef>
                <a:spcPct val="20000"/>
              </a:spcBef>
              <a:buSzPct val="100000"/>
            </a:pPr>
            <a:endParaRPr lang="en-US" sz="1600" dirty="0">
              <a:latin typeface="Arial" panose="020B0604020202020204" pitchFamily="34" charset="0"/>
              <a:cs typeface="Arial" panose="020B0604020202020204" pitchFamily="34" charset="0"/>
            </a:endParaRPr>
          </a:p>
          <a:p>
            <a:pPr>
              <a:spcBef>
                <a:spcPct val="20000"/>
              </a:spcBef>
              <a:buSzPct val="100000"/>
            </a:pPr>
            <a:endParaRPr lang="en-US" sz="1600" dirty="0"/>
          </a:p>
        </p:txBody>
      </p:sp>
      <p:grpSp>
        <p:nvGrpSpPr>
          <p:cNvPr id="52" name="Group 51">
            <a:extLst>
              <a:ext uri="{FF2B5EF4-FFF2-40B4-BE49-F238E27FC236}">
                <a16:creationId xmlns:a16="http://schemas.microsoft.com/office/drawing/2014/main" id="{84D4E8DB-1436-07D9-D531-DE276E3639B6}"/>
              </a:ext>
            </a:extLst>
          </p:cNvPr>
          <p:cNvGrpSpPr/>
          <p:nvPr/>
        </p:nvGrpSpPr>
        <p:grpSpPr>
          <a:xfrm>
            <a:off x="-1425" y="1132642"/>
            <a:ext cx="12192000" cy="2229823"/>
            <a:chOff x="774310" y="3421589"/>
            <a:chExt cx="9127331" cy="2036800"/>
          </a:xfrm>
        </p:grpSpPr>
        <p:sp>
          <p:nvSpPr>
            <p:cNvPr id="53" name="Rectangle 52">
              <a:extLst>
                <a:ext uri="{FF2B5EF4-FFF2-40B4-BE49-F238E27FC236}">
                  <a16:creationId xmlns:a16="http://schemas.microsoft.com/office/drawing/2014/main" id="{E44F8987-B02C-7526-8A3E-5C18479EC2A2}"/>
                </a:ext>
              </a:extLst>
            </p:cNvPr>
            <p:cNvSpPr/>
            <p:nvPr/>
          </p:nvSpPr>
          <p:spPr>
            <a:xfrm>
              <a:off x="3176152" y="3421589"/>
              <a:ext cx="6725489" cy="460103"/>
            </a:xfrm>
            <a:prstGeom prst="rect">
              <a:avLst/>
            </a:prstGeom>
            <a:solidFill>
              <a:srgbClr val="FD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en-ZA" sz="2000" b="1" dirty="0">
                  <a:solidFill>
                    <a:schemeClr val="tx1"/>
                  </a:solidFill>
                  <a:latin typeface="Arial" panose="020B0604020202020204" pitchFamily="34" charset="0"/>
                  <a:cs typeface="Arial" panose="020B0604020202020204" pitchFamily="34" charset="0"/>
                </a:rPr>
                <a:t>2024 Contributions</a:t>
              </a:r>
              <a:endParaRPr lang="en-US" sz="2000" b="1" dirty="0">
                <a:solidFill>
                  <a:schemeClr val="tx1"/>
                </a:solidFill>
                <a:latin typeface="Arial" panose="020B0604020202020204" pitchFamily="34" charset="0"/>
                <a:ea typeface="Times New Roman" charset="0"/>
                <a:cs typeface="Arial" panose="020B0604020202020204" pitchFamily="34" charset="0"/>
              </a:endParaRPr>
            </a:p>
          </p:txBody>
        </p:sp>
        <p:sp>
          <p:nvSpPr>
            <p:cNvPr id="54" name="Rectangle 53">
              <a:extLst>
                <a:ext uri="{FF2B5EF4-FFF2-40B4-BE49-F238E27FC236}">
                  <a16:creationId xmlns:a16="http://schemas.microsoft.com/office/drawing/2014/main" id="{0878619E-84EF-EE35-4FDA-EF6206C549EA}"/>
                </a:ext>
              </a:extLst>
            </p:cNvPr>
            <p:cNvSpPr/>
            <p:nvPr/>
          </p:nvSpPr>
          <p:spPr>
            <a:xfrm>
              <a:off x="774310" y="3897013"/>
              <a:ext cx="2416577" cy="335726"/>
            </a:xfrm>
            <a:prstGeom prst="rect">
              <a:avLst/>
            </a:prstGeom>
            <a:solidFill>
              <a:srgbClr val="FDAF1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en-ZA" b="1" dirty="0">
                  <a:solidFill>
                    <a:schemeClr val="bg1"/>
                  </a:solidFill>
                  <a:latin typeface="Arial" panose="020B0604020202020204" pitchFamily="34" charset="0"/>
                  <a:cs typeface="Arial" panose="020B0604020202020204" pitchFamily="34" charset="0"/>
                </a:rPr>
                <a:t>Salary band</a:t>
              </a:r>
              <a:endParaRPr lang="en-US" b="1" dirty="0">
                <a:solidFill>
                  <a:schemeClr val="bg1"/>
                </a:solidFill>
                <a:latin typeface="Arial" panose="020B0604020202020204" pitchFamily="34" charset="0"/>
                <a:ea typeface="Times New Roman" charset="0"/>
                <a:cs typeface="Arial" panose="020B0604020202020204" pitchFamily="34" charset="0"/>
              </a:endParaRPr>
            </a:p>
          </p:txBody>
        </p:sp>
        <p:sp>
          <p:nvSpPr>
            <p:cNvPr id="55" name="Rectangle 54">
              <a:extLst>
                <a:ext uri="{FF2B5EF4-FFF2-40B4-BE49-F238E27FC236}">
                  <a16:creationId xmlns:a16="http://schemas.microsoft.com/office/drawing/2014/main" id="{1CE84833-596A-132D-65A9-D2FB5BB4B774}"/>
                </a:ext>
              </a:extLst>
            </p:cNvPr>
            <p:cNvSpPr/>
            <p:nvPr/>
          </p:nvSpPr>
          <p:spPr>
            <a:xfrm>
              <a:off x="3176152" y="3865728"/>
              <a:ext cx="2228111" cy="305000"/>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en-ZA" b="1" dirty="0">
                  <a:solidFill>
                    <a:schemeClr val="bg1"/>
                  </a:solidFill>
                  <a:latin typeface="Arial" panose="020B0604020202020204" pitchFamily="34" charset="0"/>
                  <a:cs typeface="Arial" panose="020B0604020202020204" pitchFamily="34" charset="0"/>
                </a:rPr>
                <a:t>Principal Member</a:t>
              </a:r>
              <a:endParaRPr lang="en-US" b="1" dirty="0">
                <a:solidFill>
                  <a:schemeClr val="bg1"/>
                </a:solidFill>
                <a:latin typeface="Arial" panose="020B0604020202020204" pitchFamily="34" charset="0"/>
                <a:ea typeface="Times New Roman" charset="0"/>
                <a:cs typeface="Arial" panose="020B0604020202020204" pitchFamily="34" charset="0"/>
              </a:endParaRPr>
            </a:p>
          </p:txBody>
        </p:sp>
        <p:sp>
          <p:nvSpPr>
            <p:cNvPr id="56" name="Rectangle 55">
              <a:extLst>
                <a:ext uri="{FF2B5EF4-FFF2-40B4-BE49-F238E27FC236}">
                  <a16:creationId xmlns:a16="http://schemas.microsoft.com/office/drawing/2014/main" id="{B147C264-C9BB-97BD-A9C2-A507CDA17B0A}"/>
                </a:ext>
              </a:extLst>
            </p:cNvPr>
            <p:cNvSpPr/>
            <p:nvPr/>
          </p:nvSpPr>
          <p:spPr>
            <a:xfrm>
              <a:off x="5424841" y="3865728"/>
              <a:ext cx="2228111" cy="317806"/>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pPr>
              <a:r>
                <a:rPr lang="en-ZA" b="1" dirty="0">
                  <a:solidFill>
                    <a:schemeClr val="bg1"/>
                  </a:solidFill>
                  <a:latin typeface="Arial" panose="020B0604020202020204" pitchFamily="34" charset="0"/>
                  <a:cs typeface="Arial" panose="020B0604020202020204" pitchFamily="34" charset="0"/>
                </a:rPr>
                <a:t>Adult Dependant</a:t>
              </a:r>
              <a:endParaRPr lang="en-US" b="1" dirty="0">
                <a:solidFill>
                  <a:schemeClr val="bg1"/>
                </a:solidFill>
                <a:latin typeface="Arial" panose="020B0604020202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E465D420-C5B4-6FE6-462F-81316C44D2C4}"/>
                </a:ext>
              </a:extLst>
            </p:cNvPr>
            <p:cNvSpPr/>
            <p:nvPr/>
          </p:nvSpPr>
          <p:spPr>
            <a:xfrm>
              <a:off x="7673530" y="3865728"/>
              <a:ext cx="2228111" cy="317806"/>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en-ZA" b="1" dirty="0">
                  <a:solidFill>
                    <a:schemeClr val="bg1"/>
                  </a:solidFill>
                  <a:latin typeface="Arial" panose="020B0604020202020204" pitchFamily="34" charset="0"/>
                  <a:cs typeface="Arial" panose="020B0604020202020204" pitchFamily="34" charset="0"/>
                </a:rPr>
                <a:t>Child Dependant</a:t>
              </a:r>
              <a:endParaRPr lang="en-US" b="1" dirty="0">
                <a:solidFill>
                  <a:schemeClr val="bg1"/>
                </a:solidFill>
                <a:latin typeface="Arial" panose="020B0604020202020204" pitchFamily="34" charset="0"/>
                <a:ea typeface="Times New Roman" charset="0"/>
                <a:cs typeface="Arial" panose="020B0604020202020204" pitchFamily="34" charset="0"/>
              </a:endParaRPr>
            </a:p>
          </p:txBody>
        </p:sp>
        <p:sp>
          <p:nvSpPr>
            <p:cNvPr id="58" name="Rectangle 57">
              <a:extLst>
                <a:ext uri="{FF2B5EF4-FFF2-40B4-BE49-F238E27FC236}">
                  <a16:creationId xmlns:a16="http://schemas.microsoft.com/office/drawing/2014/main" id="{E8486EF8-DDBB-D693-5C44-63FABAEED697}"/>
                </a:ext>
              </a:extLst>
            </p:cNvPr>
            <p:cNvSpPr/>
            <p:nvPr/>
          </p:nvSpPr>
          <p:spPr>
            <a:xfrm>
              <a:off x="774310" y="4232739"/>
              <a:ext cx="2416577" cy="275142"/>
            </a:xfrm>
            <a:prstGeom prst="rect">
              <a:avLst/>
            </a:prstGeom>
            <a:solidFill>
              <a:srgbClr val="FDAF1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5" marR="0">
                <a:spcBef>
                  <a:spcPts val="485"/>
                </a:spcBef>
                <a:spcAft>
                  <a:spcPts val="0"/>
                </a:spcAft>
              </a:pPr>
              <a:r>
                <a:rPr lang="en-US" sz="1800" b="1" kern="1200" dirty="0">
                  <a:solidFill>
                    <a:prstClr val="white"/>
                  </a:solidFill>
                  <a:latin typeface="Arial" panose="020B0604020202020204" pitchFamily="34" charset="0"/>
                  <a:ea typeface="+mn-ea"/>
                  <a:cs typeface="Arial" panose="020B0604020202020204" pitchFamily="34" charset="0"/>
                </a:rPr>
                <a:t>R0 – R10 506.00</a:t>
              </a:r>
            </a:p>
          </p:txBody>
        </p:sp>
        <p:sp>
          <p:nvSpPr>
            <p:cNvPr id="59" name="Rectangle 58">
              <a:extLst>
                <a:ext uri="{FF2B5EF4-FFF2-40B4-BE49-F238E27FC236}">
                  <a16:creationId xmlns:a16="http://schemas.microsoft.com/office/drawing/2014/main" id="{CBB45262-57DA-D4F6-FCFC-D95DC9193D75}"/>
                </a:ext>
              </a:extLst>
            </p:cNvPr>
            <p:cNvSpPr/>
            <p:nvPr/>
          </p:nvSpPr>
          <p:spPr>
            <a:xfrm>
              <a:off x="3176152" y="4186049"/>
              <a:ext cx="2228111" cy="31780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5" marR="0" algn="ctr">
                <a:spcBef>
                  <a:spcPts val="485"/>
                </a:spcBef>
                <a:spcAft>
                  <a:spcPts val="0"/>
                </a:spcAft>
              </a:pPr>
              <a:r>
                <a:rPr lang="en-US" b="1" dirty="0">
                  <a:solidFill>
                    <a:srgbClr val="7F7F7F"/>
                  </a:solidFill>
                  <a:latin typeface="Arial" panose="020B0604020202020204" pitchFamily="34" charset="0"/>
                  <a:cs typeface="Arial" panose="020B0604020202020204" pitchFamily="34" charset="0"/>
                </a:rPr>
                <a:t>R1 538</a:t>
              </a:r>
            </a:p>
          </p:txBody>
        </p:sp>
        <p:sp>
          <p:nvSpPr>
            <p:cNvPr id="60" name="Rectangle 59">
              <a:extLst>
                <a:ext uri="{FF2B5EF4-FFF2-40B4-BE49-F238E27FC236}">
                  <a16:creationId xmlns:a16="http://schemas.microsoft.com/office/drawing/2014/main" id="{FDBA0DAD-A8FE-F004-0018-3F6CAA8849D3}"/>
                </a:ext>
              </a:extLst>
            </p:cNvPr>
            <p:cNvSpPr/>
            <p:nvPr/>
          </p:nvSpPr>
          <p:spPr>
            <a:xfrm>
              <a:off x="5424841" y="4186049"/>
              <a:ext cx="2228111" cy="31780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ru-RU" b="1" dirty="0">
                  <a:solidFill>
                    <a:srgbClr val="7F7F7F"/>
                  </a:solidFill>
                  <a:latin typeface="Arial" panose="020B0604020202020204" pitchFamily="34" charset="0"/>
                  <a:cs typeface="Arial" panose="020B0604020202020204" pitchFamily="34" charset="0"/>
                </a:rPr>
                <a:t>R</a:t>
              </a:r>
              <a:r>
                <a:rPr lang="en-ZA" b="1" dirty="0">
                  <a:solidFill>
                    <a:srgbClr val="7F7F7F"/>
                  </a:solidFill>
                  <a:latin typeface="Arial" panose="020B0604020202020204" pitchFamily="34" charset="0"/>
                  <a:cs typeface="Arial" panose="020B0604020202020204" pitchFamily="34" charset="0"/>
                </a:rPr>
                <a:t>1 534</a:t>
              </a:r>
              <a:r>
                <a:rPr lang="ru-RU" b="1" dirty="0">
                  <a:solidFill>
                    <a:srgbClr val="7F7F7F"/>
                  </a:solidFill>
                  <a:latin typeface="Arial" panose="020B0604020202020204" pitchFamily="34" charset="0"/>
                  <a:cs typeface="Arial" panose="020B0604020202020204" pitchFamily="34" charset="0"/>
                </a:rPr>
                <a:t> </a:t>
              </a:r>
              <a:endParaRPr lang="en-US" b="1" dirty="0">
                <a:solidFill>
                  <a:srgbClr val="7F7F7F"/>
                </a:solidFill>
                <a:latin typeface="Arial" panose="020B0604020202020204" pitchFamily="34" charset="0"/>
                <a:ea typeface="Times New Roman" charset="0"/>
                <a:cs typeface="Arial" panose="020B0604020202020204" pitchFamily="34" charset="0"/>
              </a:endParaRPr>
            </a:p>
          </p:txBody>
        </p:sp>
        <p:sp>
          <p:nvSpPr>
            <p:cNvPr id="61" name="Rectangle 60">
              <a:extLst>
                <a:ext uri="{FF2B5EF4-FFF2-40B4-BE49-F238E27FC236}">
                  <a16:creationId xmlns:a16="http://schemas.microsoft.com/office/drawing/2014/main" id="{E992E1A3-BCD3-31C3-0A79-77AE06152C87}"/>
                </a:ext>
              </a:extLst>
            </p:cNvPr>
            <p:cNvSpPr/>
            <p:nvPr/>
          </p:nvSpPr>
          <p:spPr>
            <a:xfrm>
              <a:off x="7673530" y="4186049"/>
              <a:ext cx="2228111" cy="31780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en-US" b="1" dirty="0">
                  <a:solidFill>
                    <a:srgbClr val="7F7F7F"/>
                  </a:solidFill>
                  <a:latin typeface="Arial" panose="020B0604020202020204" pitchFamily="34" charset="0"/>
                  <a:cs typeface="Arial" panose="020B0604020202020204" pitchFamily="34" charset="0"/>
                </a:rPr>
                <a:t>R863</a:t>
              </a:r>
              <a:endParaRPr lang="en-US" b="1" dirty="0">
                <a:solidFill>
                  <a:srgbClr val="7F7F7F"/>
                </a:solidFill>
                <a:latin typeface="Arial" panose="020B0604020202020204" pitchFamily="34" charset="0"/>
                <a:ea typeface="Times New Roman" charset="0"/>
                <a:cs typeface="Arial" panose="020B0604020202020204" pitchFamily="34" charset="0"/>
              </a:endParaRPr>
            </a:p>
          </p:txBody>
        </p:sp>
        <p:sp>
          <p:nvSpPr>
            <p:cNvPr id="62" name="Rectangle 61">
              <a:extLst>
                <a:ext uri="{FF2B5EF4-FFF2-40B4-BE49-F238E27FC236}">
                  <a16:creationId xmlns:a16="http://schemas.microsoft.com/office/drawing/2014/main" id="{B6B5B41A-A394-BFD3-ACC9-09D139ECC78F}"/>
                </a:ext>
              </a:extLst>
            </p:cNvPr>
            <p:cNvSpPr/>
            <p:nvPr/>
          </p:nvSpPr>
          <p:spPr>
            <a:xfrm>
              <a:off x="774310" y="4463364"/>
              <a:ext cx="2416577" cy="358720"/>
            </a:xfrm>
            <a:prstGeom prst="rect">
              <a:avLst/>
            </a:prstGeom>
            <a:solidFill>
              <a:srgbClr val="FDAF1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5" marR="0">
                <a:spcBef>
                  <a:spcPts val="485"/>
                </a:spcBef>
                <a:spcAft>
                  <a:spcPts val="0"/>
                </a:spcAft>
              </a:pPr>
              <a:r>
                <a:rPr lang="en-US" sz="1800" b="1" kern="1200" dirty="0">
                  <a:solidFill>
                    <a:prstClr val="white"/>
                  </a:solidFill>
                  <a:latin typeface="Arial" panose="020B0604020202020204" pitchFamily="34" charset="0"/>
                  <a:ea typeface="+mn-ea"/>
                  <a:cs typeface="Arial" panose="020B0604020202020204" pitchFamily="34" charset="0"/>
                </a:rPr>
                <a:t>R10 506.01 - R14 743.00</a:t>
              </a:r>
            </a:p>
          </p:txBody>
        </p:sp>
        <p:sp>
          <p:nvSpPr>
            <p:cNvPr id="63" name="Rectangle 62">
              <a:extLst>
                <a:ext uri="{FF2B5EF4-FFF2-40B4-BE49-F238E27FC236}">
                  <a16:creationId xmlns:a16="http://schemas.microsoft.com/office/drawing/2014/main" id="{4921F498-3026-10AB-E8DF-EA83D7181333}"/>
                </a:ext>
              </a:extLst>
            </p:cNvPr>
            <p:cNvSpPr/>
            <p:nvPr/>
          </p:nvSpPr>
          <p:spPr>
            <a:xfrm>
              <a:off x="3176152" y="4504278"/>
              <a:ext cx="2228111" cy="31780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5" marR="0" algn="ctr">
                <a:spcBef>
                  <a:spcPts val="485"/>
                </a:spcBef>
                <a:spcAft>
                  <a:spcPts val="0"/>
                </a:spcAft>
              </a:pPr>
              <a:r>
                <a:rPr lang="en-US" b="1" dirty="0">
                  <a:solidFill>
                    <a:srgbClr val="7F7F7F"/>
                  </a:solidFill>
                  <a:latin typeface="Arial" panose="020B0604020202020204" pitchFamily="34" charset="0"/>
                  <a:cs typeface="Arial" panose="020B0604020202020204" pitchFamily="34" charset="0"/>
                </a:rPr>
                <a:t>R1 669</a:t>
              </a:r>
            </a:p>
          </p:txBody>
        </p:sp>
        <p:sp>
          <p:nvSpPr>
            <p:cNvPr id="64" name="Rectangle 63">
              <a:extLst>
                <a:ext uri="{FF2B5EF4-FFF2-40B4-BE49-F238E27FC236}">
                  <a16:creationId xmlns:a16="http://schemas.microsoft.com/office/drawing/2014/main" id="{47F59EBF-442F-1722-22C2-A95590A68F3E}"/>
                </a:ext>
              </a:extLst>
            </p:cNvPr>
            <p:cNvSpPr/>
            <p:nvPr/>
          </p:nvSpPr>
          <p:spPr>
            <a:xfrm>
              <a:off x="5424841" y="4504278"/>
              <a:ext cx="2228111" cy="31780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cs-CZ" b="1" dirty="0">
                  <a:solidFill>
                    <a:srgbClr val="7F7F7F"/>
                  </a:solidFill>
                  <a:latin typeface="Arial" panose="020B0604020202020204" pitchFamily="34" charset="0"/>
                  <a:cs typeface="Arial" panose="020B0604020202020204" pitchFamily="34" charset="0"/>
                </a:rPr>
                <a:t>R</a:t>
              </a:r>
              <a:r>
                <a:rPr lang="en-ZA" b="1" dirty="0">
                  <a:solidFill>
                    <a:srgbClr val="7F7F7F"/>
                  </a:solidFill>
                  <a:latin typeface="Arial" panose="020B0604020202020204" pitchFamily="34" charset="0"/>
                  <a:cs typeface="Arial" panose="020B0604020202020204" pitchFamily="34" charset="0"/>
                </a:rPr>
                <a:t>1 656</a:t>
              </a:r>
              <a:endParaRPr lang="en-US" b="1" dirty="0">
                <a:solidFill>
                  <a:srgbClr val="7F7F7F"/>
                </a:solidFill>
                <a:latin typeface="Arial" panose="020B0604020202020204" pitchFamily="34" charset="0"/>
                <a:ea typeface="Times New Roman" charset="0"/>
                <a:cs typeface="Arial" panose="020B0604020202020204" pitchFamily="34" charset="0"/>
              </a:endParaRPr>
            </a:p>
          </p:txBody>
        </p:sp>
        <p:sp>
          <p:nvSpPr>
            <p:cNvPr id="65" name="Rectangle 64">
              <a:extLst>
                <a:ext uri="{FF2B5EF4-FFF2-40B4-BE49-F238E27FC236}">
                  <a16:creationId xmlns:a16="http://schemas.microsoft.com/office/drawing/2014/main" id="{514A609C-8A03-EE76-3E0B-1048412AB337}"/>
                </a:ext>
              </a:extLst>
            </p:cNvPr>
            <p:cNvSpPr/>
            <p:nvPr/>
          </p:nvSpPr>
          <p:spPr>
            <a:xfrm>
              <a:off x="7673530" y="4504278"/>
              <a:ext cx="2228111" cy="31780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is-IS" b="1" dirty="0">
                  <a:solidFill>
                    <a:srgbClr val="7F7F7F"/>
                  </a:solidFill>
                  <a:latin typeface="Arial" panose="020B0604020202020204" pitchFamily="34" charset="0"/>
                  <a:cs typeface="Arial" panose="020B0604020202020204" pitchFamily="34" charset="0"/>
                </a:rPr>
                <a:t>R952</a:t>
              </a:r>
              <a:endParaRPr lang="en-US" b="1" dirty="0">
                <a:solidFill>
                  <a:srgbClr val="7F7F7F"/>
                </a:solidFill>
                <a:latin typeface="Arial" panose="020B0604020202020204" pitchFamily="34" charset="0"/>
                <a:ea typeface="Times New Roman" charset="0"/>
                <a:cs typeface="Arial" panose="020B0604020202020204" pitchFamily="34" charset="0"/>
              </a:endParaRPr>
            </a:p>
          </p:txBody>
        </p:sp>
        <p:sp>
          <p:nvSpPr>
            <p:cNvPr id="66" name="Rectangle 65">
              <a:extLst>
                <a:ext uri="{FF2B5EF4-FFF2-40B4-BE49-F238E27FC236}">
                  <a16:creationId xmlns:a16="http://schemas.microsoft.com/office/drawing/2014/main" id="{FE3CBBC6-1FA4-5478-4EB0-EFEA916E3537}"/>
                </a:ext>
              </a:extLst>
            </p:cNvPr>
            <p:cNvSpPr/>
            <p:nvPr/>
          </p:nvSpPr>
          <p:spPr>
            <a:xfrm>
              <a:off x="774311" y="4800518"/>
              <a:ext cx="2416576" cy="317806"/>
            </a:xfrm>
            <a:prstGeom prst="rect">
              <a:avLst/>
            </a:prstGeom>
            <a:solidFill>
              <a:srgbClr val="FDAF1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5" marR="0">
                <a:spcBef>
                  <a:spcPts val="485"/>
                </a:spcBef>
                <a:spcAft>
                  <a:spcPts val="0"/>
                </a:spcAft>
              </a:pPr>
              <a:r>
                <a:rPr lang="en-US" sz="1800" b="1" kern="1200" dirty="0">
                  <a:solidFill>
                    <a:prstClr val="white"/>
                  </a:solidFill>
                  <a:latin typeface="Arial" panose="020B0604020202020204" pitchFamily="34" charset="0"/>
                  <a:ea typeface="+mn-ea"/>
                  <a:cs typeface="Arial" panose="020B0604020202020204" pitchFamily="34" charset="0"/>
                </a:rPr>
                <a:t>R14 743.01 - R25 256.00</a:t>
              </a:r>
            </a:p>
          </p:txBody>
        </p:sp>
        <p:sp>
          <p:nvSpPr>
            <p:cNvPr id="67" name="Rectangle 66">
              <a:extLst>
                <a:ext uri="{FF2B5EF4-FFF2-40B4-BE49-F238E27FC236}">
                  <a16:creationId xmlns:a16="http://schemas.microsoft.com/office/drawing/2014/main" id="{9AB03E10-4A33-8DE2-DE5E-0981E8FE1EDE}"/>
                </a:ext>
              </a:extLst>
            </p:cNvPr>
            <p:cNvSpPr/>
            <p:nvPr/>
          </p:nvSpPr>
          <p:spPr>
            <a:xfrm>
              <a:off x="3176152" y="4822777"/>
              <a:ext cx="2228111" cy="31780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755" algn="ctr">
                <a:spcBef>
                  <a:spcPts val="485"/>
                </a:spcBef>
              </a:pPr>
              <a:r>
                <a:rPr lang="en-US" b="1" dirty="0">
                  <a:solidFill>
                    <a:srgbClr val="7F7F7F"/>
                  </a:solidFill>
                  <a:latin typeface="Arial" panose="020B0604020202020204" pitchFamily="34" charset="0"/>
                  <a:cs typeface="Arial" panose="020B0604020202020204" pitchFamily="34" charset="0"/>
                </a:rPr>
                <a:t>R1 821</a:t>
              </a:r>
            </a:p>
          </p:txBody>
        </p:sp>
        <p:sp>
          <p:nvSpPr>
            <p:cNvPr id="68" name="Rectangle 67">
              <a:extLst>
                <a:ext uri="{FF2B5EF4-FFF2-40B4-BE49-F238E27FC236}">
                  <a16:creationId xmlns:a16="http://schemas.microsoft.com/office/drawing/2014/main" id="{E5FC2885-DBEA-9854-36F9-F3FB4650AC0A}"/>
                </a:ext>
              </a:extLst>
            </p:cNvPr>
            <p:cNvSpPr/>
            <p:nvPr/>
          </p:nvSpPr>
          <p:spPr>
            <a:xfrm>
              <a:off x="5424841" y="4822777"/>
              <a:ext cx="2228111" cy="31780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is-IS" b="1" dirty="0">
                  <a:solidFill>
                    <a:srgbClr val="7F7F7F"/>
                  </a:solidFill>
                  <a:latin typeface="Arial" panose="020B0604020202020204" pitchFamily="34" charset="0"/>
                  <a:cs typeface="Arial" panose="020B0604020202020204" pitchFamily="34" charset="0"/>
                </a:rPr>
                <a:t>R1 821</a:t>
              </a:r>
              <a:endParaRPr lang="en-US" b="1" dirty="0">
                <a:solidFill>
                  <a:srgbClr val="7F7F7F"/>
                </a:solidFill>
                <a:latin typeface="Arial" panose="020B0604020202020204" pitchFamily="34" charset="0"/>
                <a:ea typeface="Times New Roman" charset="0"/>
                <a:cs typeface="Arial" panose="020B0604020202020204" pitchFamily="34" charset="0"/>
              </a:endParaRPr>
            </a:p>
          </p:txBody>
        </p:sp>
        <p:sp>
          <p:nvSpPr>
            <p:cNvPr id="69" name="Rectangle 68">
              <a:extLst>
                <a:ext uri="{FF2B5EF4-FFF2-40B4-BE49-F238E27FC236}">
                  <a16:creationId xmlns:a16="http://schemas.microsoft.com/office/drawing/2014/main" id="{CC9C50B5-F9C3-17E6-5A77-51013BB441CE}"/>
                </a:ext>
              </a:extLst>
            </p:cNvPr>
            <p:cNvSpPr/>
            <p:nvPr/>
          </p:nvSpPr>
          <p:spPr>
            <a:xfrm>
              <a:off x="7673530" y="4822777"/>
              <a:ext cx="2228111" cy="31780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is-IS" b="1" dirty="0">
                  <a:solidFill>
                    <a:srgbClr val="7F7F7F"/>
                  </a:solidFill>
                  <a:latin typeface="Arial" panose="020B0604020202020204" pitchFamily="34" charset="0"/>
                  <a:cs typeface="Arial" panose="020B0604020202020204" pitchFamily="34" charset="0"/>
                </a:rPr>
                <a:t>R1 022</a:t>
              </a:r>
              <a:endParaRPr lang="en-US" b="1" dirty="0">
                <a:solidFill>
                  <a:srgbClr val="7F7F7F"/>
                </a:solidFill>
                <a:latin typeface="Arial" panose="020B0604020202020204" pitchFamily="34" charset="0"/>
                <a:ea typeface="Times New Roman" charset="0"/>
                <a:cs typeface="Arial" panose="020B0604020202020204" pitchFamily="34" charset="0"/>
              </a:endParaRPr>
            </a:p>
          </p:txBody>
        </p:sp>
        <p:sp>
          <p:nvSpPr>
            <p:cNvPr id="70" name="Rectangle 69">
              <a:extLst>
                <a:ext uri="{FF2B5EF4-FFF2-40B4-BE49-F238E27FC236}">
                  <a16:creationId xmlns:a16="http://schemas.microsoft.com/office/drawing/2014/main" id="{0D591FF8-CFF5-6895-B58A-217655B31A66}"/>
                </a:ext>
              </a:extLst>
            </p:cNvPr>
            <p:cNvSpPr/>
            <p:nvPr/>
          </p:nvSpPr>
          <p:spPr>
            <a:xfrm>
              <a:off x="774310" y="5128337"/>
              <a:ext cx="2416575" cy="282623"/>
            </a:xfrm>
            <a:prstGeom prst="rect">
              <a:avLst/>
            </a:prstGeom>
            <a:solidFill>
              <a:srgbClr val="FDAF1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390" marR="0">
                <a:spcBef>
                  <a:spcPts val="485"/>
                </a:spcBef>
                <a:spcAft>
                  <a:spcPts val="0"/>
                </a:spcAft>
              </a:pPr>
              <a:r>
                <a:rPr lang="en-US" sz="1800" b="1" kern="1200" dirty="0">
                  <a:solidFill>
                    <a:prstClr val="white"/>
                  </a:solidFill>
                  <a:latin typeface="Arial" panose="020B0604020202020204" pitchFamily="34" charset="0"/>
                  <a:ea typeface="+mn-ea"/>
                  <a:cs typeface="Arial" panose="020B0604020202020204" pitchFamily="34" charset="0"/>
                </a:rPr>
                <a:t>R25 256.01 +</a:t>
              </a:r>
            </a:p>
          </p:txBody>
        </p:sp>
        <p:sp>
          <p:nvSpPr>
            <p:cNvPr id="71" name="Rectangle 70">
              <a:extLst>
                <a:ext uri="{FF2B5EF4-FFF2-40B4-BE49-F238E27FC236}">
                  <a16:creationId xmlns:a16="http://schemas.microsoft.com/office/drawing/2014/main" id="{353CDDDD-EFBB-802E-FCCE-48EE5EE6D227}"/>
                </a:ext>
              </a:extLst>
            </p:cNvPr>
            <p:cNvSpPr/>
            <p:nvPr/>
          </p:nvSpPr>
          <p:spPr>
            <a:xfrm>
              <a:off x="3176152" y="5140583"/>
              <a:ext cx="2228111" cy="31780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390" marR="0" algn="ctr">
                <a:spcBef>
                  <a:spcPts val="485"/>
                </a:spcBef>
                <a:spcAft>
                  <a:spcPts val="0"/>
                </a:spcAft>
              </a:pPr>
              <a:r>
                <a:rPr lang="en-US" b="1" dirty="0">
                  <a:solidFill>
                    <a:srgbClr val="7F7F7F"/>
                  </a:solidFill>
                  <a:latin typeface="Arial" panose="020B0604020202020204" pitchFamily="34" charset="0"/>
                  <a:cs typeface="Arial" panose="020B0604020202020204" pitchFamily="34" charset="0"/>
                </a:rPr>
                <a:t>R2 187</a:t>
              </a:r>
            </a:p>
          </p:txBody>
        </p:sp>
        <p:sp>
          <p:nvSpPr>
            <p:cNvPr id="72" name="Rectangle 71">
              <a:extLst>
                <a:ext uri="{FF2B5EF4-FFF2-40B4-BE49-F238E27FC236}">
                  <a16:creationId xmlns:a16="http://schemas.microsoft.com/office/drawing/2014/main" id="{9B2805DF-1011-33D0-FFAA-A221D88D4C90}"/>
                </a:ext>
              </a:extLst>
            </p:cNvPr>
            <p:cNvSpPr/>
            <p:nvPr/>
          </p:nvSpPr>
          <p:spPr>
            <a:xfrm>
              <a:off x="5424841" y="5140583"/>
              <a:ext cx="2228111" cy="31780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fi-FI" b="1" dirty="0">
                  <a:solidFill>
                    <a:srgbClr val="7F7F7F"/>
                  </a:solidFill>
                  <a:latin typeface="Arial" panose="020B0604020202020204" pitchFamily="34" charset="0"/>
                  <a:cs typeface="Arial" panose="020B0604020202020204" pitchFamily="34" charset="0"/>
                </a:rPr>
                <a:t>R2 187</a:t>
              </a:r>
              <a:endParaRPr lang="en-US" b="1" dirty="0">
                <a:solidFill>
                  <a:srgbClr val="7F7F7F"/>
                </a:solidFill>
                <a:latin typeface="Arial" panose="020B0604020202020204" pitchFamily="34" charset="0"/>
                <a:ea typeface="Times New Roman" charset="0"/>
                <a:cs typeface="Arial" panose="020B0604020202020204" pitchFamily="34" charset="0"/>
              </a:endParaRPr>
            </a:p>
          </p:txBody>
        </p:sp>
        <p:sp>
          <p:nvSpPr>
            <p:cNvPr id="73" name="Rectangle 72">
              <a:extLst>
                <a:ext uri="{FF2B5EF4-FFF2-40B4-BE49-F238E27FC236}">
                  <a16:creationId xmlns:a16="http://schemas.microsoft.com/office/drawing/2014/main" id="{A3C6CC44-B0BA-0370-E151-8B7AFAD70785}"/>
                </a:ext>
              </a:extLst>
            </p:cNvPr>
            <p:cNvSpPr/>
            <p:nvPr/>
          </p:nvSpPr>
          <p:spPr>
            <a:xfrm>
              <a:off x="7673530" y="5140583"/>
              <a:ext cx="2228111" cy="31780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cs-CZ" b="1" dirty="0">
                  <a:solidFill>
                    <a:srgbClr val="7F7F7F"/>
                  </a:solidFill>
                  <a:latin typeface="Arial" panose="020B0604020202020204" pitchFamily="34" charset="0"/>
                  <a:cs typeface="Arial" panose="020B0604020202020204" pitchFamily="34" charset="0"/>
                </a:rPr>
                <a:t>R</a:t>
              </a:r>
              <a:r>
                <a:rPr lang="en-ZA" b="1" dirty="0">
                  <a:solidFill>
                    <a:srgbClr val="7F7F7F"/>
                  </a:solidFill>
                  <a:latin typeface="Arial" panose="020B0604020202020204" pitchFamily="34" charset="0"/>
                  <a:cs typeface="Arial" panose="020B0604020202020204" pitchFamily="34" charset="0"/>
                </a:rPr>
                <a:t>1 241</a:t>
              </a:r>
              <a:endParaRPr lang="en-US" b="1" dirty="0">
                <a:solidFill>
                  <a:srgbClr val="7F7F7F"/>
                </a:solidFill>
                <a:latin typeface="Arial" panose="020B0604020202020204" pitchFamily="34" charset="0"/>
                <a:ea typeface="Times New Roman" charset="0"/>
                <a:cs typeface="Arial" panose="020B0604020202020204" pitchFamily="34" charset="0"/>
              </a:endParaRPr>
            </a:p>
          </p:txBody>
        </p:sp>
      </p:grpSp>
      <p:graphicFrame>
        <p:nvGraphicFramePr>
          <p:cNvPr id="96" name="Table 95">
            <a:extLst>
              <a:ext uri="{FF2B5EF4-FFF2-40B4-BE49-F238E27FC236}">
                <a16:creationId xmlns:a16="http://schemas.microsoft.com/office/drawing/2014/main" id="{5CB60133-EE08-F8C6-B130-D230BF1A6AA3}"/>
              </a:ext>
            </a:extLst>
          </p:cNvPr>
          <p:cNvGraphicFramePr>
            <a:graphicFrameLocks noGrp="1"/>
          </p:cNvGraphicFramePr>
          <p:nvPr>
            <p:extLst>
              <p:ext uri="{D42A27DB-BD31-4B8C-83A1-F6EECF244321}">
                <p14:modId xmlns:p14="http://schemas.microsoft.com/office/powerpoint/2010/main" val="2047939639"/>
              </p:ext>
            </p:extLst>
          </p:nvPr>
        </p:nvGraphicFramePr>
        <p:xfrm>
          <a:off x="0" y="3473363"/>
          <a:ext cx="12192000" cy="3032337"/>
        </p:xfrm>
        <a:graphic>
          <a:graphicData uri="http://schemas.openxmlformats.org/drawingml/2006/table">
            <a:tbl>
              <a:tblPr>
                <a:tableStyleId>{616DA210-FB5B-4158-B5E0-FEB733F419BA}</a:tableStyleId>
              </a:tblPr>
              <a:tblGrid>
                <a:gridCol w="3075471">
                  <a:extLst>
                    <a:ext uri="{9D8B030D-6E8A-4147-A177-3AD203B41FA5}">
                      <a16:colId xmlns:a16="http://schemas.microsoft.com/office/drawing/2014/main" val="819807522"/>
                    </a:ext>
                  </a:extLst>
                </a:gridCol>
                <a:gridCol w="3087817">
                  <a:extLst>
                    <a:ext uri="{9D8B030D-6E8A-4147-A177-3AD203B41FA5}">
                      <a16:colId xmlns:a16="http://schemas.microsoft.com/office/drawing/2014/main" val="2764936870"/>
                    </a:ext>
                  </a:extLst>
                </a:gridCol>
                <a:gridCol w="3015781">
                  <a:extLst>
                    <a:ext uri="{9D8B030D-6E8A-4147-A177-3AD203B41FA5}">
                      <a16:colId xmlns:a16="http://schemas.microsoft.com/office/drawing/2014/main" val="605071544"/>
                    </a:ext>
                  </a:extLst>
                </a:gridCol>
                <a:gridCol w="3012931">
                  <a:extLst>
                    <a:ext uri="{9D8B030D-6E8A-4147-A177-3AD203B41FA5}">
                      <a16:colId xmlns:a16="http://schemas.microsoft.com/office/drawing/2014/main" val="3943202595"/>
                    </a:ext>
                  </a:extLst>
                </a:gridCol>
              </a:tblGrid>
              <a:tr h="526272">
                <a:tc>
                  <a:txBody>
                    <a:bodyPr/>
                    <a:lstStyle/>
                    <a:p>
                      <a:pPr algn="l" fontAlgn="ctr"/>
                      <a:endParaRPr lang="en-US" sz="1600" b="1" i="0" u="none" strike="noStrike" baseline="0" dirty="0">
                        <a:solidFill>
                          <a:srgbClr val="000000"/>
                        </a:solidFill>
                        <a:effectLst/>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gridSpan="3">
                  <a:txBody>
                    <a:bodyPr/>
                    <a:lstStyle/>
                    <a:p>
                      <a:pPr algn="ctr" fontAlgn="ctr"/>
                      <a:r>
                        <a:rPr lang="en-US" sz="1600" b="1" u="none" strike="noStrike" baseline="0" dirty="0">
                          <a:solidFill>
                            <a:schemeClr val="tx1"/>
                          </a:solidFill>
                          <a:effectLst/>
                          <a:latin typeface="Arial" panose="020B0604020202020204" pitchFamily="34" charset="0"/>
                          <a:cs typeface="Arial" panose="020B0604020202020204" pitchFamily="34" charset="0"/>
                        </a:rPr>
                        <a:t> </a:t>
                      </a:r>
                      <a:r>
                        <a:rPr lang="en-US" sz="2000" b="1" kern="1200" dirty="0">
                          <a:solidFill>
                            <a:schemeClr val="tx1"/>
                          </a:solidFill>
                          <a:latin typeface="Arial" panose="020B0604020202020204" pitchFamily="34" charset="0"/>
                          <a:ea typeface="+mn-ea"/>
                          <a:cs typeface="Arial" panose="020B0604020202020204" pitchFamily="34" charset="0"/>
                        </a:rPr>
                        <a:t>2025 Contributions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accent1">
                        <a:lumMod val="60000"/>
                        <a:lumOff val="40000"/>
                      </a:schemeClr>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582975030"/>
                  </a:ext>
                </a:extLst>
              </a:tr>
              <a:tr h="501213">
                <a:tc>
                  <a:txBody>
                    <a:bodyPr/>
                    <a:lstStyle/>
                    <a:p>
                      <a:pPr algn="ctr" fontAlgn="ctr"/>
                      <a:r>
                        <a:rPr lang="en-US" sz="1800" b="1" u="none" strike="noStrike" baseline="0" dirty="0">
                          <a:solidFill>
                            <a:schemeClr val="bg1"/>
                          </a:solidFill>
                          <a:effectLst/>
                          <a:latin typeface="Arial" panose="020B0604020202020204" pitchFamily="34" charset="0"/>
                          <a:cs typeface="Arial" panose="020B0604020202020204" pitchFamily="34" charset="0"/>
                        </a:rPr>
                        <a:t>Salary Band</a:t>
                      </a:r>
                      <a:endParaRPr lang="en-US" sz="1800" b="1" i="0" u="none" strike="noStrike" baseline="0" dirty="0">
                        <a:solidFill>
                          <a:schemeClr val="bg1"/>
                        </a:solidFill>
                        <a:effectLst/>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800" b="1" u="none" strike="noStrike" baseline="0" dirty="0">
                          <a:solidFill>
                            <a:schemeClr val="bg1"/>
                          </a:solidFill>
                          <a:effectLst/>
                          <a:latin typeface="Arial" panose="020B0604020202020204" pitchFamily="34" charset="0"/>
                          <a:cs typeface="Arial" panose="020B0604020202020204" pitchFamily="34" charset="0"/>
                        </a:rPr>
                        <a:t>Principal Member</a:t>
                      </a:r>
                      <a:endParaRPr lang="en-US" sz="1800" b="1" i="0" u="none" strike="noStrike" baseline="0" dirty="0">
                        <a:solidFill>
                          <a:schemeClr val="bg1"/>
                        </a:solidFill>
                        <a:effectLst/>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lumMod val="50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tx1">
                        <a:lumMod val="50000"/>
                        <a:lumOff val="50000"/>
                      </a:schemeClr>
                    </a:solidFill>
                  </a:tcPr>
                </a:tc>
                <a:tc>
                  <a:txBody>
                    <a:bodyPr/>
                    <a:lstStyle/>
                    <a:p>
                      <a:pPr algn="ctr" fontAlgn="ctr"/>
                      <a:r>
                        <a:rPr lang="en-US" sz="1800" b="1" u="none" strike="noStrike" baseline="0" dirty="0">
                          <a:solidFill>
                            <a:schemeClr val="bg1"/>
                          </a:solidFill>
                          <a:effectLst/>
                          <a:latin typeface="Arial" panose="020B0604020202020204" pitchFamily="34" charset="0"/>
                          <a:cs typeface="Arial" panose="020B0604020202020204" pitchFamily="34" charset="0"/>
                        </a:rPr>
                        <a:t>Adult Dependent</a:t>
                      </a:r>
                      <a:endParaRPr lang="en-US" sz="1800" b="1" i="0" u="none" strike="noStrike" baseline="0" dirty="0">
                        <a:solidFill>
                          <a:schemeClr val="bg1"/>
                        </a:solidFill>
                        <a:effectLst/>
                        <a:latin typeface="Arial" panose="020B0604020202020204" pitchFamily="34" charset="0"/>
                        <a:cs typeface="Arial" panose="020B0604020202020204" pitchFamily="34" charset="0"/>
                      </a:endParaRPr>
                    </a:p>
                  </a:txBody>
                  <a:tcPr marL="9525" marR="9525" marT="9525" marB="0" anchor="ctr">
                    <a:lnL w="38100" cap="flat" cmpd="sng" algn="ctr">
                      <a:solidFill>
                        <a:schemeClr val="bg1">
                          <a:lumMod val="50000"/>
                        </a:schemeClr>
                      </a:solidFill>
                      <a:prstDash val="solid"/>
                      <a:round/>
                      <a:headEnd type="none" w="med" len="med"/>
                      <a:tailEnd type="none" w="med" len="med"/>
                    </a:lnL>
                    <a:lnR w="38100" cap="flat" cmpd="sng" algn="ctr">
                      <a:solidFill>
                        <a:schemeClr val="bg1">
                          <a:lumMod val="50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tx1">
                        <a:lumMod val="50000"/>
                        <a:lumOff val="50000"/>
                      </a:schemeClr>
                    </a:solidFill>
                  </a:tcPr>
                </a:tc>
                <a:tc>
                  <a:txBody>
                    <a:bodyPr/>
                    <a:lstStyle/>
                    <a:p>
                      <a:pPr algn="ctr" fontAlgn="ctr"/>
                      <a:r>
                        <a:rPr lang="en-US" sz="1800" b="1" u="none" strike="noStrike" baseline="0" dirty="0">
                          <a:solidFill>
                            <a:schemeClr val="bg1"/>
                          </a:solidFill>
                          <a:effectLst/>
                          <a:latin typeface="Arial" panose="020B0604020202020204" pitchFamily="34" charset="0"/>
                          <a:cs typeface="Arial" panose="020B0604020202020204" pitchFamily="34" charset="0"/>
                        </a:rPr>
                        <a:t>Child Dependent</a:t>
                      </a:r>
                      <a:endParaRPr lang="en-US" sz="1800" b="1" i="0" u="none" strike="noStrike" baseline="0" dirty="0">
                        <a:solidFill>
                          <a:schemeClr val="bg1"/>
                        </a:solidFill>
                        <a:effectLst/>
                        <a:latin typeface="Arial" panose="020B0604020202020204" pitchFamily="34" charset="0"/>
                        <a:cs typeface="Arial" panose="020B0604020202020204" pitchFamily="34" charset="0"/>
                      </a:endParaRPr>
                    </a:p>
                  </a:txBody>
                  <a:tcPr marL="9525" marR="9525" marT="9525" marB="0" anchor="ctr">
                    <a:lnL w="38100" cap="flat" cmpd="sng" algn="ctr">
                      <a:solidFill>
                        <a:schemeClr val="bg1">
                          <a:lumMod val="5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1192431186"/>
                  </a:ext>
                </a:extLst>
              </a:tr>
              <a:tr h="501213">
                <a:tc>
                  <a:txBody>
                    <a:bodyPr/>
                    <a:lstStyle/>
                    <a:p>
                      <a:pPr marL="71755" marR="0">
                        <a:spcBef>
                          <a:spcPts val="485"/>
                        </a:spcBef>
                        <a:spcAft>
                          <a:spcPts val="0"/>
                        </a:spcAft>
                      </a:pPr>
                      <a:r>
                        <a:rPr lang="en-US" sz="1800" b="1" kern="1200" dirty="0">
                          <a:solidFill>
                            <a:prstClr val="white"/>
                          </a:solidFill>
                          <a:latin typeface="Arial" panose="020B0604020202020204" pitchFamily="34" charset="0"/>
                          <a:ea typeface="+mn-ea"/>
                          <a:cs typeface="Arial" panose="020B0604020202020204" pitchFamily="34" charset="0"/>
                        </a:rPr>
                        <a:t>R0 – R10 989.00</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marL="71755" marR="0" algn="ctr">
                        <a:spcBef>
                          <a:spcPts val="485"/>
                        </a:spcBef>
                        <a:spcAft>
                          <a:spcPts val="0"/>
                        </a:spcAft>
                      </a:pPr>
                      <a:r>
                        <a:rPr lang="en-US" sz="1800" b="1" u="none" strike="noStrike" kern="1200" baseline="0" dirty="0">
                          <a:solidFill>
                            <a:schemeClr val="tx1"/>
                          </a:solidFill>
                          <a:effectLst/>
                          <a:latin typeface="Arial" panose="020B0604020202020204" pitchFamily="34" charset="0"/>
                          <a:ea typeface="+mn-ea"/>
                          <a:cs typeface="Arial" panose="020B0604020202020204" pitchFamily="34" charset="0"/>
                        </a:rPr>
                        <a:t>R1 744</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lumMod val="50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tcPr>
                </a:tc>
                <a:tc>
                  <a:txBody>
                    <a:bodyPr/>
                    <a:lstStyle/>
                    <a:p>
                      <a:pPr marL="72390" marR="0" algn="ctr">
                        <a:spcBef>
                          <a:spcPts val="485"/>
                        </a:spcBef>
                        <a:spcAft>
                          <a:spcPts val="0"/>
                        </a:spcAft>
                      </a:pPr>
                      <a:r>
                        <a:rPr lang="en-US" sz="1800" b="1" u="none" strike="noStrike" kern="1200" baseline="0" dirty="0">
                          <a:solidFill>
                            <a:schemeClr val="tx1"/>
                          </a:solidFill>
                          <a:effectLst/>
                          <a:latin typeface="Arial" panose="020B0604020202020204" pitchFamily="34" charset="0"/>
                          <a:ea typeface="+mn-ea"/>
                          <a:cs typeface="Arial" panose="020B0604020202020204" pitchFamily="34" charset="0"/>
                        </a:rPr>
                        <a:t>R1 740</a:t>
                      </a:r>
                    </a:p>
                  </a:txBody>
                  <a:tcPr marL="0" marR="0" marT="0" marB="0" anchor="ctr">
                    <a:lnL w="38100" cap="flat" cmpd="sng" algn="ctr">
                      <a:solidFill>
                        <a:schemeClr val="bg1">
                          <a:lumMod val="50000"/>
                        </a:schemeClr>
                      </a:solidFill>
                      <a:prstDash val="solid"/>
                      <a:round/>
                      <a:headEnd type="none" w="med" len="med"/>
                      <a:tailEnd type="none" w="med" len="med"/>
                    </a:lnL>
                    <a:lnR w="38100" cap="flat" cmpd="sng" algn="ctr">
                      <a:solidFill>
                        <a:schemeClr val="bg1">
                          <a:lumMod val="50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tcPr>
                </a:tc>
                <a:tc>
                  <a:txBody>
                    <a:bodyPr/>
                    <a:lstStyle/>
                    <a:p>
                      <a:pPr marL="72390" marR="0" algn="ctr">
                        <a:spcBef>
                          <a:spcPts val="485"/>
                        </a:spcBef>
                        <a:spcAft>
                          <a:spcPts val="0"/>
                        </a:spcAft>
                      </a:pPr>
                      <a:r>
                        <a:rPr lang="en-US" sz="1800" b="1" u="none" strike="noStrike" kern="1200" baseline="0" dirty="0">
                          <a:solidFill>
                            <a:schemeClr val="tx1"/>
                          </a:solidFill>
                          <a:effectLst/>
                          <a:latin typeface="Arial" panose="020B0604020202020204" pitchFamily="34" charset="0"/>
                          <a:ea typeface="+mn-ea"/>
                          <a:cs typeface="Arial" panose="020B0604020202020204" pitchFamily="34" charset="0"/>
                        </a:rPr>
                        <a:t>R979</a:t>
                      </a:r>
                    </a:p>
                  </a:txBody>
                  <a:tcPr marL="0" marR="0" marT="0" marB="0" anchor="ctr">
                    <a:lnL w="38100" cap="flat" cmpd="sng" algn="ctr">
                      <a:solidFill>
                        <a:schemeClr val="bg1">
                          <a:lumMod val="5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673446732"/>
                  </a:ext>
                </a:extLst>
              </a:tr>
              <a:tr h="501213">
                <a:tc>
                  <a:txBody>
                    <a:bodyPr/>
                    <a:lstStyle/>
                    <a:p>
                      <a:pPr marL="71755" marR="0">
                        <a:spcBef>
                          <a:spcPts val="485"/>
                        </a:spcBef>
                        <a:spcAft>
                          <a:spcPts val="0"/>
                        </a:spcAft>
                      </a:pPr>
                      <a:r>
                        <a:rPr lang="en-US" sz="1800" b="1" kern="1200" dirty="0">
                          <a:solidFill>
                            <a:prstClr val="white"/>
                          </a:solidFill>
                          <a:latin typeface="Arial" panose="020B0604020202020204" pitchFamily="34" charset="0"/>
                          <a:ea typeface="+mn-ea"/>
                          <a:cs typeface="Arial" panose="020B0604020202020204" pitchFamily="34" charset="0"/>
                        </a:rPr>
                        <a:t>R10 989.01 - R15 421.00</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marL="71755" marR="0" algn="ctr">
                        <a:spcBef>
                          <a:spcPts val="485"/>
                        </a:spcBef>
                        <a:spcAft>
                          <a:spcPts val="0"/>
                        </a:spcAft>
                      </a:pPr>
                      <a:r>
                        <a:rPr lang="en-US" sz="1800" b="1" u="none" strike="noStrike" kern="1200" baseline="0" dirty="0">
                          <a:solidFill>
                            <a:schemeClr val="tx1"/>
                          </a:solidFill>
                          <a:effectLst/>
                          <a:latin typeface="Arial" panose="020B0604020202020204" pitchFamily="34" charset="0"/>
                          <a:ea typeface="+mn-ea"/>
                          <a:cs typeface="Arial" panose="020B0604020202020204" pitchFamily="34" charset="0"/>
                        </a:rPr>
                        <a:t>R1 893</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lumMod val="50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tcPr>
                </a:tc>
                <a:tc>
                  <a:txBody>
                    <a:bodyPr/>
                    <a:lstStyle/>
                    <a:p>
                      <a:pPr marL="72390" marR="0" algn="ctr">
                        <a:spcBef>
                          <a:spcPts val="485"/>
                        </a:spcBef>
                        <a:spcAft>
                          <a:spcPts val="0"/>
                        </a:spcAft>
                      </a:pPr>
                      <a:r>
                        <a:rPr lang="en-US" sz="1800" b="1" u="none" strike="noStrike" kern="1200" baseline="0" dirty="0">
                          <a:solidFill>
                            <a:schemeClr val="tx1"/>
                          </a:solidFill>
                          <a:effectLst/>
                          <a:latin typeface="Arial" panose="020B0604020202020204" pitchFamily="34" charset="0"/>
                          <a:ea typeface="+mn-ea"/>
                          <a:cs typeface="Arial" panose="020B0604020202020204" pitchFamily="34" charset="0"/>
                        </a:rPr>
                        <a:t>R1 878</a:t>
                      </a:r>
                    </a:p>
                  </a:txBody>
                  <a:tcPr marL="0" marR="0" marT="0" marB="0" anchor="ctr">
                    <a:lnL w="38100" cap="flat" cmpd="sng" algn="ctr">
                      <a:solidFill>
                        <a:schemeClr val="bg1">
                          <a:lumMod val="50000"/>
                        </a:schemeClr>
                      </a:solidFill>
                      <a:prstDash val="solid"/>
                      <a:round/>
                      <a:headEnd type="none" w="med" len="med"/>
                      <a:tailEnd type="none" w="med" len="med"/>
                    </a:lnL>
                    <a:lnR w="38100" cap="flat" cmpd="sng" algn="ctr">
                      <a:solidFill>
                        <a:schemeClr val="bg1">
                          <a:lumMod val="50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tcPr>
                </a:tc>
                <a:tc>
                  <a:txBody>
                    <a:bodyPr/>
                    <a:lstStyle/>
                    <a:p>
                      <a:pPr marL="73025" marR="0" algn="ctr">
                        <a:spcBef>
                          <a:spcPts val="485"/>
                        </a:spcBef>
                        <a:spcAft>
                          <a:spcPts val="0"/>
                        </a:spcAft>
                      </a:pPr>
                      <a:r>
                        <a:rPr lang="en-US" sz="1800" b="1" u="none" strike="noStrike" kern="1200" baseline="0" dirty="0">
                          <a:solidFill>
                            <a:schemeClr val="tx1"/>
                          </a:solidFill>
                          <a:effectLst/>
                          <a:latin typeface="Arial" panose="020B0604020202020204" pitchFamily="34" charset="0"/>
                          <a:ea typeface="+mn-ea"/>
                          <a:cs typeface="Arial" panose="020B0604020202020204" pitchFamily="34" charset="0"/>
                        </a:rPr>
                        <a:t>R1 080</a:t>
                      </a:r>
                    </a:p>
                  </a:txBody>
                  <a:tcPr marL="0" marR="0" marT="0" marB="0" anchor="ctr">
                    <a:lnL w="38100" cap="flat" cmpd="sng" algn="ctr">
                      <a:solidFill>
                        <a:schemeClr val="bg1">
                          <a:lumMod val="5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250541325"/>
                  </a:ext>
                </a:extLst>
              </a:tr>
              <a:tr h="501213">
                <a:tc>
                  <a:txBody>
                    <a:bodyPr/>
                    <a:lstStyle/>
                    <a:p>
                      <a:pPr marL="71755" marR="0">
                        <a:spcBef>
                          <a:spcPts val="485"/>
                        </a:spcBef>
                        <a:spcAft>
                          <a:spcPts val="0"/>
                        </a:spcAft>
                      </a:pPr>
                      <a:r>
                        <a:rPr lang="en-US" sz="1800" b="1" kern="1200" dirty="0">
                          <a:solidFill>
                            <a:prstClr val="white"/>
                          </a:solidFill>
                          <a:latin typeface="Arial" panose="020B0604020202020204" pitchFamily="34" charset="0"/>
                          <a:ea typeface="+mn-ea"/>
                          <a:cs typeface="Arial" panose="020B0604020202020204" pitchFamily="34" charset="0"/>
                        </a:rPr>
                        <a:t>R15 421.01 - R26 418.00</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marL="72390" marR="0" algn="ctr">
                        <a:spcBef>
                          <a:spcPts val="485"/>
                        </a:spcBef>
                        <a:spcAft>
                          <a:spcPts val="0"/>
                        </a:spcAft>
                      </a:pPr>
                      <a:r>
                        <a:rPr lang="en-US" sz="1800" b="1" u="none" strike="noStrike" kern="1200" baseline="0" dirty="0">
                          <a:solidFill>
                            <a:schemeClr val="tx1"/>
                          </a:solidFill>
                          <a:effectLst/>
                          <a:latin typeface="Arial" panose="020B0604020202020204" pitchFamily="34" charset="0"/>
                          <a:ea typeface="+mn-ea"/>
                          <a:cs typeface="Arial" panose="020B0604020202020204" pitchFamily="34" charset="0"/>
                        </a:rPr>
                        <a:t>R2 185</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lumMod val="50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tcPr>
                </a:tc>
                <a:tc>
                  <a:txBody>
                    <a:bodyPr/>
                    <a:lstStyle/>
                    <a:p>
                      <a:pPr marL="72390" marR="0" algn="ctr">
                        <a:spcBef>
                          <a:spcPts val="485"/>
                        </a:spcBef>
                        <a:spcAft>
                          <a:spcPts val="0"/>
                        </a:spcAft>
                      </a:pPr>
                      <a:r>
                        <a:rPr lang="en-US" sz="1800" b="1" u="none" strike="noStrike" kern="1200" baseline="0" dirty="0">
                          <a:solidFill>
                            <a:schemeClr val="tx1"/>
                          </a:solidFill>
                          <a:effectLst/>
                          <a:latin typeface="Arial" panose="020B0604020202020204" pitchFamily="34" charset="0"/>
                          <a:ea typeface="+mn-ea"/>
                          <a:cs typeface="Arial" panose="020B0604020202020204" pitchFamily="34" charset="0"/>
                        </a:rPr>
                        <a:t>R2 185</a:t>
                      </a:r>
                    </a:p>
                  </a:txBody>
                  <a:tcPr marL="0" marR="0" marT="0" marB="0" anchor="ctr">
                    <a:lnL w="38100" cap="flat" cmpd="sng" algn="ctr">
                      <a:solidFill>
                        <a:schemeClr val="bg1">
                          <a:lumMod val="50000"/>
                        </a:schemeClr>
                      </a:solidFill>
                      <a:prstDash val="solid"/>
                      <a:round/>
                      <a:headEnd type="none" w="med" len="med"/>
                      <a:tailEnd type="none" w="med" len="med"/>
                    </a:lnL>
                    <a:lnR w="38100" cap="flat" cmpd="sng" algn="ctr">
                      <a:solidFill>
                        <a:schemeClr val="bg1">
                          <a:lumMod val="50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tcPr>
                </a:tc>
                <a:tc>
                  <a:txBody>
                    <a:bodyPr/>
                    <a:lstStyle/>
                    <a:p>
                      <a:pPr marL="73025" marR="0" algn="ctr">
                        <a:spcBef>
                          <a:spcPts val="485"/>
                        </a:spcBef>
                        <a:spcAft>
                          <a:spcPts val="0"/>
                        </a:spcAft>
                      </a:pPr>
                      <a:r>
                        <a:rPr lang="en-US" sz="1800" b="1" u="none" strike="noStrike" kern="1200" baseline="0" dirty="0">
                          <a:solidFill>
                            <a:schemeClr val="tx1"/>
                          </a:solidFill>
                          <a:effectLst/>
                          <a:latin typeface="Arial" panose="020B0604020202020204" pitchFamily="34" charset="0"/>
                          <a:ea typeface="+mn-ea"/>
                          <a:cs typeface="Arial" panose="020B0604020202020204" pitchFamily="34" charset="0"/>
                        </a:rPr>
                        <a:t>R1 226</a:t>
                      </a:r>
                    </a:p>
                  </a:txBody>
                  <a:tcPr marL="0" marR="0" marT="0" marB="0" anchor="ctr">
                    <a:lnL w="38100" cap="flat" cmpd="sng" algn="ctr">
                      <a:solidFill>
                        <a:schemeClr val="bg1">
                          <a:lumMod val="5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79171960"/>
                  </a:ext>
                </a:extLst>
              </a:tr>
              <a:tr h="501213">
                <a:tc>
                  <a:txBody>
                    <a:bodyPr/>
                    <a:lstStyle/>
                    <a:p>
                      <a:pPr marL="72390" marR="0">
                        <a:spcBef>
                          <a:spcPts val="485"/>
                        </a:spcBef>
                        <a:spcAft>
                          <a:spcPts val="0"/>
                        </a:spcAft>
                      </a:pPr>
                      <a:r>
                        <a:rPr lang="en-US" sz="1800" b="1" kern="1200" dirty="0">
                          <a:solidFill>
                            <a:prstClr val="white"/>
                          </a:solidFill>
                          <a:latin typeface="Arial" panose="020B0604020202020204" pitchFamily="34" charset="0"/>
                          <a:ea typeface="+mn-ea"/>
                          <a:cs typeface="Arial" panose="020B0604020202020204" pitchFamily="34" charset="0"/>
                        </a:rPr>
                        <a:t>R26 418.01+</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pPr marL="72390" marR="0" algn="ctr">
                        <a:spcBef>
                          <a:spcPts val="485"/>
                        </a:spcBef>
                        <a:spcAft>
                          <a:spcPts val="0"/>
                        </a:spcAft>
                      </a:pPr>
                      <a:r>
                        <a:rPr lang="en-US" sz="1800" b="1" u="none" strike="noStrike" kern="1200" baseline="0" dirty="0">
                          <a:solidFill>
                            <a:schemeClr val="tx1"/>
                          </a:solidFill>
                          <a:effectLst/>
                          <a:latin typeface="Arial" panose="020B0604020202020204" pitchFamily="34" charset="0"/>
                          <a:ea typeface="+mn-ea"/>
                          <a:cs typeface="Arial" panose="020B0604020202020204" pitchFamily="34" charset="0"/>
                        </a:rPr>
                        <a:t>R2 624</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lumMod val="50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72390" marR="0" algn="ctr">
                        <a:spcBef>
                          <a:spcPts val="485"/>
                        </a:spcBef>
                        <a:spcAft>
                          <a:spcPts val="0"/>
                        </a:spcAft>
                      </a:pPr>
                      <a:r>
                        <a:rPr lang="en-US" sz="1800" b="1" u="none" strike="noStrike" kern="1200" baseline="0" dirty="0">
                          <a:solidFill>
                            <a:schemeClr val="tx1"/>
                          </a:solidFill>
                          <a:effectLst/>
                          <a:latin typeface="Arial" panose="020B0604020202020204" pitchFamily="34" charset="0"/>
                          <a:ea typeface="+mn-ea"/>
                          <a:cs typeface="Arial" panose="020B0604020202020204" pitchFamily="34" charset="0"/>
                        </a:rPr>
                        <a:t>R2 624</a:t>
                      </a:r>
                    </a:p>
                  </a:txBody>
                  <a:tcPr marL="0" marR="0" marT="0" marB="0" anchor="ctr">
                    <a:lnL w="38100" cap="flat" cmpd="sng" algn="ctr">
                      <a:solidFill>
                        <a:schemeClr val="bg1">
                          <a:lumMod val="50000"/>
                        </a:schemeClr>
                      </a:solidFill>
                      <a:prstDash val="solid"/>
                      <a:round/>
                      <a:headEnd type="none" w="med" len="med"/>
                      <a:tailEnd type="none" w="med" len="med"/>
                    </a:lnL>
                    <a:lnR w="38100" cap="flat" cmpd="sng" algn="ctr">
                      <a:solidFill>
                        <a:schemeClr val="bg1">
                          <a:lumMod val="50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73025" marR="0" algn="ctr">
                        <a:spcBef>
                          <a:spcPts val="485"/>
                        </a:spcBef>
                        <a:spcAft>
                          <a:spcPts val="0"/>
                        </a:spcAft>
                      </a:pPr>
                      <a:r>
                        <a:rPr lang="en-US" sz="1800" b="1" u="none" strike="noStrike" kern="1200" baseline="0" dirty="0">
                          <a:solidFill>
                            <a:schemeClr val="tx1"/>
                          </a:solidFill>
                          <a:effectLst/>
                          <a:latin typeface="Arial" panose="020B0604020202020204" pitchFamily="34" charset="0"/>
                          <a:ea typeface="+mn-ea"/>
                          <a:cs typeface="Arial" panose="020B0604020202020204" pitchFamily="34" charset="0"/>
                        </a:rPr>
                        <a:t>R1 489</a:t>
                      </a:r>
                    </a:p>
                  </a:txBody>
                  <a:tcPr marL="0" marR="0" marT="0" marB="0" anchor="ctr">
                    <a:lnL w="38100" cap="flat" cmpd="sng" algn="ctr">
                      <a:solidFill>
                        <a:schemeClr val="bg1">
                          <a:lumMod val="50000"/>
                        </a:schemeClr>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6676145"/>
                  </a:ext>
                </a:extLst>
              </a:tr>
            </a:tbl>
          </a:graphicData>
        </a:graphic>
      </p:graphicFrame>
    </p:spTree>
    <p:extLst>
      <p:ext uri="{BB962C8B-B14F-4D97-AF65-F5344CB8AC3E}">
        <p14:creationId xmlns:p14="http://schemas.microsoft.com/office/powerpoint/2010/main" val="2117288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30362" y="180844"/>
            <a:ext cx="2909078" cy="737842"/>
          </a:xfrm>
          <a:prstGeom prst="rect">
            <a:avLst/>
          </a:prstGeom>
          <a:gradFill>
            <a:gsLst>
              <a:gs pos="0">
                <a:srgbClr val="009999">
                  <a:alpha val="29000"/>
                </a:srgbClr>
              </a:gs>
              <a:gs pos="58000">
                <a:schemeClr val="bg1">
                  <a:lumMod val="95000"/>
                  <a:alpha val="61000"/>
                </a:schemeClr>
              </a:gs>
              <a:gs pos="100000">
                <a:schemeClr val="accent1">
                  <a:tint val="23500"/>
                  <a:satMod val="160000"/>
                </a:schemeClr>
              </a:gs>
            </a:gsLst>
            <a:path path="rect">
              <a:fillToRect l="100000" t="100000"/>
            </a:path>
          </a:gradFill>
        </p:spPr>
        <p:txBody>
          <a:bodyPr vert="horz" lIns="91440" tIns="45720" rIns="91440" bIns="45720" rtlCol="0" anchor="ctr">
            <a:normAutofit fontScale="70000" lnSpcReduction="20000"/>
          </a:bodyPr>
          <a:lstStyle>
            <a:lvl1pPr algn="l" defTabSz="457200" rtl="0" eaLnBrk="1" latinLnBrk="0" hangingPunct="1">
              <a:spcBef>
                <a:spcPct val="0"/>
              </a:spcBef>
              <a:buNone/>
              <a:defRPr sz="3200" kern="1200">
                <a:solidFill>
                  <a:schemeClr val="bg1">
                    <a:lumMod val="95000"/>
                  </a:schemeClr>
                </a:solidFill>
                <a:latin typeface="+mj-lt"/>
                <a:ea typeface="+mj-ea"/>
                <a:cs typeface="FSAlbert Regular"/>
              </a:defRPr>
            </a:lvl1pPr>
          </a:lstStyle>
          <a:p>
            <a:pPr>
              <a:defRPr/>
            </a:pPr>
            <a:endParaRPr lang="en-US" sz="2000" b="1" dirty="0">
              <a:solidFill>
                <a:schemeClr val="tx1"/>
              </a:solidFill>
              <a:latin typeface="Arial" panose="020B0604020202020204" pitchFamily="34" charset="0"/>
              <a:cs typeface="Arial" panose="020B0604020202020204" pitchFamily="34" charset="0"/>
            </a:endParaRPr>
          </a:p>
          <a:p>
            <a:pPr>
              <a:defRPr/>
            </a:pPr>
            <a:endParaRPr lang="en-US" sz="2000" b="1" dirty="0">
              <a:solidFill>
                <a:schemeClr val="tx1"/>
              </a:solidFill>
              <a:latin typeface="Arial" panose="020B0604020202020204" pitchFamily="34" charset="0"/>
              <a:cs typeface="Arial" panose="020B0604020202020204" pitchFamily="34" charset="0"/>
            </a:endParaRPr>
          </a:p>
          <a:p>
            <a:pPr>
              <a:defRPr/>
            </a:pPr>
            <a:r>
              <a:rPr lang="en-US" sz="2800" b="1" dirty="0">
                <a:solidFill>
                  <a:schemeClr val="tx1"/>
                </a:solidFill>
                <a:latin typeface="Arial" panose="020B0604020202020204" pitchFamily="34" charset="0"/>
                <a:cs typeface="Arial" panose="020B0604020202020204" pitchFamily="34" charset="0"/>
              </a:rPr>
              <a:t>Ruby</a:t>
            </a:r>
            <a:endParaRPr lang="en-ZA" sz="1800" b="1" dirty="0">
              <a:solidFill>
                <a:schemeClr val="tx1"/>
              </a:solidFill>
              <a:latin typeface="Arial" panose="020B0604020202020204" pitchFamily="34" charset="0"/>
              <a:cs typeface="Arial" panose="020B0604020202020204" pitchFamily="34" charset="0"/>
            </a:endParaRPr>
          </a:p>
          <a:p>
            <a:pPr>
              <a:defRPr/>
            </a:pPr>
            <a:endParaRPr kumimoji="0" lang="en-ZA" sz="1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defTabSz="4572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chemeClr val="tx1"/>
              </a:solidFill>
              <a:effectLst/>
              <a:uLnTx/>
              <a:uFillTx/>
              <a:latin typeface="Arial" pitchFamily="34" charset="0"/>
              <a:ea typeface="Arial Unicode MS" panose="020B0604020202020204" pitchFamily="34" charset="-128"/>
              <a:cs typeface="Arial"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C06E96A5-D1C6-A342-91DA-1BF1F2CA31AF}"/>
              </a:ext>
            </a:extLst>
          </p:cNvPr>
          <p:cNvPicPr>
            <a:picLocks noChangeAspect="1"/>
          </p:cNvPicPr>
          <p:nvPr/>
        </p:nvPicPr>
        <p:blipFill>
          <a:blip r:embed="rId3"/>
          <a:stretch>
            <a:fillRect/>
          </a:stretch>
        </p:blipFill>
        <p:spPr>
          <a:xfrm>
            <a:off x="10214961" y="0"/>
            <a:ext cx="1707386" cy="890975"/>
          </a:xfrm>
          <a:prstGeom prst="rect">
            <a:avLst/>
          </a:prstGeom>
        </p:spPr>
      </p:pic>
      <p:pic>
        <p:nvPicPr>
          <p:cNvPr id="4" name="Picture 3">
            <a:extLst>
              <a:ext uri="{FF2B5EF4-FFF2-40B4-BE49-F238E27FC236}">
                <a16:creationId xmlns:a16="http://schemas.microsoft.com/office/drawing/2014/main" id="{2CE65BF9-DBA3-3495-1001-3AEF11D932D5}"/>
              </a:ext>
            </a:extLst>
          </p:cNvPr>
          <p:cNvPicPr>
            <a:picLocks noChangeAspect="1"/>
          </p:cNvPicPr>
          <p:nvPr/>
        </p:nvPicPr>
        <p:blipFill>
          <a:blip r:embed="rId4"/>
          <a:stretch>
            <a:fillRect/>
          </a:stretch>
        </p:blipFill>
        <p:spPr>
          <a:xfrm>
            <a:off x="0" y="6544165"/>
            <a:ext cx="12192000" cy="313835"/>
          </a:xfrm>
          <a:prstGeom prst="rect">
            <a:avLst/>
          </a:prstGeom>
        </p:spPr>
      </p:pic>
      <p:sp>
        <p:nvSpPr>
          <p:cNvPr id="7" name="Content Placeholder 2">
            <a:extLst>
              <a:ext uri="{FF2B5EF4-FFF2-40B4-BE49-F238E27FC236}">
                <a16:creationId xmlns:a16="http://schemas.microsoft.com/office/drawing/2014/main" id="{06859F1C-DF93-ADC4-71EF-B7A4F9F34B05}"/>
              </a:ext>
            </a:extLst>
          </p:cNvPr>
          <p:cNvSpPr txBox="1">
            <a:spLocks/>
          </p:cNvSpPr>
          <p:nvPr/>
        </p:nvSpPr>
        <p:spPr>
          <a:xfrm>
            <a:off x="121920" y="1645920"/>
            <a:ext cx="11898844" cy="473542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buSzPct val="100000"/>
            </a:pPr>
            <a:endParaRPr lang="en-US" sz="1400" dirty="0">
              <a:latin typeface="Arial" panose="020B0604020202020204" pitchFamily="34" charset="0"/>
              <a:cs typeface="Arial" panose="020B0604020202020204" pitchFamily="34" charset="0"/>
            </a:endParaRPr>
          </a:p>
          <a:p>
            <a:pPr>
              <a:lnSpc>
                <a:spcPct val="150000"/>
              </a:lnSpc>
              <a:spcBef>
                <a:spcPct val="20000"/>
              </a:spcBef>
              <a:buSzPct val="100000"/>
            </a:pPr>
            <a:endParaRPr lang="en-US" sz="1600" dirty="0">
              <a:latin typeface="Arial" panose="020B0604020202020204" pitchFamily="34" charset="0"/>
              <a:cs typeface="Arial" panose="020B0604020202020204" pitchFamily="34" charset="0"/>
            </a:endParaRPr>
          </a:p>
          <a:p>
            <a:pPr>
              <a:spcBef>
                <a:spcPct val="20000"/>
              </a:spcBef>
              <a:buSzPct val="100000"/>
            </a:pPr>
            <a:endParaRPr lang="en-US" sz="1600" dirty="0">
              <a:latin typeface="Arial" panose="020B0604020202020204" pitchFamily="34" charset="0"/>
              <a:cs typeface="Arial" panose="020B0604020202020204" pitchFamily="34" charset="0"/>
            </a:endParaRPr>
          </a:p>
          <a:p>
            <a:pPr algn="just">
              <a:spcBef>
                <a:spcPct val="20000"/>
              </a:spcBef>
              <a:buSzPct val="100000"/>
            </a:pPr>
            <a:endParaRPr lang="en-US" sz="1600" dirty="0">
              <a:latin typeface="Arial" panose="020B0604020202020204" pitchFamily="34" charset="0"/>
              <a:cs typeface="Arial" panose="020B0604020202020204" pitchFamily="34" charset="0"/>
            </a:endParaRPr>
          </a:p>
          <a:p>
            <a:pPr>
              <a:spcBef>
                <a:spcPct val="20000"/>
              </a:spcBef>
              <a:buSzPct val="100000"/>
            </a:pPr>
            <a:endParaRPr lang="en-US" sz="1600" dirty="0"/>
          </a:p>
        </p:txBody>
      </p:sp>
      <p:grpSp>
        <p:nvGrpSpPr>
          <p:cNvPr id="77" name="Group 76">
            <a:extLst>
              <a:ext uri="{FF2B5EF4-FFF2-40B4-BE49-F238E27FC236}">
                <a16:creationId xmlns:a16="http://schemas.microsoft.com/office/drawing/2014/main" id="{BC7820E7-6EFB-F6F2-7011-4A76A4C704BD}"/>
              </a:ext>
            </a:extLst>
          </p:cNvPr>
          <p:cNvGrpSpPr/>
          <p:nvPr/>
        </p:nvGrpSpPr>
        <p:grpSpPr>
          <a:xfrm>
            <a:off x="0" y="939504"/>
            <a:ext cx="12167342" cy="2553299"/>
            <a:chOff x="126670" y="2335258"/>
            <a:chExt cx="9977450" cy="5020692"/>
          </a:xfrm>
        </p:grpSpPr>
        <p:grpSp>
          <p:nvGrpSpPr>
            <p:cNvPr id="78" name="Group 77">
              <a:extLst>
                <a:ext uri="{FF2B5EF4-FFF2-40B4-BE49-F238E27FC236}">
                  <a16:creationId xmlns:a16="http://schemas.microsoft.com/office/drawing/2014/main" id="{917A9FD6-2F06-7211-97D1-B709834A73BA}"/>
                </a:ext>
              </a:extLst>
            </p:cNvPr>
            <p:cNvGrpSpPr/>
            <p:nvPr/>
          </p:nvGrpSpPr>
          <p:grpSpPr>
            <a:xfrm>
              <a:off x="126670" y="2967442"/>
              <a:ext cx="9977450" cy="4355665"/>
              <a:chOff x="-533547" y="3639746"/>
              <a:chExt cx="23960073" cy="1680258"/>
            </a:xfrm>
          </p:grpSpPr>
          <p:sp>
            <p:nvSpPr>
              <p:cNvPr id="81" name="Rectangle 80">
                <a:extLst>
                  <a:ext uri="{FF2B5EF4-FFF2-40B4-BE49-F238E27FC236}">
                    <a16:creationId xmlns:a16="http://schemas.microsoft.com/office/drawing/2014/main" id="{6A34C2B0-6670-CA5B-C0CA-3F7791650A85}"/>
                  </a:ext>
                </a:extLst>
              </p:cNvPr>
              <p:cNvSpPr/>
              <p:nvPr/>
            </p:nvSpPr>
            <p:spPr>
              <a:xfrm>
                <a:off x="3239146" y="3970570"/>
                <a:ext cx="6725491" cy="21317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en-ZA" sz="1600" b="1" dirty="0">
                    <a:latin typeface="Arial" panose="020B0604020202020204" pitchFamily="34" charset="0"/>
                    <a:cs typeface="Arial" panose="020B0604020202020204" pitchFamily="34" charset="0"/>
                  </a:rPr>
                  <a:t>Risk</a:t>
                </a:r>
                <a:r>
                  <a:rPr lang="en-US" sz="1600" dirty="0">
                    <a:latin typeface="Arial" panose="020B0604020202020204" pitchFamily="34" charset="0"/>
                    <a:cs typeface="Arial" panose="020B0604020202020204" pitchFamily="34" charset="0"/>
                  </a:rPr>
                  <a:t> </a:t>
                </a:r>
                <a:endParaRPr lang="en-US" sz="1600" b="1" dirty="0">
                  <a:latin typeface="Arial" panose="020B0604020202020204" pitchFamily="34" charset="0"/>
                  <a:ea typeface="Times New Roman" charset="0"/>
                  <a:cs typeface="Arial" panose="020B0604020202020204" pitchFamily="34" charset="0"/>
                </a:endParaRPr>
              </a:p>
            </p:txBody>
          </p:sp>
          <p:sp>
            <p:nvSpPr>
              <p:cNvPr id="82" name="Rectangle 81">
                <a:extLst>
                  <a:ext uri="{FF2B5EF4-FFF2-40B4-BE49-F238E27FC236}">
                    <a16:creationId xmlns:a16="http://schemas.microsoft.com/office/drawing/2014/main" id="{68D56D33-9145-FEAE-C376-B4A44D26C1B6}"/>
                  </a:ext>
                </a:extLst>
              </p:cNvPr>
              <p:cNvSpPr/>
              <p:nvPr/>
            </p:nvSpPr>
            <p:spPr>
              <a:xfrm>
                <a:off x="-508134" y="3886631"/>
                <a:ext cx="3671579" cy="368505"/>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en-ZA" b="1" dirty="0">
                    <a:solidFill>
                      <a:schemeClr val="bg1"/>
                    </a:solidFill>
                    <a:latin typeface="Arial" panose="020B0604020202020204" pitchFamily="34" charset="0"/>
                    <a:cs typeface="Arial" panose="020B0604020202020204" pitchFamily="34" charset="0"/>
                  </a:rPr>
                  <a:t>Salary band</a:t>
                </a:r>
                <a:endParaRPr lang="en-US" b="1" dirty="0">
                  <a:solidFill>
                    <a:schemeClr val="bg1"/>
                  </a:solidFill>
                  <a:latin typeface="Arial" panose="020B0604020202020204" pitchFamily="34" charset="0"/>
                  <a:ea typeface="Times New Roman" charset="0"/>
                  <a:cs typeface="Arial" panose="020B0604020202020204" pitchFamily="34" charset="0"/>
                </a:endParaRPr>
              </a:p>
            </p:txBody>
          </p:sp>
          <p:sp>
            <p:nvSpPr>
              <p:cNvPr id="83" name="Rectangle 82">
                <a:extLst>
                  <a:ext uri="{FF2B5EF4-FFF2-40B4-BE49-F238E27FC236}">
                    <a16:creationId xmlns:a16="http://schemas.microsoft.com/office/drawing/2014/main" id="{96F6E699-37A9-51DF-047B-C01D5BB37C0F}"/>
                  </a:ext>
                </a:extLst>
              </p:cNvPr>
              <p:cNvSpPr/>
              <p:nvPr/>
            </p:nvSpPr>
            <p:spPr>
              <a:xfrm>
                <a:off x="3113154" y="3903686"/>
                <a:ext cx="2354106" cy="27965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en-ZA" b="1" dirty="0">
                    <a:latin typeface="Arial" panose="020B0604020202020204" pitchFamily="34" charset="0"/>
                    <a:cs typeface="Arial" panose="020B0604020202020204" pitchFamily="34" charset="0"/>
                  </a:rPr>
                  <a:t>PM</a:t>
                </a:r>
                <a:r>
                  <a:rPr lang="en-US" dirty="0">
                    <a:latin typeface="Arial" panose="020B0604020202020204" pitchFamily="34" charset="0"/>
                    <a:cs typeface="Arial" panose="020B0604020202020204" pitchFamily="34" charset="0"/>
                  </a:rPr>
                  <a:t> </a:t>
                </a:r>
                <a:endParaRPr lang="en-US" b="1" dirty="0">
                  <a:solidFill>
                    <a:schemeClr val="bg1"/>
                  </a:solidFill>
                  <a:latin typeface="Arial" panose="020B0604020202020204" pitchFamily="34" charset="0"/>
                  <a:ea typeface="Times New Roman" charset="0"/>
                  <a:cs typeface="Arial" panose="020B0604020202020204" pitchFamily="34" charset="0"/>
                </a:endParaRPr>
              </a:p>
            </p:txBody>
          </p:sp>
          <p:sp>
            <p:nvSpPr>
              <p:cNvPr id="84" name="Rectangle 83">
                <a:extLst>
                  <a:ext uri="{FF2B5EF4-FFF2-40B4-BE49-F238E27FC236}">
                    <a16:creationId xmlns:a16="http://schemas.microsoft.com/office/drawing/2014/main" id="{8B5B2505-7E20-70B4-6040-A7F165A854A5}"/>
                  </a:ext>
                </a:extLst>
              </p:cNvPr>
              <p:cNvSpPr/>
              <p:nvPr/>
            </p:nvSpPr>
            <p:spPr>
              <a:xfrm>
                <a:off x="5424841" y="3865728"/>
                <a:ext cx="2228111" cy="31780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en-ZA" b="1" dirty="0">
                    <a:latin typeface="Arial" panose="020B0604020202020204" pitchFamily="34" charset="0"/>
                    <a:cs typeface="Arial" panose="020B0604020202020204" pitchFamily="34" charset="0"/>
                  </a:rPr>
                  <a:t>AD</a:t>
                </a:r>
                <a:r>
                  <a:rPr lang="en-US" sz="1600" dirty="0">
                    <a:latin typeface="Arial" panose="020B0604020202020204" pitchFamily="34" charset="0"/>
                    <a:cs typeface="Arial" panose="020B0604020202020204" pitchFamily="34" charset="0"/>
                  </a:rPr>
                  <a:t> </a:t>
                </a:r>
                <a:endParaRPr lang="en-US" sz="1600" b="1" dirty="0">
                  <a:solidFill>
                    <a:schemeClr val="bg1"/>
                  </a:solidFill>
                  <a:latin typeface="Arial" panose="020B0604020202020204" pitchFamily="34" charset="0"/>
                  <a:ea typeface="Times New Roman" charset="0"/>
                  <a:cs typeface="Arial" panose="020B0604020202020204" pitchFamily="34" charset="0"/>
                </a:endParaRPr>
              </a:p>
            </p:txBody>
          </p:sp>
          <p:sp>
            <p:nvSpPr>
              <p:cNvPr id="85" name="Rectangle 84">
                <a:extLst>
                  <a:ext uri="{FF2B5EF4-FFF2-40B4-BE49-F238E27FC236}">
                    <a16:creationId xmlns:a16="http://schemas.microsoft.com/office/drawing/2014/main" id="{3C452430-ABA8-2953-DC2C-1CEC31E25F00}"/>
                  </a:ext>
                </a:extLst>
              </p:cNvPr>
              <p:cNvSpPr/>
              <p:nvPr/>
            </p:nvSpPr>
            <p:spPr>
              <a:xfrm>
                <a:off x="7673530" y="3865728"/>
                <a:ext cx="2228111" cy="31780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en-ZA" b="1" dirty="0">
                    <a:solidFill>
                      <a:schemeClr val="bg1"/>
                    </a:solidFill>
                    <a:latin typeface="Arial" panose="020B0604020202020204" pitchFamily="34" charset="0"/>
                    <a:cs typeface="Arial" panose="020B0604020202020204" pitchFamily="34" charset="0"/>
                  </a:rPr>
                  <a:t>CD</a:t>
                </a:r>
                <a:r>
                  <a:rPr lang="en-ZA" sz="1600" b="1" dirty="0">
                    <a:solidFill>
                      <a:schemeClr val="bg1"/>
                    </a:solidFill>
                    <a:latin typeface="Arial" panose="020B0604020202020204" pitchFamily="34" charset="0"/>
                    <a:cs typeface="Arial" panose="020B0604020202020204" pitchFamily="34" charset="0"/>
                  </a:rPr>
                  <a:t> </a:t>
                </a:r>
                <a:endParaRPr lang="en-US" sz="1600" b="1" dirty="0">
                  <a:solidFill>
                    <a:schemeClr val="bg1"/>
                  </a:solidFill>
                  <a:latin typeface="Arial" panose="020B0604020202020204" pitchFamily="34" charset="0"/>
                  <a:ea typeface="Times New Roman" charset="0"/>
                  <a:cs typeface="Arial" panose="020B0604020202020204" pitchFamily="34" charset="0"/>
                </a:endParaRPr>
              </a:p>
            </p:txBody>
          </p:sp>
          <p:sp>
            <p:nvSpPr>
              <p:cNvPr id="86" name="Rectangle 85">
                <a:extLst>
                  <a:ext uri="{FF2B5EF4-FFF2-40B4-BE49-F238E27FC236}">
                    <a16:creationId xmlns:a16="http://schemas.microsoft.com/office/drawing/2014/main" id="{1EACF9CE-26A2-A99A-0CA1-5CAE763ED866}"/>
                  </a:ext>
                </a:extLst>
              </p:cNvPr>
              <p:cNvSpPr/>
              <p:nvPr/>
            </p:nvSpPr>
            <p:spPr>
              <a:xfrm>
                <a:off x="-508134" y="4165350"/>
                <a:ext cx="3643129" cy="353919"/>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03124">
                  <a:spcBef>
                    <a:spcPts val="272"/>
                  </a:spcBef>
                </a:pPr>
                <a:r>
                  <a:rPr lang="en-GB" sz="1600" dirty="0">
                    <a:latin typeface="Arial" panose="020B0604020202020204" pitchFamily="34" charset="0"/>
                    <a:cs typeface="Arial" panose="020B0604020202020204" pitchFamily="34" charset="0"/>
                  </a:rPr>
                  <a:t>R0 - R15 821.00</a:t>
                </a:r>
                <a:r>
                  <a:rPr lang="de-DE" sz="160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
            <p:nvSpPr>
              <p:cNvPr id="87" name="Rectangle 86">
                <a:extLst>
                  <a:ext uri="{FF2B5EF4-FFF2-40B4-BE49-F238E27FC236}">
                    <a16:creationId xmlns:a16="http://schemas.microsoft.com/office/drawing/2014/main" id="{1FD11F30-A182-804F-2737-E1238CAE03CA}"/>
                  </a:ext>
                </a:extLst>
              </p:cNvPr>
              <p:cNvSpPr/>
              <p:nvPr/>
            </p:nvSpPr>
            <p:spPr>
              <a:xfrm>
                <a:off x="3113153" y="4186049"/>
                <a:ext cx="2291109" cy="3178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da-DK" sz="1600" b="1" dirty="0">
                    <a:solidFill>
                      <a:schemeClr val="bg2">
                        <a:lumMod val="10000"/>
                      </a:schemeClr>
                    </a:solidFill>
                    <a:latin typeface="Arial" panose="020B0604020202020204" pitchFamily="34" charset="0"/>
                    <a:cs typeface="Arial" panose="020B0604020202020204" pitchFamily="34" charset="0"/>
                  </a:rPr>
                  <a:t>R2 544 </a:t>
                </a:r>
                <a:endParaRPr lang="en-US" sz="1600" b="1" dirty="0">
                  <a:solidFill>
                    <a:schemeClr val="bg2">
                      <a:lumMod val="10000"/>
                    </a:schemeClr>
                  </a:solidFill>
                  <a:latin typeface="Arial" panose="020B0604020202020204" pitchFamily="34" charset="0"/>
                  <a:ea typeface="Times New Roman" charset="0"/>
                  <a:cs typeface="Arial" panose="020B0604020202020204" pitchFamily="34" charset="0"/>
                </a:endParaRPr>
              </a:p>
            </p:txBody>
          </p:sp>
          <p:sp>
            <p:nvSpPr>
              <p:cNvPr id="88" name="Rectangle 87">
                <a:extLst>
                  <a:ext uri="{FF2B5EF4-FFF2-40B4-BE49-F238E27FC236}">
                    <a16:creationId xmlns:a16="http://schemas.microsoft.com/office/drawing/2014/main" id="{B5F1A93B-65F4-8B93-C06B-7E628F41D35F}"/>
                  </a:ext>
                </a:extLst>
              </p:cNvPr>
              <p:cNvSpPr/>
              <p:nvPr/>
            </p:nvSpPr>
            <p:spPr>
              <a:xfrm>
                <a:off x="5424841" y="4186049"/>
                <a:ext cx="2228111" cy="3178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da-DK" sz="1600" b="1" dirty="0">
                    <a:solidFill>
                      <a:schemeClr val="bg2">
                        <a:lumMod val="10000"/>
                      </a:schemeClr>
                    </a:solidFill>
                    <a:latin typeface="Arial" panose="020B0604020202020204" pitchFamily="34" charset="0"/>
                    <a:cs typeface="Arial" panose="020B0604020202020204" pitchFamily="34" charset="0"/>
                  </a:rPr>
                  <a:t>R1 908 </a:t>
                </a:r>
                <a:endParaRPr lang="en-US" sz="1600" b="1" dirty="0">
                  <a:solidFill>
                    <a:schemeClr val="bg2">
                      <a:lumMod val="10000"/>
                    </a:schemeClr>
                  </a:solidFill>
                  <a:latin typeface="Arial" panose="020B0604020202020204" pitchFamily="34" charset="0"/>
                  <a:ea typeface="Times New Roman" charset="0"/>
                  <a:cs typeface="Arial" panose="020B0604020202020204" pitchFamily="34" charset="0"/>
                </a:endParaRPr>
              </a:p>
            </p:txBody>
          </p:sp>
          <p:sp>
            <p:nvSpPr>
              <p:cNvPr id="89" name="Rectangle 88">
                <a:extLst>
                  <a:ext uri="{FF2B5EF4-FFF2-40B4-BE49-F238E27FC236}">
                    <a16:creationId xmlns:a16="http://schemas.microsoft.com/office/drawing/2014/main" id="{DB47614E-965D-04C9-CD3F-48204A14380F}"/>
                  </a:ext>
                </a:extLst>
              </p:cNvPr>
              <p:cNvSpPr/>
              <p:nvPr/>
            </p:nvSpPr>
            <p:spPr>
              <a:xfrm>
                <a:off x="7673530" y="4186049"/>
                <a:ext cx="2228111" cy="3178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is-IS" sz="1600" b="1" dirty="0">
                    <a:solidFill>
                      <a:schemeClr val="bg2">
                        <a:lumMod val="10000"/>
                      </a:schemeClr>
                    </a:solidFill>
                    <a:latin typeface="Arial" panose="020B0604020202020204" pitchFamily="34" charset="0"/>
                    <a:cs typeface="Arial" panose="020B0604020202020204" pitchFamily="34" charset="0"/>
                  </a:rPr>
                  <a:t>R984</a:t>
                </a:r>
                <a:endParaRPr lang="en-US" sz="1600" b="1" dirty="0">
                  <a:solidFill>
                    <a:schemeClr val="bg2">
                      <a:lumMod val="10000"/>
                    </a:schemeClr>
                  </a:solidFill>
                  <a:latin typeface="Arial" panose="020B0604020202020204" pitchFamily="34" charset="0"/>
                  <a:ea typeface="Times New Roman" charset="0"/>
                  <a:cs typeface="Arial" panose="020B0604020202020204" pitchFamily="34" charset="0"/>
                </a:endParaRPr>
              </a:p>
            </p:txBody>
          </p:sp>
          <p:sp>
            <p:nvSpPr>
              <p:cNvPr id="90" name="Rectangle 89">
                <a:extLst>
                  <a:ext uri="{FF2B5EF4-FFF2-40B4-BE49-F238E27FC236}">
                    <a16:creationId xmlns:a16="http://schemas.microsoft.com/office/drawing/2014/main" id="{2AB22DB0-841D-C9DC-C63B-C0E803D3C577}"/>
                  </a:ext>
                </a:extLst>
              </p:cNvPr>
              <p:cNvSpPr/>
              <p:nvPr/>
            </p:nvSpPr>
            <p:spPr>
              <a:xfrm>
                <a:off x="-533547" y="4468166"/>
                <a:ext cx="3689123" cy="353919"/>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spcAft>
                    <a:spcPts val="0"/>
                  </a:spcAft>
                </a:pPr>
                <a:r>
                  <a:rPr lang="en-GB" sz="1600" dirty="0">
                    <a:latin typeface="Arial" panose="020B0604020202020204" pitchFamily="34" charset="0"/>
                    <a:cs typeface="Arial" panose="020B0604020202020204" pitchFamily="34" charset="0"/>
                  </a:rPr>
                  <a:t>R15 821.01 - R27 324.00</a:t>
                </a:r>
                <a:endParaRPr lang="en-US" sz="1600" dirty="0">
                  <a:latin typeface="Arial" panose="020B0604020202020204" pitchFamily="34" charset="0"/>
                  <a:cs typeface="Arial" panose="020B0604020202020204" pitchFamily="34" charset="0"/>
                </a:endParaRPr>
              </a:p>
            </p:txBody>
          </p:sp>
          <p:sp>
            <p:nvSpPr>
              <p:cNvPr id="91" name="Rectangle 90">
                <a:extLst>
                  <a:ext uri="{FF2B5EF4-FFF2-40B4-BE49-F238E27FC236}">
                    <a16:creationId xmlns:a16="http://schemas.microsoft.com/office/drawing/2014/main" id="{BB838A0F-E3BE-8774-1246-95C46A86FC28}"/>
                  </a:ext>
                </a:extLst>
              </p:cNvPr>
              <p:cNvSpPr/>
              <p:nvPr/>
            </p:nvSpPr>
            <p:spPr>
              <a:xfrm>
                <a:off x="3176151" y="4504278"/>
                <a:ext cx="2228112" cy="3178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cs-CZ" sz="1600" b="1" dirty="0">
                    <a:solidFill>
                      <a:schemeClr val="bg2">
                        <a:lumMod val="10000"/>
                      </a:schemeClr>
                    </a:solidFill>
                    <a:latin typeface="Arial" panose="020B0604020202020204" pitchFamily="34" charset="0"/>
                    <a:cs typeface="Arial" panose="020B0604020202020204" pitchFamily="34" charset="0"/>
                  </a:rPr>
                  <a:t>R</a:t>
                </a:r>
                <a:r>
                  <a:rPr lang="en-US" sz="1600" b="1" dirty="0">
                    <a:solidFill>
                      <a:schemeClr val="bg2">
                        <a:lumMod val="10000"/>
                      </a:schemeClr>
                    </a:solidFill>
                    <a:latin typeface="Arial" panose="020B0604020202020204" pitchFamily="34" charset="0"/>
                    <a:cs typeface="Arial" panose="020B0604020202020204" pitchFamily="34" charset="0"/>
                  </a:rPr>
                  <a:t>2 832</a:t>
                </a:r>
                <a:endParaRPr lang="en-US" sz="1600" b="1" dirty="0">
                  <a:solidFill>
                    <a:schemeClr val="bg2">
                      <a:lumMod val="10000"/>
                    </a:schemeClr>
                  </a:solidFill>
                  <a:latin typeface="Arial" panose="020B0604020202020204" pitchFamily="34" charset="0"/>
                  <a:ea typeface="Times New Roman" charset="0"/>
                  <a:cs typeface="Arial" panose="020B0604020202020204" pitchFamily="34" charset="0"/>
                </a:endParaRPr>
              </a:p>
            </p:txBody>
          </p:sp>
          <p:sp>
            <p:nvSpPr>
              <p:cNvPr id="92" name="Rectangle 91">
                <a:extLst>
                  <a:ext uri="{FF2B5EF4-FFF2-40B4-BE49-F238E27FC236}">
                    <a16:creationId xmlns:a16="http://schemas.microsoft.com/office/drawing/2014/main" id="{9930A10C-D41D-0131-BFF7-0729E7BD417C}"/>
                  </a:ext>
                </a:extLst>
              </p:cNvPr>
              <p:cNvSpPr/>
              <p:nvPr/>
            </p:nvSpPr>
            <p:spPr>
              <a:xfrm>
                <a:off x="5424841" y="4504278"/>
                <a:ext cx="2228111" cy="3178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da-DK" sz="1600" b="1" dirty="0">
                    <a:solidFill>
                      <a:schemeClr val="bg2">
                        <a:lumMod val="10000"/>
                      </a:schemeClr>
                    </a:solidFill>
                    <a:latin typeface="Arial" panose="020B0604020202020204" pitchFamily="34" charset="0"/>
                    <a:cs typeface="Arial" panose="020B0604020202020204" pitchFamily="34" charset="0"/>
                  </a:rPr>
                  <a:t>R2 128 </a:t>
                </a:r>
                <a:endParaRPr lang="en-US" sz="1600" b="1" dirty="0">
                  <a:solidFill>
                    <a:schemeClr val="bg2">
                      <a:lumMod val="10000"/>
                    </a:schemeClr>
                  </a:solidFill>
                  <a:latin typeface="Arial" panose="020B0604020202020204" pitchFamily="34" charset="0"/>
                  <a:ea typeface="Times New Roman" charset="0"/>
                  <a:cs typeface="Arial" panose="020B0604020202020204" pitchFamily="34" charset="0"/>
                </a:endParaRPr>
              </a:p>
            </p:txBody>
          </p:sp>
          <p:sp>
            <p:nvSpPr>
              <p:cNvPr id="93" name="Rectangle 92">
                <a:extLst>
                  <a:ext uri="{FF2B5EF4-FFF2-40B4-BE49-F238E27FC236}">
                    <a16:creationId xmlns:a16="http://schemas.microsoft.com/office/drawing/2014/main" id="{E1D7FE6D-4E44-B4CD-F2AF-3173CFDFD5D2}"/>
                  </a:ext>
                </a:extLst>
              </p:cNvPr>
              <p:cNvSpPr/>
              <p:nvPr/>
            </p:nvSpPr>
            <p:spPr>
              <a:xfrm>
                <a:off x="7673530" y="4504278"/>
                <a:ext cx="2228111" cy="3178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is-IS" sz="1600" b="1" dirty="0">
                    <a:solidFill>
                      <a:schemeClr val="bg2">
                        <a:lumMod val="10000"/>
                      </a:schemeClr>
                    </a:solidFill>
                    <a:latin typeface="Arial" panose="020B0604020202020204" pitchFamily="34" charset="0"/>
                    <a:cs typeface="Arial" panose="020B0604020202020204" pitchFamily="34" charset="0"/>
                  </a:rPr>
                  <a:t>R1 104</a:t>
                </a:r>
                <a:endParaRPr lang="en-US" sz="1600" b="1" dirty="0">
                  <a:solidFill>
                    <a:schemeClr val="bg2">
                      <a:lumMod val="10000"/>
                    </a:schemeClr>
                  </a:solidFill>
                  <a:latin typeface="Arial" panose="020B0604020202020204" pitchFamily="34" charset="0"/>
                  <a:ea typeface="Times New Roman" charset="0"/>
                  <a:cs typeface="Arial" panose="020B0604020202020204" pitchFamily="34" charset="0"/>
                </a:endParaRPr>
              </a:p>
            </p:txBody>
          </p:sp>
          <p:sp>
            <p:nvSpPr>
              <p:cNvPr id="94" name="Rectangle 93">
                <a:extLst>
                  <a:ext uri="{FF2B5EF4-FFF2-40B4-BE49-F238E27FC236}">
                    <a16:creationId xmlns:a16="http://schemas.microsoft.com/office/drawing/2014/main" id="{4EA5B77E-F90B-FF03-3580-15DE6C24D173}"/>
                  </a:ext>
                </a:extLst>
              </p:cNvPr>
              <p:cNvSpPr/>
              <p:nvPr/>
            </p:nvSpPr>
            <p:spPr>
              <a:xfrm>
                <a:off x="-533547" y="4812683"/>
                <a:ext cx="3739551" cy="507321"/>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en-GB" sz="1600" dirty="0">
                    <a:latin typeface="Arial" panose="020B0604020202020204" pitchFamily="34" charset="0"/>
                    <a:cs typeface="Arial" panose="020B0604020202020204" pitchFamily="34" charset="0"/>
                  </a:rPr>
                  <a:t>R27 324.01 </a:t>
                </a:r>
                <a:r>
                  <a:rPr lang="en-GB" sz="1600" b="1" dirty="0">
                    <a:latin typeface="Arial" panose="020B0604020202020204" pitchFamily="34" charset="0"/>
                    <a:cs typeface="Arial" panose="020B0604020202020204" pitchFamily="34" charset="0"/>
                  </a:rPr>
                  <a:t>+</a:t>
                </a:r>
                <a:endParaRPr lang="en-US" sz="1600" dirty="0">
                  <a:solidFill>
                    <a:schemeClr val="bg1"/>
                  </a:solidFill>
                  <a:latin typeface="Arial" panose="020B0604020202020204" pitchFamily="34" charset="0"/>
                  <a:ea typeface="Times New Roman" charset="0"/>
                  <a:cs typeface="Arial" panose="020B0604020202020204" pitchFamily="34" charset="0"/>
                </a:endParaRPr>
              </a:p>
            </p:txBody>
          </p:sp>
          <p:sp>
            <p:nvSpPr>
              <p:cNvPr id="95" name="Rectangle 94">
                <a:extLst>
                  <a:ext uri="{FF2B5EF4-FFF2-40B4-BE49-F238E27FC236}">
                    <a16:creationId xmlns:a16="http://schemas.microsoft.com/office/drawing/2014/main" id="{30CB20BE-AD2F-C96B-DA12-9148688739AC}"/>
                  </a:ext>
                </a:extLst>
              </p:cNvPr>
              <p:cNvSpPr/>
              <p:nvPr/>
            </p:nvSpPr>
            <p:spPr>
              <a:xfrm>
                <a:off x="3176151" y="4822777"/>
                <a:ext cx="2228112" cy="3178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is-IS" sz="1600" b="1" dirty="0">
                    <a:solidFill>
                      <a:schemeClr val="bg2">
                        <a:lumMod val="10000"/>
                      </a:schemeClr>
                    </a:solidFill>
                    <a:latin typeface="Arial" panose="020B0604020202020204" pitchFamily="34" charset="0"/>
                    <a:cs typeface="Arial" panose="020B0604020202020204" pitchFamily="34" charset="0"/>
                  </a:rPr>
                  <a:t>R3 136 </a:t>
                </a:r>
                <a:endParaRPr lang="en-US" sz="1600" b="1" dirty="0">
                  <a:solidFill>
                    <a:schemeClr val="bg2">
                      <a:lumMod val="10000"/>
                    </a:schemeClr>
                  </a:solidFill>
                  <a:latin typeface="Arial" panose="020B0604020202020204" pitchFamily="34" charset="0"/>
                  <a:ea typeface="Times New Roman" charset="0"/>
                  <a:cs typeface="Arial" panose="020B0604020202020204" pitchFamily="34" charset="0"/>
                </a:endParaRPr>
              </a:p>
            </p:txBody>
          </p:sp>
          <p:sp>
            <p:nvSpPr>
              <p:cNvPr id="97" name="Rectangle 96">
                <a:extLst>
                  <a:ext uri="{FF2B5EF4-FFF2-40B4-BE49-F238E27FC236}">
                    <a16:creationId xmlns:a16="http://schemas.microsoft.com/office/drawing/2014/main" id="{5E547AEA-FE6C-0CE6-D4ED-31B9D5191C8A}"/>
                  </a:ext>
                </a:extLst>
              </p:cNvPr>
              <p:cNvSpPr/>
              <p:nvPr/>
            </p:nvSpPr>
            <p:spPr>
              <a:xfrm>
                <a:off x="5424841" y="4822777"/>
                <a:ext cx="2228111" cy="3178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da-DK" sz="1600" b="1" dirty="0">
                    <a:solidFill>
                      <a:schemeClr val="bg2">
                        <a:lumMod val="10000"/>
                      </a:schemeClr>
                    </a:solidFill>
                    <a:latin typeface="Arial" panose="020B0604020202020204" pitchFamily="34" charset="0"/>
                    <a:cs typeface="Arial" panose="020B0604020202020204" pitchFamily="34" charset="0"/>
                  </a:rPr>
                  <a:t>R2 364 </a:t>
                </a:r>
                <a:endParaRPr lang="en-US" sz="1600" b="1" dirty="0">
                  <a:solidFill>
                    <a:schemeClr val="bg2">
                      <a:lumMod val="10000"/>
                    </a:schemeClr>
                  </a:solidFill>
                  <a:latin typeface="Arial" panose="020B0604020202020204" pitchFamily="34" charset="0"/>
                  <a:ea typeface="Times New Roman" charset="0"/>
                  <a:cs typeface="Arial" panose="020B0604020202020204" pitchFamily="34" charset="0"/>
                </a:endParaRPr>
              </a:p>
            </p:txBody>
          </p:sp>
          <p:sp>
            <p:nvSpPr>
              <p:cNvPr id="98" name="Rectangle 97">
                <a:extLst>
                  <a:ext uri="{FF2B5EF4-FFF2-40B4-BE49-F238E27FC236}">
                    <a16:creationId xmlns:a16="http://schemas.microsoft.com/office/drawing/2014/main" id="{7BDE49AF-9382-276A-6B35-7491A2E90415}"/>
                  </a:ext>
                </a:extLst>
              </p:cNvPr>
              <p:cNvSpPr/>
              <p:nvPr/>
            </p:nvSpPr>
            <p:spPr>
              <a:xfrm>
                <a:off x="7673530" y="4822777"/>
                <a:ext cx="2228111" cy="3178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is-IS" sz="1600" b="1" dirty="0">
                    <a:solidFill>
                      <a:schemeClr val="bg2">
                        <a:lumMod val="10000"/>
                      </a:schemeClr>
                    </a:solidFill>
                    <a:latin typeface="Arial" panose="020B0604020202020204" pitchFamily="34" charset="0"/>
                    <a:cs typeface="Arial" panose="020B0604020202020204" pitchFamily="34" charset="0"/>
                  </a:rPr>
                  <a:t>R1 216</a:t>
                </a:r>
                <a:endParaRPr lang="en-US" sz="1600" b="1" dirty="0">
                  <a:solidFill>
                    <a:schemeClr val="bg2">
                      <a:lumMod val="10000"/>
                    </a:schemeClr>
                  </a:solidFill>
                  <a:latin typeface="Arial" panose="020B0604020202020204" pitchFamily="34" charset="0"/>
                  <a:ea typeface="Times New Roman" charset="0"/>
                  <a:cs typeface="Arial" panose="020B0604020202020204" pitchFamily="34" charset="0"/>
                </a:endParaRPr>
              </a:p>
            </p:txBody>
          </p:sp>
          <p:sp>
            <p:nvSpPr>
              <p:cNvPr id="99" name="Rectangle 98">
                <a:extLst>
                  <a:ext uri="{FF2B5EF4-FFF2-40B4-BE49-F238E27FC236}">
                    <a16:creationId xmlns:a16="http://schemas.microsoft.com/office/drawing/2014/main" id="{56AD0D51-0E5D-22AF-925C-43D86EE19784}"/>
                  </a:ext>
                </a:extLst>
              </p:cNvPr>
              <p:cNvSpPr/>
              <p:nvPr/>
            </p:nvSpPr>
            <p:spPr>
              <a:xfrm>
                <a:off x="9942794" y="3639746"/>
                <a:ext cx="6725490" cy="213176"/>
              </a:xfrm>
              <a:prstGeom prst="rect">
                <a:avLst/>
              </a:prstGeom>
              <a:solidFill>
                <a:srgbClr val="AF1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en-ZA" b="1" dirty="0">
                    <a:latin typeface="Arial" panose="020B0604020202020204" pitchFamily="34" charset="0"/>
                    <a:cs typeface="Arial" panose="020B0604020202020204" pitchFamily="34" charset="0"/>
                  </a:rPr>
                  <a:t>Savings</a:t>
                </a:r>
                <a:endParaRPr lang="en-US" b="1" dirty="0">
                  <a:latin typeface="Arial" panose="020B0604020202020204" pitchFamily="34" charset="0"/>
                  <a:ea typeface="Times New Roman" charset="0"/>
                  <a:cs typeface="Arial" panose="020B0604020202020204" pitchFamily="34" charset="0"/>
                </a:endParaRPr>
              </a:p>
            </p:txBody>
          </p:sp>
          <p:sp>
            <p:nvSpPr>
              <p:cNvPr id="100" name="Rectangle 99">
                <a:extLst>
                  <a:ext uri="{FF2B5EF4-FFF2-40B4-BE49-F238E27FC236}">
                    <a16:creationId xmlns:a16="http://schemas.microsoft.com/office/drawing/2014/main" id="{65895EC8-FB6F-694C-A52B-F5A925B42E52}"/>
                  </a:ext>
                </a:extLst>
              </p:cNvPr>
              <p:cNvSpPr/>
              <p:nvPr/>
            </p:nvSpPr>
            <p:spPr>
              <a:xfrm>
                <a:off x="9942796" y="3865728"/>
                <a:ext cx="2228111" cy="317806"/>
              </a:xfrm>
              <a:prstGeom prst="rect">
                <a:avLst/>
              </a:prstGeom>
              <a:solidFill>
                <a:srgbClr val="D7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en-ZA" b="1" dirty="0">
                    <a:latin typeface="Arial" panose="020B0604020202020204" pitchFamily="34" charset="0"/>
                    <a:cs typeface="Arial" panose="020B0604020202020204" pitchFamily="34" charset="0"/>
                  </a:rPr>
                  <a:t>PM</a:t>
                </a:r>
                <a:endParaRPr lang="en-US" b="1" dirty="0">
                  <a:solidFill>
                    <a:schemeClr val="bg1"/>
                  </a:solidFill>
                  <a:latin typeface="Arial" panose="020B0604020202020204" pitchFamily="34" charset="0"/>
                  <a:ea typeface="Times New Roman" charset="0"/>
                  <a:cs typeface="Arial" panose="020B0604020202020204" pitchFamily="34" charset="0"/>
                </a:endParaRPr>
              </a:p>
            </p:txBody>
          </p:sp>
          <p:sp>
            <p:nvSpPr>
              <p:cNvPr id="101" name="Rectangle 100">
                <a:extLst>
                  <a:ext uri="{FF2B5EF4-FFF2-40B4-BE49-F238E27FC236}">
                    <a16:creationId xmlns:a16="http://schemas.microsoft.com/office/drawing/2014/main" id="{9344CEA1-E13D-2D70-9451-2C0EB7B7EAFC}"/>
                  </a:ext>
                </a:extLst>
              </p:cNvPr>
              <p:cNvSpPr/>
              <p:nvPr/>
            </p:nvSpPr>
            <p:spPr>
              <a:xfrm>
                <a:off x="12191486" y="3865728"/>
                <a:ext cx="2228111" cy="317806"/>
              </a:xfrm>
              <a:prstGeom prst="rect">
                <a:avLst/>
              </a:prstGeom>
              <a:solidFill>
                <a:srgbClr val="D7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en-ZA" b="1" dirty="0">
                    <a:latin typeface="Arial" panose="020B0604020202020204" pitchFamily="34" charset="0"/>
                    <a:cs typeface="Arial" panose="020B0604020202020204" pitchFamily="34" charset="0"/>
                  </a:rPr>
                  <a:t>AD</a:t>
                </a:r>
                <a:r>
                  <a:rPr lang="en-US" dirty="0">
                    <a:latin typeface="Arial" panose="020B0604020202020204" pitchFamily="34" charset="0"/>
                    <a:cs typeface="Arial" panose="020B0604020202020204" pitchFamily="34" charset="0"/>
                  </a:rPr>
                  <a:t> </a:t>
                </a:r>
                <a:endParaRPr lang="en-US" b="1" dirty="0">
                  <a:solidFill>
                    <a:schemeClr val="bg1"/>
                  </a:solidFill>
                  <a:latin typeface="Arial" panose="020B0604020202020204" pitchFamily="34" charset="0"/>
                  <a:ea typeface="Times New Roman" charset="0"/>
                  <a:cs typeface="Arial" panose="020B0604020202020204" pitchFamily="34" charset="0"/>
                </a:endParaRPr>
              </a:p>
            </p:txBody>
          </p:sp>
          <p:sp>
            <p:nvSpPr>
              <p:cNvPr id="102" name="Rectangle 101">
                <a:extLst>
                  <a:ext uri="{FF2B5EF4-FFF2-40B4-BE49-F238E27FC236}">
                    <a16:creationId xmlns:a16="http://schemas.microsoft.com/office/drawing/2014/main" id="{DB3F5050-BB0F-B34C-29A0-A6C48EC7386F}"/>
                  </a:ext>
                </a:extLst>
              </p:cNvPr>
              <p:cNvSpPr/>
              <p:nvPr/>
            </p:nvSpPr>
            <p:spPr>
              <a:xfrm>
                <a:off x="14440174" y="3865728"/>
                <a:ext cx="2228111" cy="317806"/>
              </a:xfrm>
              <a:prstGeom prst="rect">
                <a:avLst/>
              </a:prstGeom>
              <a:solidFill>
                <a:srgbClr val="D7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en-ZA" b="1" dirty="0">
                    <a:solidFill>
                      <a:schemeClr val="bg1"/>
                    </a:solidFill>
                    <a:latin typeface="Arial" panose="020B0604020202020204" pitchFamily="34" charset="0"/>
                    <a:cs typeface="Arial" panose="020B0604020202020204" pitchFamily="34" charset="0"/>
                  </a:rPr>
                  <a:t>CD</a:t>
                </a:r>
                <a:r>
                  <a:rPr lang="en-ZA" sz="1600" b="1" dirty="0">
                    <a:solidFill>
                      <a:schemeClr val="bg1"/>
                    </a:solidFill>
                    <a:latin typeface="Arial" panose="020B0604020202020204" pitchFamily="34" charset="0"/>
                    <a:cs typeface="Arial" panose="020B0604020202020204" pitchFamily="34" charset="0"/>
                  </a:rPr>
                  <a:t> </a:t>
                </a:r>
                <a:endParaRPr lang="en-US" sz="1600" b="1" dirty="0">
                  <a:solidFill>
                    <a:schemeClr val="bg1"/>
                  </a:solidFill>
                  <a:latin typeface="Arial" panose="020B0604020202020204" pitchFamily="34" charset="0"/>
                  <a:ea typeface="Times New Roman" charset="0"/>
                  <a:cs typeface="Arial" panose="020B0604020202020204" pitchFamily="34" charset="0"/>
                </a:endParaRPr>
              </a:p>
            </p:txBody>
          </p:sp>
          <p:sp>
            <p:nvSpPr>
              <p:cNvPr id="103" name="Rectangle 102">
                <a:extLst>
                  <a:ext uri="{FF2B5EF4-FFF2-40B4-BE49-F238E27FC236}">
                    <a16:creationId xmlns:a16="http://schemas.microsoft.com/office/drawing/2014/main" id="{AD4CACF0-82A6-846A-BEEA-CB96284B1800}"/>
                  </a:ext>
                </a:extLst>
              </p:cNvPr>
              <p:cNvSpPr/>
              <p:nvPr/>
            </p:nvSpPr>
            <p:spPr>
              <a:xfrm>
                <a:off x="9942796" y="4186049"/>
                <a:ext cx="2228111" cy="317806"/>
              </a:xfrm>
              <a:prstGeom prst="rect">
                <a:avLst/>
              </a:prstGeom>
              <a:solidFill>
                <a:schemeClr val="bg1"/>
              </a:solidFill>
              <a:ln>
                <a:solidFill>
                  <a:srgbClr val="D71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is-IS" sz="1600" b="1" dirty="0">
                    <a:solidFill>
                      <a:srgbClr val="C00000"/>
                    </a:solidFill>
                    <a:latin typeface="Arial" panose="020B0604020202020204" pitchFamily="34" charset="0"/>
                    <a:cs typeface="Arial" panose="020B0604020202020204" pitchFamily="34" charset="0"/>
                  </a:rPr>
                  <a:t>R636 </a:t>
                </a:r>
                <a:endParaRPr lang="en-US" sz="1600" b="1" dirty="0">
                  <a:solidFill>
                    <a:srgbClr val="C00000"/>
                  </a:solidFill>
                  <a:latin typeface="Arial" panose="020B0604020202020204" pitchFamily="34" charset="0"/>
                  <a:ea typeface="Times New Roman" charset="0"/>
                  <a:cs typeface="Arial" panose="020B0604020202020204" pitchFamily="34" charset="0"/>
                </a:endParaRPr>
              </a:p>
            </p:txBody>
          </p:sp>
          <p:sp>
            <p:nvSpPr>
              <p:cNvPr id="104" name="Rectangle 103">
                <a:extLst>
                  <a:ext uri="{FF2B5EF4-FFF2-40B4-BE49-F238E27FC236}">
                    <a16:creationId xmlns:a16="http://schemas.microsoft.com/office/drawing/2014/main" id="{DA1DCD77-5795-5180-4880-075007ACDF80}"/>
                  </a:ext>
                </a:extLst>
              </p:cNvPr>
              <p:cNvSpPr/>
              <p:nvPr/>
            </p:nvSpPr>
            <p:spPr>
              <a:xfrm>
                <a:off x="12191486" y="4186049"/>
                <a:ext cx="2228111" cy="317806"/>
              </a:xfrm>
              <a:prstGeom prst="rect">
                <a:avLst/>
              </a:prstGeom>
              <a:solidFill>
                <a:schemeClr val="bg1"/>
              </a:solidFill>
              <a:ln>
                <a:solidFill>
                  <a:srgbClr val="D71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da-DK" sz="1600" b="1" dirty="0">
                    <a:solidFill>
                      <a:srgbClr val="C00000"/>
                    </a:solidFill>
                    <a:latin typeface="Arial" panose="020B0604020202020204" pitchFamily="34" charset="0"/>
                    <a:cs typeface="Arial" panose="020B0604020202020204" pitchFamily="34" charset="0"/>
                  </a:rPr>
                  <a:t>R477 </a:t>
                </a:r>
                <a:endParaRPr lang="en-US" sz="1600" b="1" dirty="0">
                  <a:solidFill>
                    <a:srgbClr val="C00000"/>
                  </a:solidFill>
                  <a:latin typeface="Arial" panose="020B0604020202020204" pitchFamily="34" charset="0"/>
                  <a:ea typeface="Times New Roman" charset="0"/>
                  <a:cs typeface="Arial" panose="020B0604020202020204" pitchFamily="34" charset="0"/>
                </a:endParaRPr>
              </a:p>
            </p:txBody>
          </p:sp>
          <p:sp>
            <p:nvSpPr>
              <p:cNvPr id="105" name="Rectangle 104">
                <a:extLst>
                  <a:ext uri="{FF2B5EF4-FFF2-40B4-BE49-F238E27FC236}">
                    <a16:creationId xmlns:a16="http://schemas.microsoft.com/office/drawing/2014/main" id="{406AD224-B624-F85D-F9D7-D0E29B66EC31}"/>
                  </a:ext>
                </a:extLst>
              </p:cNvPr>
              <p:cNvSpPr/>
              <p:nvPr/>
            </p:nvSpPr>
            <p:spPr>
              <a:xfrm>
                <a:off x="14440174" y="4186049"/>
                <a:ext cx="2228111" cy="317806"/>
              </a:xfrm>
              <a:prstGeom prst="rect">
                <a:avLst/>
              </a:prstGeom>
              <a:solidFill>
                <a:schemeClr val="bg1"/>
              </a:solidFill>
              <a:ln>
                <a:solidFill>
                  <a:srgbClr val="D71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da-DK" sz="1600" b="1" dirty="0">
                    <a:solidFill>
                      <a:srgbClr val="C00000"/>
                    </a:solidFill>
                    <a:latin typeface="Arial" panose="020B0604020202020204" pitchFamily="34" charset="0"/>
                    <a:cs typeface="Arial" panose="020B0604020202020204" pitchFamily="34" charset="0"/>
                  </a:rPr>
                  <a:t>R246</a:t>
                </a:r>
                <a:endParaRPr lang="en-US" sz="1600" b="1" dirty="0">
                  <a:solidFill>
                    <a:srgbClr val="C00000"/>
                  </a:solidFill>
                  <a:latin typeface="Arial" panose="020B0604020202020204" pitchFamily="34" charset="0"/>
                  <a:ea typeface="Times New Roman" charset="0"/>
                  <a:cs typeface="Arial" panose="020B0604020202020204" pitchFamily="34" charset="0"/>
                </a:endParaRPr>
              </a:p>
            </p:txBody>
          </p:sp>
          <p:sp>
            <p:nvSpPr>
              <p:cNvPr id="106" name="Rectangle 105">
                <a:extLst>
                  <a:ext uri="{FF2B5EF4-FFF2-40B4-BE49-F238E27FC236}">
                    <a16:creationId xmlns:a16="http://schemas.microsoft.com/office/drawing/2014/main" id="{29DFA96C-9045-758D-F72B-2FB716F3D2FA}"/>
                  </a:ext>
                </a:extLst>
              </p:cNvPr>
              <p:cNvSpPr/>
              <p:nvPr/>
            </p:nvSpPr>
            <p:spPr>
              <a:xfrm>
                <a:off x="9942796" y="4504278"/>
                <a:ext cx="2228111" cy="317806"/>
              </a:xfrm>
              <a:prstGeom prst="rect">
                <a:avLst/>
              </a:prstGeom>
              <a:solidFill>
                <a:schemeClr val="bg1"/>
              </a:solidFill>
              <a:ln>
                <a:solidFill>
                  <a:srgbClr val="D71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fi-FI" sz="1600" b="1" dirty="0">
                    <a:solidFill>
                      <a:srgbClr val="C00000"/>
                    </a:solidFill>
                    <a:latin typeface="Arial" panose="020B0604020202020204" pitchFamily="34" charset="0"/>
                    <a:cs typeface="Arial" panose="020B0604020202020204" pitchFamily="34" charset="0"/>
                  </a:rPr>
                  <a:t>R708 </a:t>
                </a:r>
                <a:endParaRPr lang="en-US" sz="1600" b="1" dirty="0">
                  <a:solidFill>
                    <a:srgbClr val="C00000"/>
                  </a:solidFill>
                  <a:latin typeface="Arial" panose="020B0604020202020204" pitchFamily="34" charset="0"/>
                  <a:ea typeface="Times New Roman" charset="0"/>
                  <a:cs typeface="Arial" panose="020B0604020202020204" pitchFamily="34" charset="0"/>
                </a:endParaRPr>
              </a:p>
            </p:txBody>
          </p:sp>
          <p:sp>
            <p:nvSpPr>
              <p:cNvPr id="107" name="Rectangle 106">
                <a:extLst>
                  <a:ext uri="{FF2B5EF4-FFF2-40B4-BE49-F238E27FC236}">
                    <a16:creationId xmlns:a16="http://schemas.microsoft.com/office/drawing/2014/main" id="{EC0C7671-E26F-0222-1160-FBE2451CB73A}"/>
                  </a:ext>
                </a:extLst>
              </p:cNvPr>
              <p:cNvSpPr/>
              <p:nvPr/>
            </p:nvSpPr>
            <p:spPr>
              <a:xfrm>
                <a:off x="12191486" y="4504278"/>
                <a:ext cx="2228111" cy="317806"/>
              </a:xfrm>
              <a:prstGeom prst="rect">
                <a:avLst/>
              </a:prstGeom>
              <a:solidFill>
                <a:schemeClr val="bg1"/>
              </a:solidFill>
              <a:ln>
                <a:solidFill>
                  <a:srgbClr val="D71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en-US" sz="1600" b="1" dirty="0">
                    <a:solidFill>
                      <a:srgbClr val="C00000"/>
                    </a:solidFill>
                    <a:latin typeface="Arial" panose="020B0604020202020204" pitchFamily="34" charset="0"/>
                    <a:cs typeface="Arial" panose="020B0604020202020204" pitchFamily="34" charset="0"/>
                  </a:rPr>
                  <a:t>R532 </a:t>
                </a:r>
                <a:endParaRPr lang="en-US" sz="1600" b="1" dirty="0">
                  <a:solidFill>
                    <a:srgbClr val="C00000"/>
                  </a:solidFill>
                  <a:latin typeface="Arial" panose="020B0604020202020204" pitchFamily="34" charset="0"/>
                  <a:ea typeface="Times New Roman" charset="0"/>
                  <a:cs typeface="Arial" panose="020B0604020202020204" pitchFamily="34" charset="0"/>
                </a:endParaRPr>
              </a:p>
            </p:txBody>
          </p:sp>
          <p:sp>
            <p:nvSpPr>
              <p:cNvPr id="108" name="Rectangle 107">
                <a:extLst>
                  <a:ext uri="{FF2B5EF4-FFF2-40B4-BE49-F238E27FC236}">
                    <a16:creationId xmlns:a16="http://schemas.microsoft.com/office/drawing/2014/main" id="{9CB73594-E1F0-41D0-0628-6C556CEA996B}"/>
                  </a:ext>
                </a:extLst>
              </p:cNvPr>
              <p:cNvSpPr/>
              <p:nvPr/>
            </p:nvSpPr>
            <p:spPr>
              <a:xfrm>
                <a:off x="14440174" y="4504278"/>
                <a:ext cx="2228111" cy="317806"/>
              </a:xfrm>
              <a:prstGeom prst="rect">
                <a:avLst/>
              </a:prstGeom>
              <a:solidFill>
                <a:schemeClr val="bg1"/>
              </a:solidFill>
              <a:ln>
                <a:solidFill>
                  <a:srgbClr val="D71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da-DK" sz="1600" b="1" dirty="0">
                    <a:solidFill>
                      <a:srgbClr val="C00000"/>
                    </a:solidFill>
                    <a:latin typeface="Arial" panose="020B0604020202020204" pitchFamily="34" charset="0"/>
                    <a:cs typeface="Arial" panose="020B0604020202020204" pitchFamily="34" charset="0"/>
                  </a:rPr>
                  <a:t>R276</a:t>
                </a:r>
                <a:endParaRPr lang="en-US" sz="1600" b="1" dirty="0">
                  <a:solidFill>
                    <a:srgbClr val="C00000"/>
                  </a:solidFill>
                  <a:latin typeface="Arial" panose="020B0604020202020204" pitchFamily="34" charset="0"/>
                  <a:ea typeface="Times New Roman" charset="0"/>
                  <a:cs typeface="Arial" panose="020B0604020202020204" pitchFamily="34" charset="0"/>
                </a:endParaRPr>
              </a:p>
            </p:txBody>
          </p:sp>
          <p:sp>
            <p:nvSpPr>
              <p:cNvPr id="109" name="Rectangle 108">
                <a:extLst>
                  <a:ext uri="{FF2B5EF4-FFF2-40B4-BE49-F238E27FC236}">
                    <a16:creationId xmlns:a16="http://schemas.microsoft.com/office/drawing/2014/main" id="{2BF07BA6-5128-F731-6D15-839C4535B833}"/>
                  </a:ext>
                </a:extLst>
              </p:cNvPr>
              <p:cNvSpPr/>
              <p:nvPr/>
            </p:nvSpPr>
            <p:spPr>
              <a:xfrm>
                <a:off x="9942796" y="4822777"/>
                <a:ext cx="2228111" cy="317806"/>
              </a:xfrm>
              <a:prstGeom prst="rect">
                <a:avLst/>
              </a:prstGeom>
              <a:solidFill>
                <a:schemeClr val="bg1"/>
              </a:solidFill>
              <a:ln>
                <a:solidFill>
                  <a:srgbClr val="D71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is-IS" sz="1600" b="1" dirty="0">
                    <a:solidFill>
                      <a:srgbClr val="C00000"/>
                    </a:solidFill>
                    <a:latin typeface="Arial" panose="020B0604020202020204" pitchFamily="34" charset="0"/>
                    <a:cs typeface="Arial" panose="020B0604020202020204" pitchFamily="34" charset="0"/>
                  </a:rPr>
                  <a:t>R784</a:t>
                </a:r>
                <a:endParaRPr lang="en-US" sz="1600" b="1" dirty="0">
                  <a:solidFill>
                    <a:srgbClr val="C00000"/>
                  </a:solidFill>
                  <a:latin typeface="Arial" panose="020B0604020202020204" pitchFamily="34" charset="0"/>
                  <a:ea typeface="Times New Roman" charset="0"/>
                  <a:cs typeface="Arial" panose="020B0604020202020204" pitchFamily="34" charset="0"/>
                </a:endParaRPr>
              </a:p>
            </p:txBody>
          </p:sp>
          <p:sp>
            <p:nvSpPr>
              <p:cNvPr id="110" name="Rectangle 109">
                <a:extLst>
                  <a:ext uri="{FF2B5EF4-FFF2-40B4-BE49-F238E27FC236}">
                    <a16:creationId xmlns:a16="http://schemas.microsoft.com/office/drawing/2014/main" id="{CEC95023-746F-CB31-7E44-A74F927FA600}"/>
                  </a:ext>
                </a:extLst>
              </p:cNvPr>
              <p:cNvSpPr/>
              <p:nvPr/>
            </p:nvSpPr>
            <p:spPr>
              <a:xfrm>
                <a:off x="12191486" y="4822777"/>
                <a:ext cx="2228111" cy="317806"/>
              </a:xfrm>
              <a:prstGeom prst="rect">
                <a:avLst/>
              </a:prstGeom>
              <a:solidFill>
                <a:schemeClr val="bg1"/>
              </a:solidFill>
              <a:ln>
                <a:solidFill>
                  <a:srgbClr val="D71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en-US" sz="1600" b="1" dirty="0">
                    <a:solidFill>
                      <a:srgbClr val="C00000"/>
                    </a:solidFill>
                    <a:latin typeface="Arial" panose="020B0604020202020204" pitchFamily="34" charset="0"/>
                    <a:cs typeface="Arial" panose="020B0604020202020204" pitchFamily="34" charset="0"/>
                  </a:rPr>
                  <a:t>R591 </a:t>
                </a:r>
                <a:endParaRPr lang="en-US" sz="1600" b="1" dirty="0">
                  <a:solidFill>
                    <a:srgbClr val="C00000"/>
                  </a:solidFill>
                  <a:latin typeface="Arial" panose="020B0604020202020204" pitchFamily="34" charset="0"/>
                  <a:ea typeface="Times New Roman" charset="0"/>
                  <a:cs typeface="Arial" panose="020B0604020202020204" pitchFamily="34" charset="0"/>
                </a:endParaRPr>
              </a:p>
            </p:txBody>
          </p:sp>
          <p:sp>
            <p:nvSpPr>
              <p:cNvPr id="111" name="Rectangle 110">
                <a:extLst>
                  <a:ext uri="{FF2B5EF4-FFF2-40B4-BE49-F238E27FC236}">
                    <a16:creationId xmlns:a16="http://schemas.microsoft.com/office/drawing/2014/main" id="{B36189B5-D1A8-74F3-BA86-F3695ECD4040}"/>
                  </a:ext>
                </a:extLst>
              </p:cNvPr>
              <p:cNvSpPr/>
              <p:nvPr/>
            </p:nvSpPr>
            <p:spPr>
              <a:xfrm>
                <a:off x="14440174" y="4822777"/>
                <a:ext cx="2228111" cy="317806"/>
              </a:xfrm>
              <a:prstGeom prst="rect">
                <a:avLst/>
              </a:prstGeom>
              <a:solidFill>
                <a:schemeClr val="bg1"/>
              </a:solidFill>
              <a:ln>
                <a:solidFill>
                  <a:srgbClr val="D71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da-DK" sz="1600" b="1" dirty="0">
                    <a:solidFill>
                      <a:srgbClr val="C00000"/>
                    </a:solidFill>
                    <a:latin typeface="Arial" panose="020B0604020202020204" pitchFamily="34" charset="0"/>
                    <a:cs typeface="Arial" panose="020B0604020202020204" pitchFamily="34" charset="0"/>
                  </a:rPr>
                  <a:t>R304</a:t>
                </a:r>
                <a:endParaRPr lang="en-US" sz="1600" b="1" dirty="0">
                  <a:solidFill>
                    <a:srgbClr val="C00000"/>
                  </a:solidFill>
                  <a:latin typeface="Arial" panose="020B0604020202020204" pitchFamily="34" charset="0"/>
                  <a:ea typeface="Times New Roman" charset="0"/>
                  <a:cs typeface="Arial" panose="020B0604020202020204" pitchFamily="34" charset="0"/>
                </a:endParaRPr>
              </a:p>
            </p:txBody>
          </p:sp>
          <p:sp>
            <p:nvSpPr>
              <p:cNvPr id="112" name="Rectangle 111">
                <a:extLst>
                  <a:ext uri="{FF2B5EF4-FFF2-40B4-BE49-F238E27FC236}">
                    <a16:creationId xmlns:a16="http://schemas.microsoft.com/office/drawing/2014/main" id="{DA3B87DF-9349-B54C-D008-2C895CDD7DD4}"/>
                  </a:ext>
                </a:extLst>
              </p:cNvPr>
              <p:cNvSpPr/>
              <p:nvPr/>
            </p:nvSpPr>
            <p:spPr>
              <a:xfrm>
                <a:off x="16701036" y="3639746"/>
                <a:ext cx="6725490" cy="21317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en-ZA" b="1" dirty="0">
                    <a:latin typeface="Arial" panose="020B0604020202020204" pitchFamily="34" charset="0"/>
                    <a:cs typeface="Arial" panose="020B0604020202020204" pitchFamily="34" charset="0"/>
                  </a:rPr>
                  <a:t>Total</a:t>
                </a:r>
                <a:endParaRPr lang="en-US" b="1" dirty="0">
                  <a:latin typeface="Arial" panose="020B0604020202020204" pitchFamily="34" charset="0"/>
                  <a:ea typeface="Times New Roman" charset="0"/>
                  <a:cs typeface="Arial" panose="020B0604020202020204" pitchFamily="34" charset="0"/>
                </a:endParaRPr>
              </a:p>
            </p:txBody>
          </p:sp>
          <p:sp>
            <p:nvSpPr>
              <p:cNvPr id="113" name="Rectangle 112">
                <a:extLst>
                  <a:ext uri="{FF2B5EF4-FFF2-40B4-BE49-F238E27FC236}">
                    <a16:creationId xmlns:a16="http://schemas.microsoft.com/office/drawing/2014/main" id="{946C5F80-AAAA-367B-459C-9719B5186FDF}"/>
                  </a:ext>
                </a:extLst>
              </p:cNvPr>
              <p:cNvSpPr/>
              <p:nvPr/>
            </p:nvSpPr>
            <p:spPr>
              <a:xfrm>
                <a:off x="16701037" y="3865728"/>
                <a:ext cx="2228111" cy="31780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en-ZA" b="1" dirty="0">
                    <a:latin typeface="Arial" panose="020B0604020202020204" pitchFamily="34" charset="0"/>
                    <a:cs typeface="Arial" panose="020B0604020202020204" pitchFamily="34" charset="0"/>
                  </a:rPr>
                  <a:t>PM</a:t>
                </a:r>
                <a:endParaRPr lang="en-US" b="1" dirty="0">
                  <a:solidFill>
                    <a:schemeClr val="bg1"/>
                  </a:solidFill>
                  <a:latin typeface="Arial" panose="020B0604020202020204" pitchFamily="34" charset="0"/>
                  <a:ea typeface="Times New Roman" charset="0"/>
                  <a:cs typeface="Arial" panose="020B0604020202020204" pitchFamily="34" charset="0"/>
                </a:endParaRPr>
              </a:p>
            </p:txBody>
          </p:sp>
          <p:sp>
            <p:nvSpPr>
              <p:cNvPr id="114" name="Rectangle 113">
                <a:extLst>
                  <a:ext uri="{FF2B5EF4-FFF2-40B4-BE49-F238E27FC236}">
                    <a16:creationId xmlns:a16="http://schemas.microsoft.com/office/drawing/2014/main" id="{3671BEA7-5500-FF23-0F20-CCD8D24ADFB4}"/>
                  </a:ext>
                </a:extLst>
              </p:cNvPr>
              <p:cNvSpPr/>
              <p:nvPr/>
            </p:nvSpPr>
            <p:spPr>
              <a:xfrm>
                <a:off x="18949727" y="3865728"/>
                <a:ext cx="2228111" cy="31780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en-ZA" b="1" dirty="0">
                    <a:latin typeface="Arial" panose="020B0604020202020204" pitchFamily="34" charset="0"/>
                    <a:cs typeface="Arial" panose="020B0604020202020204" pitchFamily="34" charset="0"/>
                  </a:rPr>
                  <a:t>AD</a:t>
                </a:r>
                <a:r>
                  <a:rPr lang="en-US" dirty="0">
                    <a:latin typeface="Arial" panose="020B0604020202020204" pitchFamily="34" charset="0"/>
                    <a:cs typeface="Arial" panose="020B0604020202020204" pitchFamily="34" charset="0"/>
                  </a:rPr>
                  <a:t> </a:t>
                </a:r>
                <a:endParaRPr lang="en-US" b="1" dirty="0">
                  <a:solidFill>
                    <a:schemeClr val="bg1"/>
                  </a:solidFill>
                  <a:latin typeface="Arial" panose="020B0604020202020204" pitchFamily="34" charset="0"/>
                  <a:ea typeface="Times New Roman" charset="0"/>
                  <a:cs typeface="Arial" panose="020B0604020202020204" pitchFamily="34" charset="0"/>
                </a:endParaRPr>
              </a:p>
            </p:txBody>
          </p:sp>
          <p:sp>
            <p:nvSpPr>
              <p:cNvPr id="115" name="Rectangle 114">
                <a:extLst>
                  <a:ext uri="{FF2B5EF4-FFF2-40B4-BE49-F238E27FC236}">
                    <a16:creationId xmlns:a16="http://schemas.microsoft.com/office/drawing/2014/main" id="{70496818-01C4-352E-0314-07D5E455665E}"/>
                  </a:ext>
                </a:extLst>
              </p:cNvPr>
              <p:cNvSpPr/>
              <p:nvPr/>
            </p:nvSpPr>
            <p:spPr>
              <a:xfrm>
                <a:off x="21198415" y="3865728"/>
                <a:ext cx="2228111" cy="31780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en-ZA" b="1" dirty="0">
                    <a:solidFill>
                      <a:schemeClr val="bg1"/>
                    </a:solidFill>
                    <a:latin typeface="Arial" panose="020B0604020202020204" pitchFamily="34" charset="0"/>
                    <a:cs typeface="Arial" panose="020B0604020202020204" pitchFamily="34" charset="0"/>
                  </a:rPr>
                  <a:t>CD</a:t>
                </a:r>
                <a:r>
                  <a:rPr lang="en-ZA" sz="1600" b="1" dirty="0">
                    <a:solidFill>
                      <a:schemeClr val="bg1"/>
                    </a:solidFill>
                    <a:latin typeface="Arial" panose="020B0604020202020204" pitchFamily="34" charset="0"/>
                    <a:cs typeface="Arial" panose="020B0604020202020204" pitchFamily="34" charset="0"/>
                  </a:rPr>
                  <a:t> </a:t>
                </a:r>
                <a:endParaRPr lang="en-US" sz="1600" b="1" dirty="0">
                  <a:solidFill>
                    <a:schemeClr val="bg1"/>
                  </a:solidFill>
                  <a:latin typeface="Arial" panose="020B0604020202020204" pitchFamily="34" charset="0"/>
                  <a:ea typeface="Times New Roman" charset="0"/>
                  <a:cs typeface="Arial" panose="020B0604020202020204" pitchFamily="34" charset="0"/>
                </a:endParaRPr>
              </a:p>
            </p:txBody>
          </p:sp>
          <p:sp>
            <p:nvSpPr>
              <p:cNvPr id="116" name="Rectangle 115">
                <a:extLst>
                  <a:ext uri="{FF2B5EF4-FFF2-40B4-BE49-F238E27FC236}">
                    <a16:creationId xmlns:a16="http://schemas.microsoft.com/office/drawing/2014/main" id="{D3B22291-CDFC-02F6-FBDB-9CF25F04876D}"/>
                  </a:ext>
                </a:extLst>
              </p:cNvPr>
              <p:cNvSpPr/>
              <p:nvPr/>
            </p:nvSpPr>
            <p:spPr>
              <a:xfrm>
                <a:off x="16701036" y="4186049"/>
                <a:ext cx="2228110" cy="3178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is-IS" sz="1600" b="1" dirty="0">
                    <a:solidFill>
                      <a:schemeClr val="tx2">
                        <a:lumMod val="75000"/>
                      </a:schemeClr>
                    </a:solidFill>
                    <a:latin typeface="Arial" panose="020B0604020202020204" pitchFamily="34" charset="0"/>
                    <a:cs typeface="Arial" panose="020B0604020202020204" pitchFamily="34" charset="0"/>
                  </a:rPr>
                  <a:t>R3 180 </a:t>
                </a:r>
                <a:endParaRPr lang="en-US" sz="1600" b="1" dirty="0">
                  <a:solidFill>
                    <a:schemeClr val="tx2">
                      <a:lumMod val="75000"/>
                    </a:schemeClr>
                  </a:solidFill>
                  <a:latin typeface="Arial" panose="020B0604020202020204" pitchFamily="34" charset="0"/>
                  <a:ea typeface="Times New Roman" charset="0"/>
                  <a:cs typeface="Arial" panose="020B0604020202020204" pitchFamily="34" charset="0"/>
                </a:endParaRPr>
              </a:p>
            </p:txBody>
          </p:sp>
          <p:sp>
            <p:nvSpPr>
              <p:cNvPr id="117" name="Rectangle 116">
                <a:extLst>
                  <a:ext uri="{FF2B5EF4-FFF2-40B4-BE49-F238E27FC236}">
                    <a16:creationId xmlns:a16="http://schemas.microsoft.com/office/drawing/2014/main" id="{85B3B333-D15E-B9A3-43B7-0A7EC47AB232}"/>
                  </a:ext>
                </a:extLst>
              </p:cNvPr>
              <p:cNvSpPr/>
              <p:nvPr/>
            </p:nvSpPr>
            <p:spPr>
              <a:xfrm>
                <a:off x="18949726" y="4186049"/>
                <a:ext cx="2228110" cy="3178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da-DK" sz="1600" b="1" dirty="0">
                    <a:solidFill>
                      <a:schemeClr val="tx2">
                        <a:lumMod val="75000"/>
                      </a:schemeClr>
                    </a:solidFill>
                    <a:latin typeface="Arial" panose="020B0604020202020204" pitchFamily="34" charset="0"/>
                    <a:cs typeface="Arial" panose="020B0604020202020204" pitchFamily="34" charset="0"/>
                  </a:rPr>
                  <a:t>R2 385</a:t>
                </a:r>
                <a:endParaRPr lang="en-US" sz="1600" b="1" dirty="0">
                  <a:solidFill>
                    <a:schemeClr val="tx2">
                      <a:lumMod val="75000"/>
                    </a:schemeClr>
                  </a:solidFill>
                  <a:latin typeface="Arial" panose="020B0604020202020204" pitchFamily="34" charset="0"/>
                  <a:ea typeface="Times New Roman" charset="0"/>
                  <a:cs typeface="Arial" panose="020B0604020202020204" pitchFamily="34" charset="0"/>
                </a:endParaRPr>
              </a:p>
            </p:txBody>
          </p:sp>
          <p:sp>
            <p:nvSpPr>
              <p:cNvPr id="118" name="Rectangle 117">
                <a:extLst>
                  <a:ext uri="{FF2B5EF4-FFF2-40B4-BE49-F238E27FC236}">
                    <a16:creationId xmlns:a16="http://schemas.microsoft.com/office/drawing/2014/main" id="{33FB0361-CBBE-F036-6F34-EE5AA97DA111}"/>
                  </a:ext>
                </a:extLst>
              </p:cNvPr>
              <p:cNvSpPr/>
              <p:nvPr/>
            </p:nvSpPr>
            <p:spPr>
              <a:xfrm>
                <a:off x="21198415" y="4186049"/>
                <a:ext cx="2228111" cy="3178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fi-FI" sz="1600" b="1" dirty="0">
                    <a:solidFill>
                      <a:schemeClr val="tx2">
                        <a:lumMod val="75000"/>
                      </a:schemeClr>
                    </a:solidFill>
                    <a:latin typeface="Arial" panose="020B0604020202020204" pitchFamily="34" charset="0"/>
                    <a:cs typeface="Arial" panose="020B0604020202020204" pitchFamily="34" charset="0"/>
                  </a:rPr>
                  <a:t>R1 230 </a:t>
                </a:r>
                <a:endParaRPr lang="en-US" sz="1600" b="1" dirty="0">
                  <a:solidFill>
                    <a:schemeClr val="tx2">
                      <a:lumMod val="75000"/>
                    </a:schemeClr>
                  </a:solidFill>
                  <a:latin typeface="Arial" panose="020B0604020202020204" pitchFamily="34" charset="0"/>
                  <a:ea typeface="Times New Roman" charset="0"/>
                  <a:cs typeface="Arial" panose="020B0604020202020204" pitchFamily="34" charset="0"/>
                </a:endParaRPr>
              </a:p>
            </p:txBody>
          </p:sp>
          <p:sp>
            <p:nvSpPr>
              <p:cNvPr id="119" name="Rectangle 118">
                <a:extLst>
                  <a:ext uri="{FF2B5EF4-FFF2-40B4-BE49-F238E27FC236}">
                    <a16:creationId xmlns:a16="http://schemas.microsoft.com/office/drawing/2014/main" id="{45817A53-7EB7-2AB3-41FE-8C27992B2FA8}"/>
                  </a:ext>
                </a:extLst>
              </p:cNvPr>
              <p:cNvSpPr/>
              <p:nvPr/>
            </p:nvSpPr>
            <p:spPr>
              <a:xfrm>
                <a:off x="16701036" y="4504278"/>
                <a:ext cx="2228110" cy="3178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da-DK" sz="1600" b="1" dirty="0">
                    <a:solidFill>
                      <a:schemeClr val="tx2">
                        <a:lumMod val="75000"/>
                      </a:schemeClr>
                    </a:solidFill>
                    <a:latin typeface="Arial" panose="020B0604020202020204" pitchFamily="34" charset="0"/>
                    <a:cs typeface="Arial" panose="020B0604020202020204" pitchFamily="34" charset="0"/>
                  </a:rPr>
                  <a:t>R3 540 </a:t>
                </a:r>
                <a:endParaRPr lang="en-US" sz="1600" b="1" dirty="0">
                  <a:solidFill>
                    <a:schemeClr val="tx2">
                      <a:lumMod val="75000"/>
                    </a:schemeClr>
                  </a:solidFill>
                  <a:latin typeface="Arial" panose="020B0604020202020204" pitchFamily="34" charset="0"/>
                  <a:ea typeface="Times New Roman" charset="0"/>
                  <a:cs typeface="Arial" panose="020B0604020202020204" pitchFamily="34" charset="0"/>
                </a:endParaRPr>
              </a:p>
            </p:txBody>
          </p:sp>
          <p:sp>
            <p:nvSpPr>
              <p:cNvPr id="120" name="Rectangle 119">
                <a:extLst>
                  <a:ext uri="{FF2B5EF4-FFF2-40B4-BE49-F238E27FC236}">
                    <a16:creationId xmlns:a16="http://schemas.microsoft.com/office/drawing/2014/main" id="{E3E5BAB8-7AF8-5FF1-DBC7-11B13B9B63B3}"/>
                  </a:ext>
                </a:extLst>
              </p:cNvPr>
              <p:cNvSpPr/>
              <p:nvPr/>
            </p:nvSpPr>
            <p:spPr>
              <a:xfrm>
                <a:off x="18949726" y="4504278"/>
                <a:ext cx="2228110" cy="3178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da-DK" sz="1600" b="1" dirty="0">
                    <a:solidFill>
                      <a:schemeClr val="tx2">
                        <a:lumMod val="75000"/>
                      </a:schemeClr>
                    </a:solidFill>
                    <a:latin typeface="Arial" panose="020B0604020202020204" pitchFamily="34" charset="0"/>
                    <a:cs typeface="Arial" panose="020B0604020202020204" pitchFamily="34" charset="0"/>
                  </a:rPr>
                  <a:t>R2 660 </a:t>
                </a:r>
                <a:endParaRPr lang="en-US" sz="1600" b="1" dirty="0">
                  <a:solidFill>
                    <a:schemeClr val="tx2">
                      <a:lumMod val="75000"/>
                    </a:schemeClr>
                  </a:solidFill>
                  <a:latin typeface="Arial" panose="020B0604020202020204" pitchFamily="34" charset="0"/>
                  <a:ea typeface="Times New Roman" charset="0"/>
                  <a:cs typeface="Arial" panose="020B0604020202020204" pitchFamily="34" charset="0"/>
                </a:endParaRPr>
              </a:p>
            </p:txBody>
          </p:sp>
          <p:sp>
            <p:nvSpPr>
              <p:cNvPr id="121" name="Rectangle 120">
                <a:extLst>
                  <a:ext uri="{FF2B5EF4-FFF2-40B4-BE49-F238E27FC236}">
                    <a16:creationId xmlns:a16="http://schemas.microsoft.com/office/drawing/2014/main" id="{4C1B6724-6FF2-F79F-535E-4C66E68DA058}"/>
                  </a:ext>
                </a:extLst>
              </p:cNvPr>
              <p:cNvSpPr/>
              <p:nvPr/>
            </p:nvSpPr>
            <p:spPr>
              <a:xfrm>
                <a:off x="21198416" y="4504278"/>
                <a:ext cx="2228110" cy="3178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uk-UA" sz="1600" b="1" dirty="0">
                    <a:solidFill>
                      <a:schemeClr val="tx2">
                        <a:lumMod val="75000"/>
                      </a:schemeClr>
                    </a:solidFill>
                    <a:latin typeface="Arial" panose="020B0604020202020204" pitchFamily="34" charset="0"/>
                    <a:cs typeface="Arial" panose="020B0604020202020204" pitchFamily="34" charset="0"/>
                  </a:rPr>
                  <a:t>R</a:t>
                </a:r>
                <a:r>
                  <a:rPr lang="en-US" sz="1600" b="1" dirty="0">
                    <a:solidFill>
                      <a:schemeClr val="tx2">
                        <a:lumMod val="75000"/>
                      </a:schemeClr>
                    </a:solidFill>
                    <a:latin typeface="Arial" panose="020B0604020202020204" pitchFamily="34" charset="0"/>
                    <a:cs typeface="Arial" panose="020B0604020202020204" pitchFamily="34" charset="0"/>
                  </a:rPr>
                  <a:t>1  380</a:t>
                </a:r>
                <a:r>
                  <a:rPr lang="uk-UA" sz="1600" b="1" dirty="0">
                    <a:solidFill>
                      <a:srgbClr val="7F7F7F"/>
                    </a:solidFill>
                    <a:latin typeface="Arial" panose="020B0604020202020204" pitchFamily="34" charset="0"/>
                    <a:cs typeface="Arial" panose="020B0604020202020204" pitchFamily="34" charset="0"/>
                  </a:rPr>
                  <a:t> </a:t>
                </a:r>
                <a:endParaRPr lang="en-US" sz="1600" b="1" dirty="0">
                  <a:solidFill>
                    <a:srgbClr val="7F7F7F"/>
                  </a:solidFill>
                  <a:latin typeface="Arial" panose="020B0604020202020204" pitchFamily="34" charset="0"/>
                  <a:ea typeface="Times New Roman" charset="0"/>
                  <a:cs typeface="Arial" panose="020B0604020202020204" pitchFamily="34" charset="0"/>
                </a:endParaRPr>
              </a:p>
            </p:txBody>
          </p:sp>
          <p:sp>
            <p:nvSpPr>
              <p:cNvPr id="122" name="Rectangle 121">
                <a:extLst>
                  <a:ext uri="{FF2B5EF4-FFF2-40B4-BE49-F238E27FC236}">
                    <a16:creationId xmlns:a16="http://schemas.microsoft.com/office/drawing/2014/main" id="{2D9F61C4-AE4D-796D-A092-FE941FE44F19}"/>
                  </a:ext>
                </a:extLst>
              </p:cNvPr>
              <p:cNvSpPr/>
              <p:nvPr/>
            </p:nvSpPr>
            <p:spPr>
              <a:xfrm>
                <a:off x="16701036" y="4822777"/>
                <a:ext cx="2228110" cy="3178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da-DK" sz="1600" b="1" dirty="0">
                    <a:solidFill>
                      <a:schemeClr val="tx2">
                        <a:lumMod val="75000"/>
                      </a:schemeClr>
                    </a:solidFill>
                    <a:latin typeface="Arial" panose="020B0604020202020204" pitchFamily="34" charset="0"/>
                    <a:cs typeface="Arial" panose="020B0604020202020204" pitchFamily="34" charset="0"/>
                  </a:rPr>
                  <a:t>R3 920 </a:t>
                </a:r>
                <a:endParaRPr lang="en-US" sz="1600" b="1" dirty="0">
                  <a:solidFill>
                    <a:schemeClr val="tx2">
                      <a:lumMod val="75000"/>
                    </a:schemeClr>
                  </a:solidFill>
                  <a:latin typeface="Arial" panose="020B0604020202020204" pitchFamily="34" charset="0"/>
                  <a:ea typeface="Times New Roman" charset="0"/>
                  <a:cs typeface="Arial" panose="020B0604020202020204" pitchFamily="34" charset="0"/>
                </a:endParaRPr>
              </a:p>
            </p:txBody>
          </p:sp>
          <p:sp>
            <p:nvSpPr>
              <p:cNvPr id="123" name="Rectangle 122">
                <a:extLst>
                  <a:ext uri="{FF2B5EF4-FFF2-40B4-BE49-F238E27FC236}">
                    <a16:creationId xmlns:a16="http://schemas.microsoft.com/office/drawing/2014/main" id="{48028EB2-7749-84BB-D6B8-2BE58F414B74}"/>
                  </a:ext>
                </a:extLst>
              </p:cNvPr>
              <p:cNvSpPr/>
              <p:nvPr/>
            </p:nvSpPr>
            <p:spPr>
              <a:xfrm>
                <a:off x="18949726" y="4822777"/>
                <a:ext cx="2228110" cy="3178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da-DK" sz="1600" b="1" dirty="0">
                    <a:solidFill>
                      <a:schemeClr val="tx2">
                        <a:lumMod val="75000"/>
                      </a:schemeClr>
                    </a:solidFill>
                    <a:latin typeface="Arial" panose="020B0604020202020204" pitchFamily="34" charset="0"/>
                    <a:cs typeface="Arial" panose="020B0604020202020204" pitchFamily="34" charset="0"/>
                  </a:rPr>
                  <a:t>R2 955</a:t>
                </a:r>
                <a:endParaRPr lang="en-US" sz="1600" b="1" dirty="0">
                  <a:solidFill>
                    <a:schemeClr val="tx2">
                      <a:lumMod val="75000"/>
                    </a:schemeClr>
                  </a:solidFill>
                  <a:latin typeface="Arial" panose="020B0604020202020204" pitchFamily="34" charset="0"/>
                  <a:ea typeface="Times New Roman" charset="0"/>
                  <a:cs typeface="Arial" panose="020B0604020202020204" pitchFamily="34" charset="0"/>
                </a:endParaRPr>
              </a:p>
            </p:txBody>
          </p:sp>
          <p:sp>
            <p:nvSpPr>
              <p:cNvPr id="124" name="Rectangle 123">
                <a:extLst>
                  <a:ext uri="{FF2B5EF4-FFF2-40B4-BE49-F238E27FC236}">
                    <a16:creationId xmlns:a16="http://schemas.microsoft.com/office/drawing/2014/main" id="{5D8D67B8-628C-5712-9CB0-27EF06F12405}"/>
                  </a:ext>
                </a:extLst>
              </p:cNvPr>
              <p:cNvSpPr/>
              <p:nvPr/>
            </p:nvSpPr>
            <p:spPr>
              <a:xfrm>
                <a:off x="21198416" y="4822777"/>
                <a:ext cx="2228110" cy="3178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is-IS" sz="1600" b="1" dirty="0">
                    <a:solidFill>
                      <a:schemeClr val="tx2">
                        <a:lumMod val="75000"/>
                      </a:schemeClr>
                    </a:solidFill>
                    <a:latin typeface="Arial" panose="020B0604020202020204" pitchFamily="34" charset="0"/>
                    <a:cs typeface="Arial" panose="020B0604020202020204" pitchFamily="34" charset="0"/>
                  </a:rPr>
                  <a:t>R1 520 </a:t>
                </a:r>
                <a:endParaRPr lang="en-US" sz="1600" b="1" dirty="0">
                  <a:solidFill>
                    <a:schemeClr val="tx2">
                      <a:lumMod val="75000"/>
                    </a:schemeClr>
                  </a:solidFill>
                  <a:latin typeface="Arial" panose="020B0604020202020204" pitchFamily="34" charset="0"/>
                  <a:ea typeface="Times New Roman" charset="0"/>
                  <a:cs typeface="Arial" panose="020B0604020202020204" pitchFamily="34" charset="0"/>
                </a:endParaRPr>
              </a:p>
            </p:txBody>
          </p:sp>
        </p:grpSp>
        <p:sp>
          <p:nvSpPr>
            <p:cNvPr id="79" name="Rectangle 78">
              <a:extLst>
                <a:ext uri="{FF2B5EF4-FFF2-40B4-BE49-F238E27FC236}">
                  <a16:creationId xmlns:a16="http://schemas.microsoft.com/office/drawing/2014/main" id="{79009E33-37F9-143E-5075-3F9E24ECCFBA}"/>
                </a:ext>
              </a:extLst>
            </p:cNvPr>
            <p:cNvSpPr/>
            <p:nvPr/>
          </p:nvSpPr>
          <p:spPr>
            <a:xfrm>
              <a:off x="1671461" y="2335258"/>
              <a:ext cx="8432659" cy="580219"/>
            </a:xfrm>
            <a:prstGeom prst="rect">
              <a:avLst/>
            </a:prstGeom>
            <a:solidFill>
              <a:srgbClr val="D7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en-ZA" sz="2000" b="1" dirty="0">
                  <a:latin typeface="Arial" panose="020B0604020202020204" pitchFamily="34" charset="0"/>
                  <a:cs typeface="Arial" panose="020B0604020202020204" pitchFamily="34" charset="0"/>
                </a:rPr>
                <a:t>2024 Contributions</a:t>
              </a:r>
              <a:endParaRPr lang="en-US" sz="2000" b="1" dirty="0">
                <a:latin typeface="Arial" panose="020B0604020202020204" pitchFamily="34" charset="0"/>
                <a:ea typeface="Times New Roman" charset="0"/>
                <a:cs typeface="Arial" panose="020B0604020202020204" pitchFamily="34" charset="0"/>
              </a:endParaRPr>
            </a:p>
          </p:txBody>
        </p:sp>
        <p:sp>
          <p:nvSpPr>
            <p:cNvPr id="80" name="Rectangle 79">
              <a:extLst>
                <a:ext uri="{FF2B5EF4-FFF2-40B4-BE49-F238E27FC236}">
                  <a16:creationId xmlns:a16="http://schemas.microsoft.com/office/drawing/2014/main" id="{B728411A-D5BF-E020-D9C2-575C9E3C1556}"/>
                </a:ext>
              </a:extLst>
            </p:cNvPr>
            <p:cNvSpPr/>
            <p:nvPr/>
          </p:nvSpPr>
          <p:spPr>
            <a:xfrm>
              <a:off x="1671461" y="6889891"/>
              <a:ext cx="8432659" cy="46605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en-ZA" sz="1600" dirty="0">
                  <a:solidFill>
                    <a:schemeClr val="bg1"/>
                  </a:solidFill>
                  <a:latin typeface="Arial" panose="020B0604020202020204" pitchFamily="34" charset="0"/>
                  <a:cs typeface="Arial" panose="020B0604020202020204" pitchFamily="34" charset="0"/>
                </a:rPr>
                <a:t> </a:t>
              </a:r>
              <a:endParaRPr lang="en-US" sz="1600" dirty="0">
                <a:solidFill>
                  <a:schemeClr val="bg1"/>
                </a:solidFill>
                <a:latin typeface="Arial" panose="020B0604020202020204" pitchFamily="34" charset="0"/>
                <a:ea typeface="Times New Roman" charset="0"/>
                <a:cs typeface="Arial" panose="020B0604020202020204" pitchFamily="34" charset="0"/>
              </a:endParaRPr>
            </a:p>
          </p:txBody>
        </p:sp>
      </p:grpSp>
      <p:grpSp>
        <p:nvGrpSpPr>
          <p:cNvPr id="232" name="Group 231">
            <a:extLst>
              <a:ext uri="{FF2B5EF4-FFF2-40B4-BE49-F238E27FC236}">
                <a16:creationId xmlns:a16="http://schemas.microsoft.com/office/drawing/2014/main" id="{2D7E6723-00DD-DBE5-293D-16252E522CFD}"/>
              </a:ext>
            </a:extLst>
          </p:cNvPr>
          <p:cNvGrpSpPr/>
          <p:nvPr/>
        </p:nvGrpSpPr>
        <p:grpSpPr>
          <a:xfrm>
            <a:off x="-1" y="3580977"/>
            <a:ext cx="12192001" cy="2997177"/>
            <a:chOff x="200937" y="2335258"/>
            <a:chExt cx="9903183" cy="5020690"/>
          </a:xfrm>
        </p:grpSpPr>
        <p:grpSp>
          <p:nvGrpSpPr>
            <p:cNvPr id="233" name="Group 232">
              <a:extLst>
                <a:ext uri="{FF2B5EF4-FFF2-40B4-BE49-F238E27FC236}">
                  <a16:creationId xmlns:a16="http://schemas.microsoft.com/office/drawing/2014/main" id="{10A49C98-85AF-1A15-861A-B9351FCC9145}"/>
                </a:ext>
              </a:extLst>
            </p:cNvPr>
            <p:cNvGrpSpPr/>
            <p:nvPr/>
          </p:nvGrpSpPr>
          <p:grpSpPr>
            <a:xfrm>
              <a:off x="200937" y="2967442"/>
              <a:ext cx="9903183" cy="3890559"/>
              <a:chOff x="-355198" y="3639746"/>
              <a:chExt cx="23781724" cy="1500837"/>
            </a:xfrm>
          </p:grpSpPr>
          <p:sp>
            <p:nvSpPr>
              <p:cNvPr id="236" name="Rectangle 235">
                <a:extLst>
                  <a:ext uri="{FF2B5EF4-FFF2-40B4-BE49-F238E27FC236}">
                    <a16:creationId xmlns:a16="http://schemas.microsoft.com/office/drawing/2014/main" id="{AA88DE00-38A6-0858-4AD9-11EE8BB7DD2A}"/>
                  </a:ext>
                </a:extLst>
              </p:cNvPr>
              <p:cNvSpPr/>
              <p:nvPr/>
            </p:nvSpPr>
            <p:spPr>
              <a:xfrm>
                <a:off x="3239146" y="3970570"/>
                <a:ext cx="6725491" cy="21317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en-ZA" sz="1600" b="1" dirty="0">
                    <a:latin typeface="Arial" panose="020B0604020202020204" pitchFamily="34" charset="0"/>
                    <a:cs typeface="Arial" panose="020B0604020202020204" pitchFamily="34" charset="0"/>
                  </a:rPr>
                  <a:t>Risk</a:t>
                </a:r>
                <a:r>
                  <a:rPr lang="en-US" sz="1600" dirty="0">
                    <a:latin typeface="Arial" panose="020B0604020202020204" pitchFamily="34" charset="0"/>
                    <a:cs typeface="Arial" panose="020B0604020202020204" pitchFamily="34" charset="0"/>
                  </a:rPr>
                  <a:t> </a:t>
                </a:r>
                <a:endParaRPr lang="en-US" sz="1600" b="1" dirty="0">
                  <a:latin typeface="Arial" panose="020B0604020202020204" pitchFamily="34" charset="0"/>
                  <a:ea typeface="Times New Roman" charset="0"/>
                  <a:cs typeface="Arial" panose="020B0604020202020204" pitchFamily="34" charset="0"/>
                </a:endParaRPr>
              </a:p>
            </p:txBody>
          </p:sp>
          <p:sp>
            <p:nvSpPr>
              <p:cNvPr id="237" name="Rectangle 236">
                <a:extLst>
                  <a:ext uri="{FF2B5EF4-FFF2-40B4-BE49-F238E27FC236}">
                    <a16:creationId xmlns:a16="http://schemas.microsoft.com/office/drawing/2014/main" id="{8838A410-A5CF-62F4-D067-2819B08381A4}"/>
                  </a:ext>
                </a:extLst>
              </p:cNvPr>
              <p:cNvSpPr/>
              <p:nvPr/>
            </p:nvSpPr>
            <p:spPr>
              <a:xfrm>
                <a:off x="-355196" y="3894360"/>
                <a:ext cx="3531344" cy="306947"/>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spcAft>
                    <a:spcPts val="0"/>
                  </a:spcAft>
                </a:pPr>
                <a:r>
                  <a:rPr lang="en-ZA" b="1" dirty="0">
                    <a:solidFill>
                      <a:schemeClr val="bg1"/>
                    </a:solidFill>
                    <a:latin typeface="Arial" panose="020B0604020202020204" pitchFamily="34" charset="0"/>
                    <a:cs typeface="Arial" panose="020B0604020202020204" pitchFamily="34" charset="0"/>
                  </a:rPr>
                  <a:t>Salary band</a:t>
                </a:r>
                <a:endParaRPr lang="en-US" b="1" dirty="0">
                  <a:solidFill>
                    <a:schemeClr val="bg1"/>
                  </a:solidFill>
                  <a:latin typeface="Arial" panose="020B0604020202020204" pitchFamily="34" charset="0"/>
                  <a:ea typeface="Times New Roman" charset="0"/>
                  <a:cs typeface="Arial" panose="020B0604020202020204" pitchFamily="34" charset="0"/>
                </a:endParaRPr>
              </a:p>
            </p:txBody>
          </p:sp>
          <p:sp>
            <p:nvSpPr>
              <p:cNvPr id="238" name="Rectangle 237">
                <a:extLst>
                  <a:ext uri="{FF2B5EF4-FFF2-40B4-BE49-F238E27FC236}">
                    <a16:creationId xmlns:a16="http://schemas.microsoft.com/office/drawing/2014/main" id="{0E88D31C-D3F5-F6A2-CC45-566EBB446BDF}"/>
                  </a:ext>
                </a:extLst>
              </p:cNvPr>
              <p:cNvSpPr/>
              <p:nvPr/>
            </p:nvSpPr>
            <p:spPr>
              <a:xfrm>
                <a:off x="3196721" y="3881853"/>
                <a:ext cx="2123968" cy="29139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en-ZA" b="1">
                    <a:latin typeface="Arial" panose="020B0604020202020204" pitchFamily="34" charset="0"/>
                    <a:cs typeface="Arial" panose="020B0604020202020204" pitchFamily="34" charset="0"/>
                  </a:rPr>
                  <a:t>PM</a:t>
                </a:r>
                <a:r>
                  <a:rPr lang="en-US">
                    <a:latin typeface="Arial" panose="020B0604020202020204" pitchFamily="34" charset="0"/>
                    <a:cs typeface="Arial" panose="020B0604020202020204" pitchFamily="34" charset="0"/>
                  </a:rPr>
                  <a:t> </a:t>
                </a:r>
                <a:endParaRPr lang="en-US" b="1" dirty="0">
                  <a:solidFill>
                    <a:schemeClr val="bg1"/>
                  </a:solidFill>
                  <a:latin typeface="Arial" panose="020B0604020202020204" pitchFamily="34" charset="0"/>
                  <a:ea typeface="Times New Roman" charset="0"/>
                  <a:cs typeface="Arial" panose="020B0604020202020204" pitchFamily="34" charset="0"/>
                </a:endParaRPr>
              </a:p>
            </p:txBody>
          </p:sp>
          <p:sp>
            <p:nvSpPr>
              <p:cNvPr id="239" name="Rectangle 238">
                <a:extLst>
                  <a:ext uri="{FF2B5EF4-FFF2-40B4-BE49-F238E27FC236}">
                    <a16:creationId xmlns:a16="http://schemas.microsoft.com/office/drawing/2014/main" id="{6293A94D-0B10-39C1-1A54-9D761FE096E8}"/>
                  </a:ext>
                </a:extLst>
              </p:cNvPr>
              <p:cNvSpPr/>
              <p:nvPr/>
            </p:nvSpPr>
            <p:spPr>
              <a:xfrm>
                <a:off x="5404262" y="3864489"/>
                <a:ext cx="2248689" cy="31904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en-ZA" b="1" dirty="0">
                    <a:latin typeface="Arial" panose="020B0604020202020204" pitchFamily="34" charset="0"/>
                    <a:cs typeface="Arial" panose="020B0604020202020204" pitchFamily="34" charset="0"/>
                  </a:rPr>
                  <a:t>AD</a:t>
                </a:r>
                <a:r>
                  <a:rPr lang="en-US" sz="1600" dirty="0">
                    <a:latin typeface="Arial" panose="020B0604020202020204" pitchFamily="34" charset="0"/>
                    <a:cs typeface="Arial" panose="020B0604020202020204" pitchFamily="34" charset="0"/>
                  </a:rPr>
                  <a:t> </a:t>
                </a:r>
                <a:endParaRPr lang="en-US" sz="1600" b="1" dirty="0">
                  <a:solidFill>
                    <a:schemeClr val="bg1"/>
                  </a:solidFill>
                  <a:latin typeface="Arial" panose="020B0604020202020204" pitchFamily="34" charset="0"/>
                  <a:ea typeface="Times New Roman" charset="0"/>
                  <a:cs typeface="Arial" panose="020B0604020202020204" pitchFamily="34" charset="0"/>
                </a:endParaRPr>
              </a:p>
            </p:txBody>
          </p:sp>
          <p:sp>
            <p:nvSpPr>
              <p:cNvPr id="240" name="Rectangle 239">
                <a:extLst>
                  <a:ext uri="{FF2B5EF4-FFF2-40B4-BE49-F238E27FC236}">
                    <a16:creationId xmlns:a16="http://schemas.microsoft.com/office/drawing/2014/main" id="{8C515CD3-8E3A-09AD-7481-C9D8287F021A}"/>
                  </a:ext>
                </a:extLst>
              </p:cNvPr>
              <p:cNvSpPr/>
              <p:nvPr/>
            </p:nvSpPr>
            <p:spPr>
              <a:xfrm>
                <a:off x="7673530" y="3865728"/>
                <a:ext cx="2228111" cy="31780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en-ZA" b="1" dirty="0">
                    <a:solidFill>
                      <a:schemeClr val="bg1"/>
                    </a:solidFill>
                    <a:latin typeface="Arial" panose="020B0604020202020204" pitchFamily="34" charset="0"/>
                    <a:cs typeface="Arial" panose="020B0604020202020204" pitchFamily="34" charset="0"/>
                  </a:rPr>
                  <a:t>CD</a:t>
                </a:r>
                <a:r>
                  <a:rPr lang="en-ZA" sz="1600" b="1" dirty="0">
                    <a:solidFill>
                      <a:schemeClr val="bg1"/>
                    </a:solidFill>
                    <a:latin typeface="Arial" panose="020B0604020202020204" pitchFamily="34" charset="0"/>
                    <a:cs typeface="Arial" panose="020B0604020202020204" pitchFamily="34" charset="0"/>
                  </a:rPr>
                  <a:t> </a:t>
                </a:r>
                <a:endParaRPr lang="en-US" sz="1600" b="1" dirty="0">
                  <a:solidFill>
                    <a:schemeClr val="bg1"/>
                  </a:solidFill>
                  <a:latin typeface="Arial" panose="020B0604020202020204" pitchFamily="34" charset="0"/>
                  <a:ea typeface="Times New Roman" charset="0"/>
                  <a:cs typeface="Arial" panose="020B0604020202020204" pitchFamily="34" charset="0"/>
                </a:endParaRPr>
              </a:p>
            </p:txBody>
          </p:sp>
          <p:sp>
            <p:nvSpPr>
              <p:cNvPr id="241" name="Rectangle 240">
                <a:extLst>
                  <a:ext uri="{FF2B5EF4-FFF2-40B4-BE49-F238E27FC236}">
                    <a16:creationId xmlns:a16="http://schemas.microsoft.com/office/drawing/2014/main" id="{20233FBF-FEDC-6FE2-107F-B76CBB297D7B}"/>
                  </a:ext>
                </a:extLst>
              </p:cNvPr>
              <p:cNvSpPr/>
              <p:nvPr/>
            </p:nvSpPr>
            <p:spPr>
              <a:xfrm>
                <a:off x="-355196" y="4173247"/>
                <a:ext cx="3510769" cy="306947"/>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03124">
                  <a:spcBef>
                    <a:spcPts val="272"/>
                  </a:spcBef>
                </a:pPr>
                <a:r>
                  <a:rPr lang="en-GB" sz="1600" dirty="0">
                    <a:latin typeface="Arial" panose="020B0604020202020204" pitchFamily="34" charset="0"/>
                    <a:cs typeface="Arial" panose="020B0604020202020204" pitchFamily="34" charset="0"/>
                  </a:rPr>
                  <a:t>R0 – R16 549.00</a:t>
                </a:r>
                <a:r>
                  <a:rPr lang="de-DE" sz="160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
            <p:nvSpPr>
              <p:cNvPr id="242" name="Rectangle 241">
                <a:extLst>
                  <a:ext uri="{FF2B5EF4-FFF2-40B4-BE49-F238E27FC236}">
                    <a16:creationId xmlns:a16="http://schemas.microsoft.com/office/drawing/2014/main" id="{291AE7F7-15D8-E16C-47C9-96AAB7CF0E84}"/>
                  </a:ext>
                </a:extLst>
              </p:cNvPr>
              <p:cNvSpPr/>
              <p:nvPr/>
            </p:nvSpPr>
            <p:spPr>
              <a:xfrm>
                <a:off x="3176152" y="4186049"/>
                <a:ext cx="2228111" cy="3178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da-DK" sz="1600" b="1" dirty="0">
                    <a:solidFill>
                      <a:schemeClr val="bg2">
                        <a:lumMod val="10000"/>
                      </a:schemeClr>
                    </a:solidFill>
                    <a:latin typeface="Arial" panose="020B0604020202020204" pitchFamily="34" charset="0"/>
                    <a:cs typeface="Arial" panose="020B0604020202020204" pitchFamily="34" charset="0"/>
                  </a:rPr>
                  <a:t>R2 884</a:t>
                </a:r>
                <a:endParaRPr lang="en-US" sz="1600" b="1" dirty="0">
                  <a:solidFill>
                    <a:schemeClr val="bg2">
                      <a:lumMod val="10000"/>
                    </a:schemeClr>
                  </a:solidFill>
                  <a:latin typeface="Arial" panose="020B0604020202020204" pitchFamily="34" charset="0"/>
                  <a:ea typeface="Times New Roman" charset="0"/>
                  <a:cs typeface="Arial" panose="020B0604020202020204" pitchFamily="34" charset="0"/>
                </a:endParaRPr>
              </a:p>
            </p:txBody>
          </p:sp>
          <p:sp>
            <p:nvSpPr>
              <p:cNvPr id="243" name="Rectangle 242">
                <a:extLst>
                  <a:ext uri="{FF2B5EF4-FFF2-40B4-BE49-F238E27FC236}">
                    <a16:creationId xmlns:a16="http://schemas.microsoft.com/office/drawing/2014/main" id="{53632BB7-31B4-1D0A-0997-221B6E5EDD9F}"/>
                  </a:ext>
                </a:extLst>
              </p:cNvPr>
              <p:cNvSpPr/>
              <p:nvPr/>
            </p:nvSpPr>
            <p:spPr>
              <a:xfrm>
                <a:off x="5424841" y="4186049"/>
                <a:ext cx="2228111" cy="3178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da-DK" sz="1600" b="1" dirty="0">
                    <a:solidFill>
                      <a:schemeClr val="bg2">
                        <a:lumMod val="10000"/>
                      </a:schemeClr>
                    </a:solidFill>
                    <a:latin typeface="Arial" panose="020B0604020202020204" pitchFamily="34" charset="0"/>
                    <a:cs typeface="Arial" panose="020B0604020202020204" pitchFamily="34" charset="0"/>
                  </a:rPr>
                  <a:t>R2 164</a:t>
                </a:r>
                <a:endParaRPr lang="en-US" sz="1600" b="1" dirty="0">
                  <a:solidFill>
                    <a:schemeClr val="bg2">
                      <a:lumMod val="10000"/>
                    </a:schemeClr>
                  </a:solidFill>
                  <a:latin typeface="Arial" panose="020B0604020202020204" pitchFamily="34" charset="0"/>
                  <a:ea typeface="Times New Roman" charset="0"/>
                  <a:cs typeface="Arial" panose="020B0604020202020204" pitchFamily="34" charset="0"/>
                </a:endParaRPr>
              </a:p>
            </p:txBody>
          </p:sp>
          <p:sp>
            <p:nvSpPr>
              <p:cNvPr id="244" name="Rectangle 243">
                <a:extLst>
                  <a:ext uri="{FF2B5EF4-FFF2-40B4-BE49-F238E27FC236}">
                    <a16:creationId xmlns:a16="http://schemas.microsoft.com/office/drawing/2014/main" id="{8E86B37E-3233-603B-80FA-E22488933537}"/>
                  </a:ext>
                </a:extLst>
              </p:cNvPr>
              <p:cNvSpPr/>
              <p:nvPr/>
            </p:nvSpPr>
            <p:spPr>
              <a:xfrm>
                <a:off x="7673530" y="4186049"/>
                <a:ext cx="2228111" cy="3178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is-IS" sz="1600" b="1" dirty="0">
                    <a:solidFill>
                      <a:schemeClr val="bg2">
                        <a:lumMod val="10000"/>
                      </a:schemeClr>
                    </a:solidFill>
                    <a:latin typeface="Arial" panose="020B0604020202020204" pitchFamily="34" charset="0"/>
                    <a:cs typeface="Arial" panose="020B0604020202020204" pitchFamily="34" charset="0"/>
                  </a:rPr>
                  <a:t>R1 116</a:t>
                </a:r>
                <a:endParaRPr lang="en-US" sz="1600" b="1" dirty="0">
                  <a:solidFill>
                    <a:schemeClr val="bg2">
                      <a:lumMod val="10000"/>
                    </a:schemeClr>
                  </a:solidFill>
                  <a:latin typeface="Arial" panose="020B0604020202020204" pitchFamily="34" charset="0"/>
                  <a:ea typeface="Times New Roman" charset="0"/>
                  <a:cs typeface="Arial" panose="020B0604020202020204" pitchFamily="34" charset="0"/>
                </a:endParaRPr>
              </a:p>
            </p:txBody>
          </p:sp>
          <p:sp>
            <p:nvSpPr>
              <p:cNvPr id="245" name="Rectangle 244">
                <a:extLst>
                  <a:ext uri="{FF2B5EF4-FFF2-40B4-BE49-F238E27FC236}">
                    <a16:creationId xmlns:a16="http://schemas.microsoft.com/office/drawing/2014/main" id="{9D88F171-B383-86B8-0CD6-53434ABE4DAF}"/>
                  </a:ext>
                </a:extLst>
              </p:cNvPr>
              <p:cNvSpPr/>
              <p:nvPr/>
            </p:nvSpPr>
            <p:spPr>
              <a:xfrm>
                <a:off x="-355196" y="4471869"/>
                <a:ext cx="3510769" cy="350215"/>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spcAft>
                    <a:spcPts val="0"/>
                  </a:spcAft>
                </a:pPr>
                <a:r>
                  <a:rPr lang="en-GB" sz="1600" dirty="0">
                    <a:latin typeface="Arial" panose="020B0604020202020204" pitchFamily="34" charset="0"/>
                    <a:cs typeface="Arial" panose="020B0604020202020204" pitchFamily="34" charset="0"/>
                  </a:rPr>
                  <a:t>R16 549.01- R28 581.00</a:t>
                </a:r>
                <a:endParaRPr lang="en-US" sz="1600" dirty="0">
                  <a:latin typeface="Arial" panose="020B0604020202020204" pitchFamily="34" charset="0"/>
                  <a:cs typeface="Arial" panose="020B0604020202020204" pitchFamily="34" charset="0"/>
                </a:endParaRPr>
              </a:p>
            </p:txBody>
          </p:sp>
          <p:sp>
            <p:nvSpPr>
              <p:cNvPr id="246" name="Rectangle 245">
                <a:extLst>
                  <a:ext uri="{FF2B5EF4-FFF2-40B4-BE49-F238E27FC236}">
                    <a16:creationId xmlns:a16="http://schemas.microsoft.com/office/drawing/2014/main" id="{28B0496F-F517-C075-E737-9D66829C1C35}"/>
                  </a:ext>
                </a:extLst>
              </p:cNvPr>
              <p:cNvSpPr/>
              <p:nvPr/>
            </p:nvSpPr>
            <p:spPr>
              <a:xfrm>
                <a:off x="3176152" y="4504278"/>
                <a:ext cx="2228111" cy="3178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cs-CZ" sz="1600" b="1" dirty="0">
                    <a:solidFill>
                      <a:schemeClr val="bg2">
                        <a:lumMod val="10000"/>
                      </a:schemeClr>
                    </a:solidFill>
                    <a:latin typeface="Arial" panose="020B0604020202020204" pitchFamily="34" charset="0"/>
                    <a:cs typeface="Arial" panose="020B0604020202020204" pitchFamily="34" charset="0"/>
                  </a:rPr>
                  <a:t>R</a:t>
                </a:r>
                <a:r>
                  <a:rPr lang="en-US" sz="1600" b="1" dirty="0">
                    <a:solidFill>
                      <a:schemeClr val="bg2">
                        <a:lumMod val="10000"/>
                      </a:schemeClr>
                    </a:solidFill>
                    <a:latin typeface="Arial" panose="020B0604020202020204" pitchFamily="34" charset="0"/>
                    <a:cs typeface="Arial" panose="020B0604020202020204" pitchFamily="34" charset="0"/>
                  </a:rPr>
                  <a:t>3 212</a:t>
                </a:r>
                <a:r>
                  <a:rPr lang="cs-CZ" sz="1600" b="1" dirty="0">
                    <a:solidFill>
                      <a:schemeClr val="bg2">
                        <a:lumMod val="10000"/>
                      </a:schemeClr>
                    </a:solidFill>
                    <a:latin typeface="Arial" panose="020B0604020202020204" pitchFamily="34" charset="0"/>
                    <a:cs typeface="Arial" panose="020B0604020202020204" pitchFamily="34" charset="0"/>
                  </a:rPr>
                  <a:t> </a:t>
                </a:r>
                <a:endParaRPr lang="en-US" sz="1600" b="1" dirty="0">
                  <a:solidFill>
                    <a:schemeClr val="bg2">
                      <a:lumMod val="10000"/>
                    </a:schemeClr>
                  </a:solidFill>
                  <a:latin typeface="Arial" panose="020B0604020202020204" pitchFamily="34" charset="0"/>
                  <a:ea typeface="Times New Roman" charset="0"/>
                  <a:cs typeface="Arial" panose="020B0604020202020204" pitchFamily="34" charset="0"/>
                </a:endParaRPr>
              </a:p>
            </p:txBody>
          </p:sp>
          <p:sp>
            <p:nvSpPr>
              <p:cNvPr id="247" name="Rectangle 246">
                <a:extLst>
                  <a:ext uri="{FF2B5EF4-FFF2-40B4-BE49-F238E27FC236}">
                    <a16:creationId xmlns:a16="http://schemas.microsoft.com/office/drawing/2014/main" id="{95E3DE88-47C3-7053-3573-55AD78345834}"/>
                  </a:ext>
                </a:extLst>
              </p:cNvPr>
              <p:cNvSpPr/>
              <p:nvPr/>
            </p:nvSpPr>
            <p:spPr>
              <a:xfrm>
                <a:off x="5424841" y="4504278"/>
                <a:ext cx="2228111" cy="3178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da-DK" sz="1600" b="1" dirty="0">
                    <a:solidFill>
                      <a:schemeClr val="bg2">
                        <a:lumMod val="10000"/>
                      </a:schemeClr>
                    </a:solidFill>
                    <a:latin typeface="Arial" panose="020B0604020202020204" pitchFamily="34" charset="0"/>
                    <a:cs typeface="Arial" panose="020B0604020202020204" pitchFamily="34" charset="0"/>
                  </a:rPr>
                  <a:t>R2  412 </a:t>
                </a:r>
                <a:endParaRPr lang="en-US" sz="1600" b="1" dirty="0">
                  <a:solidFill>
                    <a:schemeClr val="bg2">
                      <a:lumMod val="10000"/>
                    </a:schemeClr>
                  </a:solidFill>
                  <a:latin typeface="Arial" panose="020B0604020202020204" pitchFamily="34" charset="0"/>
                  <a:ea typeface="Times New Roman" charset="0"/>
                  <a:cs typeface="Arial" panose="020B0604020202020204" pitchFamily="34" charset="0"/>
                </a:endParaRPr>
              </a:p>
            </p:txBody>
          </p:sp>
          <p:sp>
            <p:nvSpPr>
              <p:cNvPr id="248" name="Rectangle 247">
                <a:extLst>
                  <a:ext uri="{FF2B5EF4-FFF2-40B4-BE49-F238E27FC236}">
                    <a16:creationId xmlns:a16="http://schemas.microsoft.com/office/drawing/2014/main" id="{165078F9-A356-5657-2F4F-5E28B18BD9AA}"/>
                  </a:ext>
                </a:extLst>
              </p:cNvPr>
              <p:cNvSpPr/>
              <p:nvPr/>
            </p:nvSpPr>
            <p:spPr>
              <a:xfrm>
                <a:off x="7673530" y="4504278"/>
                <a:ext cx="2228111" cy="3178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is-IS" sz="1600" b="1" dirty="0">
                    <a:solidFill>
                      <a:schemeClr val="bg2">
                        <a:lumMod val="10000"/>
                      </a:schemeClr>
                    </a:solidFill>
                    <a:latin typeface="Arial" panose="020B0604020202020204" pitchFamily="34" charset="0"/>
                    <a:cs typeface="Arial" panose="020B0604020202020204" pitchFamily="34" charset="0"/>
                  </a:rPr>
                  <a:t>R1 252 </a:t>
                </a:r>
                <a:endParaRPr lang="en-US" sz="1600" b="1" dirty="0">
                  <a:solidFill>
                    <a:schemeClr val="bg2">
                      <a:lumMod val="10000"/>
                    </a:schemeClr>
                  </a:solidFill>
                  <a:latin typeface="Arial" panose="020B0604020202020204" pitchFamily="34" charset="0"/>
                  <a:ea typeface="Times New Roman" charset="0"/>
                  <a:cs typeface="Arial" panose="020B0604020202020204" pitchFamily="34" charset="0"/>
                </a:endParaRPr>
              </a:p>
            </p:txBody>
          </p:sp>
          <p:sp>
            <p:nvSpPr>
              <p:cNvPr id="249" name="Rectangle 248">
                <a:extLst>
                  <a:ext uri="{FF2B5EF4-FFF2-40B4-BE49-F238E27FC236}">
                    <a16:creationId xmlns:a16="http://schemas.microsoft.com/office/drawing/2014/main" id="{85D3217D-4A07-51A2-4404-989ED8461BAD}"/>
                  </a:ext>
                </a:extLst>
              </p:cNvPr>
              <p:cNvSpPr/>
              <p:nvPr/>
            </p:nvSpPr>
            <p:spPr>
              <a:xfrm>
                <a:off x="-355198" y="4790368"/>
                <a:ext cx="2800109" cy="350215"/>
              </a:xfrm>
              <a:prstGeom prst="rect">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pPr>
                <a:r>
                  <a:rPr lang="en-GB" sz="1600" dirty="0">
                    <a:latin typeface="Arial" panose="020B0604020202020204" pitchFamily="34" charset="0"/>
                    <a:cs typeface="Arial" panose="020B0604020202020204" pitchFamily="34" charset="0"/>
                  </a:rPr>
                  <a:t>R28 581.01 </a:t>
                </a:r>
                <a:r>
                  <a:rPr lang="en-GB" sz="1600" b="1" dirty="0">
                    <a:latin typeface="Arial" panose="020B0604020202020204" pitchFamily="34" charset="0"/>
                    <a:cs typeface="Arial" panose="020B0604020202020204" pitchFamily="34" charset="0"/>
                  </a:rPr>
                  <a:t>+</a:t>
                </a:r>
                <a:endParaRPr lang="en-US" sz="1600" dirty="0">
                  <a:solidFill>
                    <a:schemeClr val="bg1"/>
                  </a:solidFill>
                  <a:latin typeface="Arial" panose="020B0604020202020204" pitchFamily="34" charset="0"/>
                  <a:ea typeface="Times New Roman" charset="0"/>
                  <a:cs typeface="Arial" panose="020B0604020202020204" pitchFamily="34" charset="0"/>
                </a:endParaRPr>
              </a:p>
            </p:txBody>
          </p:sp>
          <p:sp>
            <p:nvSpPr>
              <p:cNvPr id="250" name="Rectangle 249">
                <a:extLst>
                  <a:ext uri="{FF2B5EF4-FFF2-40B4-BE49-F238E27FC236}">
                    <a16:creationId xmlns:a16="http://schemas.microsoft.com/office/drawing/2014/main" id="{5935F228-2F02-4402-69B7-3B82F6C59D1F}"/>
                  </a:ext>
                </a:extLst>
              </p:cNvPr>
              <p:cNvSpPr/>
              <p:nvPr/>
            </p:nvSpPr>
            <p:spPr>
              <a:xfrm>
                <a:off x="3113152" y="4833636"/>
                <a:ext cx="2291110" cy="306947"/>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is-IS" sz="1600" b="1" dirty="0">
                    <a:solidFill>
                      <a:schemeClr val="bg2">
                        <a:lumMod val="10000"/>
                      </a:schemeClr>
                    </a:solidFill>
                    <a:latin typeface="Arial" panose="020B0604020202020204" pitchFamily="34" charset="0"/>
                    <a:cs typeface="Arial" panose="020B0604020202020204" pitchFamily="34" charset="0"/>
                  </a:rPr>
                  <a:t>R3 556</a:t>
                </a:r>
                <a:endParaRPr lang="en-US" sz="1600" b="1" dirty="0">
                  <a:solidFill>
                    <a:schemeClr val="bg2">
                      <a:lumMod val="10000"/>
                    </a:schemeClr>
                  </a:solidFill>
                  <a:latin typeface="Arial" panose="020B0604020202020204" pitchFamily="34" charset="0"/>
                  <a:ea typeface="Times New Roman" charset="0"/>
                  <a:cs typeface="Arial" panose="020B0604020202020204" pitchFamily="34" charset="0"/>
                </a:endParaRPr>
              </a:p>
            </p:txBody>
          </p:sp>
          <p:sp>
            <p:nvSpPr>
              <p:cNvPr id="251" name="Rectangle 250">
                <a:extLst>
                  <a:ext uri="{FF2B5EF4-FFF2-40B4-BE49-F238E27FC236}">
                    <a16:creationId xmlns:a16="http://schemas.microsoft.com/office/drawing/2014/main" id="{1F4EDCD5-0FD9-9200-7C6A-CB99E656503C}"/>
                  </a:ext>
                </a:extLst>
              </p:cNvPr>
              <p:cNvSpPr/>
              <p:nvPr/>
            </p:nvSpPr>
            <p:spPr>
              <a:xfrm>
                <a:off x="5424841" y="4822777"/>
                <a:ext cx="2228111" cy="3178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da-DK" sz="1600" b="1" dirty="0">
                    <a:solidFill>
                      <a:schemeClr val="bg2">
                        <a:lumMod val="10000"/>
                      </a:schemeClr>
                    </a:solidFill>
                    <a:latin typeface="Arial" panose="020B0604020202020204" pitchFamily="34" charset="0"/>
                    <a:cs typeface="Arial" panose="020B0604020202020204" pitchFamily="34" charset="0"/>
                  </a:rPr>
                  <a:t>R2 680 </a:t>
                </a:r>
                <a:endParaRPr lang="en-US" sz="1600" b="1" dirty="0">
                  <a:solidFill>
                    <a:schemeClr val="bg2">
                      <a:lumMod val="10000"/>
                    </a:schemeClr>
                  </a:solidFill>
                  <a:latin typeface="Arial" panose="020B0604020202020204" pitchFamily="34" charset="0"/>
                  <a:ea typeface="Times New Roman" charset="0"/>
                  <a:cs typeface="Arial" panose="020B0604020202020204" pitchFamily="34" charset="0"/>
                </a:endParaRPr>
              </a:p>
            </p:txBody>
          </p:sp>
          <p:sp>
            <p:nvSpPr>
              <p:cNvPr id="252" name="Rectangle 251">
                <a:extLst>
                  <a:ext uri="{FF2B5EF4-FFF2-40B4-BE49-F238E27FC236}">
                    <a16:creationId xmlns:a16="http://schemas.microsoft.com/office/drawing/2014/main" id="{7D8D5BED-C882-8407-C3C2-1FEB008A2597}"/>
                  </a:ext>
                </a:extLst>
              </p:cNvPr>
              <p:cNvSpPr/>
              <p:nvPr/>
            </p:nvSpPr>
            <p:spPr>
              <a:xfrm>
                <a:off x="7673530" y="4822777"/>
                <a:ext cx="2228111" cy="3178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is-IS" sz="1600" b="1" dirty="0">
                    <a:solidFill>
                      <a:schemeClr val="bg2">
                        <a:lumMod val="10000"/>
                      </a:schemeClr>
                    </a:solidFill>
                    <a:latin typeface="Arial" panose="020B0604020202020204" pitchFamily="34" charset="0"/>
                    <a:cs typeface="Arial" panose="020B0604020202020204" pitchFamily="34" charset="0"/>
                  </a:rPr>
                  <a:t>R1 380</a:t>
                </a:r>
                <a:endParaRPr lang="en-US" sz="1600" b="1" dirty="0">
                  <a:solidFill>
                    <a:schemeClr val="bg2">
                      <a:lumMod val="10000"/>
                    </a:schemeClr>
                  </a:solidFill>
                  <a:latin typeface="Arial" panose="020B0604020202020204" pitchFamily="34" charset="0"/>
                  <a:ea typeface="Times New Roman" charset="0"/>
                  <a:cs typeface="Arial" panose="020B0604020202020204" pitchFamily="34" charset="0"/>
                </a:endParaRPr>
              </a:p>
            </p:txBody>
          </p:sp>
          <p:sp>
            <p:nvSpPr>
              <p:cNvPr id="253" name="Rectangle 252">
                <a:extLst>
                  <a:ext uri="{FF2B5EF4-FFF2-40B4-BE49-F238E27FC236}">
                    <a16:creationId xmlns:a16="http://schemas.microsoft.com/office/drawing/2014/main" id="{CFF87992-41FE-3B31-9D50-E37536ACD367}"/>
                  </a:ext>
                </a:extLst>
              </p:cNvPr>
              <p:cNvSpPr/>
              <p:nvPr/>
            </p:nvSpPr>
            <p:spPr>
              <a:xfrm>
                <a:off x="9942794" y="3639746"/>
                <a:ext cx="6725490" cy="213176"/>
              </a:xfrm>
              <a:prstGeom prst="rect">
                <a:avLst/>
              </a:prstGeom>
              <a:solidFill>
                <a:srgbClr val="AF11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en-ZA" b="1" dirty="0">
                    <a:latin typeface="Arial" panose="020B0604020202020204" pitchFamily="34" charset="0"/>
                    <a:cs typeface="Arial" panose="020B0604020202020204" pitchFamily="34" charset="0"/>
                  </a:rPr>
                  <a:t>Savings</a:t>
                </a:r>
                <a:endParaRPr lang="en-US" b="1" dirty="0">
                  <a:latin typeface="Arial" panose="020B0604020202020204" pitchFamily="34" charset="0"/>
                  <a:ea typeface="Times New Roman" charset="0"/>
                  <a:cs typeface="Arial" panose="020B0604020202020204" pitchFamily="34" charset="0"/>
                </a:endParaRPr>
              </a:p>
            </p:txBody>
          </p:sp>
          <p:sp>
            <p:nvSpPr>
              <p:cNvPr id="254" name="Rectangle 253">
                <a:extLst>
                  <a:ext uri="{FF2B5EF4-FFF2-40B4-BE49-F238E27FC236}">
                    <a16:creationId xmlns:a16="http://schemas.microsoft.com/office/drawing/2014/main" id="{8A217B89-B646-B697-0581-4BFFDC2424D2}"/>
                  </a:ext>
                </a:extLst>
              </p:cNvPr>
              <p:cNvSpPr/>
              <p:nvPr/>
            </p:nvSpPr>
            <p:spPr>
              <a:xfrm>
                <a:off x="9942796" y="3865728"/>
                <a:ext cx="2228111" cy="317806"/>
              </a:xfrm>
              <a:prstGeom prst="rect">
                <a:avLst/>
              </a:prstGeom>
              <a:solidFill>
                <a:srgbClr val="D7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en-ZA" b="1" dirty="0">
                    <a:latin typeface="Arial" panose="020B0604020202020204" pitchFamily="34" charset="0"/>
                    <a:cs typeface="Arial" panose="020B0604020202020204" pitchFamily="34" charset="0"/>
                  </a:rPr>
                  <a:t>PM</a:t>
                </a:r>
                <a:endParaRPr lang="en-US" b="1" dirty="0">
                  <a:solidFill>
                    <a:schemeClr val="bg1"/>
                  </a:solidFill>
                  <a:latin typeface="Arial" panose="020B0604020202020204" pitchFamily="34" charset="0"/>
                  <a:ea typeface="Times New Roman" charset="0"/>
                  <a:cs typeface="Arial" panose="020B0604020202020204" pitchFamily="34" charset="0"/>
                </a:endParaRPr>
              </a:p>
            </p:txBody>
          </p:sp>
          <p:sp>
            <p:nvSpPr>
              <p:cNvPr id="255" name="Rectangle 254">
                <a:extLst>
                  <a:ext uri="{FF2B5EF4-FFF2-40B4-BE49-F238E27FC236}">
                    <a16:creationId xmlns:a16="http://schemas.microsoft.com/office/drawing/2014/main" id="{E1AA962E-9918-FBB8-7D41-07106D3EB15E}"/>
                  </a:ext>
                </a:extLst>
              </p:cNvPr>
              <p:cNvSpPr/>
              <p:nvPr/>
            </p:nvSpPr>
            <p:spPr>
              <a:xfrm>
                <a:off x="12191486" y="3865728"/>
                <a:ext cx="2228111" cy="317806"/>
              </a:xfrm>
              <a:prstGeom prst="rect">
                <a:avLst/>
              </a:prstGeom>
              <a:solidFill>
                <a:srgbClr val="D7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en-ZA" b="1" dirty="0">
                    <a:latin typeface="Arial" panose="020B0604020202020204" pitchFamily="34" charset="0"/>
                    <a:cs typeface="Arial" panose="020B0604020202020204" pitchFamily="34" charset="0"/>
                  </a:rPr>
                  <a:t>AD</a:t>
                </a:r>
                <a:r>
                  <a:rPr lang="en-US" dirty="0">
                    <a:latin typeface="Arial" panose="020B0604020202020204" pitchFamily="34" charset="0"/>
                    <a:cs typeface="Arial" panose="020B0604020202020204" pitchFamily="34" charset="0"/>
                  </a:rPr>
                  <a:t> </a:t>
                </a:r>
                <a:endParaRPr lang="en-US" b="1" dirty="0">
                  <a:solidFill>
                    <a:schemeClr val="bg1"/>
                  </a:solidFill>
                  <a:latin typeface="Arial" panose="020B0604020202020204" pitchFamily="34" charset="0"/>
                  <a:ea typeface="Times New Roman" charset="0"/>
                  <a:cs typeface="Arial" panose="020B0604020202020204" pitchFamily="34" charset="0"/>
                </a:endParaRPr>
              </a:p>
            </p:txBody>
          </p:sp>
          <p:sp>
            <p:nvSpPr>
              <p:cNvPr id="256" name="Rectangle 255">
                <a:extLst>
                  <a:ext uri="{FF2B5EF4-FFF2-40B4-BE49-F238E27FC236}">
                    <a16:creationId xmlns:a16="http://schemas.microsoft.com/office/drawing/2014/main" id="{FB443313-9A22-DEA7-A332-6097727C4EEA}"/>
                  </a:ext>
                </a:extLst>
              </p:cNvPr>
              <p:cNvSpPr/>
              <p:nvPr/>
            </p:nvSpPr>
            <p:spPr>
              <a:xfrm>
                <a:off x="14440174" y="3865728"/>
                <a:ext cx="2228111" cy="317806"/>
              </a:xfrm>
              <a:prstGeom prst="rect">
                <a:avLst/>
              </a:prstGeom>
              <a:solidFill>
                <a:srgbClr val="D7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en-ZA" b="1" dirty="0">
                    <a:solidFill>
                      <a:schemeClr val="bg1"/>
                    </a:solidFill>
                    <a:latin typeface="Arial" panose="020B0604020202020204" pitchFamily="34" charset="0"/>
                    <a:cs typeface="Arial" panose="020B0604020202020204" pitchFamily="34" charset="0"/>
                  </a:rPr>
                  <a:t>CD</a:t>
                </a:r>
                <a:r>
                  <a:rPr lang="en-ZA" sz="1600" b="1" dirty="0">
                    <a:solidFill>
                      <a:schemeClr val="bg1"/>
                    </a:solidFill>
                    <a:latin typeface="Arial" panose="020B0604020202020204" pitchFamily="34" charset="0"/>
                    <a:cs typeface="Arial" panose="020B0604020202020204" pitchFamily="34" charset="0"/>
                  </a:rPr>
                  <a:t> </a:t>
                </a:r>
                <a:endParaRPr lang="en-US" sz="1600" b="1" dirty="0">
                  <a:solidFill>
                    <a:schemeClr val="bg1"/>
                  </a:solidFill>
                  <a:latin typeface="Arial" panose="020B0604020202020204" pitchFamily="34" charset="0"/>
                  <a:ea typeface="Times New Roman" charset="0"/>
                  <a:cs typeface="Arial" panose="020B0604020202020204" pitchFamily="34" charset="0"/>
                </a:endParaRPr>
              </a:p>
            </p:txBody>
          </p:sp>
          <p:sp>
            <p:nvSpPr>
              <p:cNvPr id="257" name="Rectangle 256">
                <a:extLst>
                  <a:ext uri="{FF2B5EF4-FFF2-40B4-BE49-F238E27FC236}">
                    <a16:creationId xmlns:a16="http://schemas.microsoft.com/office/drawing/2014/main" id="{95330238-C926-2B6D-24A3-C586B35F6FC0}"/>
                  </a:ext>
                </a:extLst>
              </p:cNvPr>
              <p:cNvSpPr/>
              <p:nvPr/>
            </p:nvSpPr>
            <p:spPr>
              <a:xfrm>
                <a:off x="9942796" y="4186049"/>
                <a:ext cx="2228111" cy="317806"/>
              </a:xfrm>
              <a:prstGeom prst="rect">
                <a:avLst/>
              </a:prstGeom>
              <a:solidFill>
                <a:schemeClr val="bg1"/>
              </a:solidFill>
              <a:ln>
                <a:solidFill>
                  <a:srgbClr val="D71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is-IS" sz="1600" b="1" dirty="0">
                    <a:solidFill>
                      <a:srgbClr val="C00000"/>
                    </a:solidFill>
                    <a:latin typeface="Arial" panose="020B0604020202020204" pitchFamily="34" charset="0"/>
                    <a:cs typeface="Arial" panose="020B0604020202020204" pitchFamily="34" charset="0"/>
                  </a:rPr>
                  <a:t>R721 </a:t>
                </a:r>
                <a:endParaRPr lang="en-US" sz="1600" b="1" dirty="0">
                  <a:solidFill>
                    <a:srgbClr val="C00000"/>
                  </a:solidFill>
                  <a:latin typeface="Arial" panose="020B0604020202020204" pitchFamily="34" charset="0"/>
                  <a:ea typeface="Times New Roman" charset="0"/>
                  <a:cs typeface="Arial" panose="020B0604020202020204" pitchFamily="34" charset="0"/>
                </a:endParaRPr>
              </a:p>
            </p:txBody>
          </p:sp>
          <p:sp>
            <p:nvSpPr>
              <p:cNvPr id="258" name="Rectangle 257">
                <a:extLst>
                  <a:ext uri="{FF2B5EF4-FFF2-40B4-BE49-F238E27FC236}">
                    <a16:creationId xmlns:a16="http://schemas.microsoft.com/office/drawing/2014/main" id="{9AF1493E-B96E-5C82-3EA8-1B5F42E9F405}"/>
                  </a:ext>
                </a:extLst>
              </p:cNvPr>
              <p:cNvSpPr/>
              <p:nvPr/>
            </p:nvSpPr>
            <p:spPr>
              <a:xfrm>
                <a:off x="12191486" y="4186049"/>
                <a:ext cx="2228111" cy="317806"/>
              </a:xfrm>
              <a:prstGeom prst="rect">
                <a:avLst/>
              </a:prstGeom>
              <a:solidFill>
                <a:schemeClr val="bg1"/>
              </a:solidFill>
              <a:ln>
                <a:solidFill>
                  <a:srgbClr val="D71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da-DK" sz="1600" b="1" dirty="0">
                    <a:solidFill>
                      <a:srgbClr val="C00000"/>
                    </a:solidFill>
                    <a:latin typeface="Arial" panose="020B0604020202020204" pitchFamily="34" charset="0"/>
                    <a:cs typeface="Arial" panose="020B0604020202020204" pitchFamily="34" charset="0"/>
                  </a:rPr>
                  <a:t>R541 </a:t>
                </a:r>
                <a:endParaRPr lang="en-US" sz="1600" b="1" dirty="0">
                  <a:solidFill>
                    <a:srgbClr val="C00000"/>
                  </a:solidFill>
                  <a:latin typeface="Arial" panose="020B0604020202020204" pitchFamily="34" charset="0"/>
                  <a:ea typeface="Times New Roman" charset="0"/>
                  <a:cs typeface="Arial" panose="020B0604020202020204" pitchFamily="34" charset="0"/>
                </a:endParaRPr>
              </a:p>
            </p:txBody>
          </p:sp>
          <p:sp>
            <p:nvSpPr>
              <p:cNvPr id="259" name="Rectangle 258">
                <a:extLst>
                  <a:ext uri="{FF2B5EF4-FFF2-40B4-BE49-F238E27FC236}">
                    <a16:creationId xmlns:a16="http://schemas.microsoft.com/office/drawing/2014/main" id="{30C06F55-9106-E3A5-3535-917BE98B6076}"/>
                  </a:ext>
                </a:extLst>
              </p:cNvPr>
              <p:cNvSpPr/>
              <p:nvPr/>
            </p:nvSpPr>
            <p:spPr>
              <a:xfrm>
                <a:off x="14440174" y="4186049"/>
                <a:ext cx="2228111" cy="317806"/>
              </a:xfrm>
              <a:prstGeom prst="rect">
                <a:avLst/>
              </a:prstGeom>
              <a:solidFill>
                <a:schemeClr val="bg1"/>
              </a:solidFill>
              <a:ln>
                <a:solidFill>
                  <a:srgbClr val="D71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da-DK" sz="1600" b="1" dirty="0">
                    <a:solidFill>
                      <a:srgbClr val="C00000"/>
                    </a:solidFill>
                    <a:latin typeface="Arial" panose="020B0604020202020204" pitchFamily="34" charset="0"/>
                    <a:cs typeface="Arial" panose="020B0604020202020204" pitchFamily="34" charset="0"/>
                  </a:rPr>
                  <a:t>R279</a:t>
                </a:r>
                <a:endParaRPr lang="en-US" sz="1600" b="1" dirty="0">
                  <a:solidFill>
                    <a:srgbClr val="C00000"/>
                  </a:solidFill>
                  <a:latin typeface="Arial" panose="020B0604020202020204" pitchFamily="34" charset="0"/>
                  <a:ea typeface="Times New Roman" charset="0"/>
                  <a:cs typeface="Arial" panose="020B0604020202020204" pitchFamily="34" charset="0"/>
                </a:endParaRPr>
              </a:p>
            </p:txBody>
          </p:sp>
          <p:sp>
            <p:nvSpPr>
              <p:cNvPr id="260" name="Rectangle 259">
                <a:extLst>
                  <a:ext uri="{FF2B5EF4-FFF2-40B4-BE49-F238E27FC236}">
                    <a16:creationId xmlns:a16="http://schemas.microsoft.com/office/drawing/2014/main" id="{90D7C3EA-7C15-FC9A-2A60-775A3FF336C0}"/>
                  </a:ext>
                </a:extLst>
              </p:cNvPr>
              <p:cNvSpPr/>
              <p:nvPr/>
            </p:nvSpPr>
            <p:spPr>
              <a:xfrm>
                <a:off x="9942796" y="4504278"/>
                <a:ext cx="2228111" cy="317806"/>
              </a:xfrm>
              <a:prstGeom prst="rect">
                <a:avLst/>
              </a:prstGeom>
              <a:solidFill>
                <a:schemeClr val="bg1"/>
              </a:solidFill>
              <a:ln>
                <a:solidFill>
                  <a:srgbClr val="D71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fi-FI" sz="1600" b="1" dirty="0">
                    <a:solidFill>
                      <a:srgbClr val="C00000"/>
                    </a:solidFill>
                    <a:latin typeface="Arial" panose="020B0604020202020204" pitchFamily="34" charset="0"/>
                    <a:cs typeface="Arial" panose="020B0604020202020204" pitchFamily="34" charset="0"/>
                  </a:rPr>
                  <a:t>R803</a:t>
                </a:r>
                <a:endParaRPr lang="en-US" sz="1600" b="1" dirty="0">
                  <a:solidFill>
                    <a:srgbClr val="C00000"/>
                  </a:solidFill>
                  <a:latin typeface="Arial" panose="020B0604020202020204" pitchFamily="34" charset="0"/>
                  <a:ea typeface="Times New Roman" charset="0"/>
                  <a:cs typeface="Arial" panose="020B0604020202020204" pitchFamily="34" charset="0"/>
                </a:endParaRPr>
              </a:p>
            </p:txBody>
          </p:sp>
          <p:sp>
            <p:nvSpPr>
              <p:cNvPr id="261" name="Rectangle 260">
                <a:extLst>
                  <a:ext uri="{FF2B5EF4-FFF2-40B4-BE49-F238E27FC236}">
                    <a16:creationId xmlns:a16="http://schemas.microsoft.com/office/drawing/2014/main" id="{2692E968-E50A-8741-0254-878297217C8C}"/>
                  </a:ext>
                </a:extLst>
              </p:cNvPr>
              <p:cNvSpPr/>
              <p:nvPr/>
            </p:nvSpPr>
            <p:spPr>
              <a:xfrm>
                <a:off x="12191486" y="4504278"/>
                <a:ext cx="2228111" cy="317806"/>
              </a:xfrm>
              <a:prstGeom prst="rect">
                <a:avLst/>
              </a:prstGeom>
              <a:solidFill>
                <a:schemeClr val="bg1"/>
              </a:solidFill>
              <a:ln>
                <a:solidFill>
                  <a:srgbClr val="D71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en-US" sz="1600" b="1" dirty="0">
                    <a:solidFill>
                      <a:srgbClr val="C00000"/>
                    </a:solidFill>
                    <a:latin typeface="Arial" panose="020B0604020202020204" pitchFamily="34" charset="0"/>
                    <a:cs typeface="Arial" panose="020B0604020202020204" pitchFamily="34" charset="0"/>
                  </a:rPr>
                  <a:t>R603 </a:t>
                </a:r>
                <a:endParaRPr lang="en-US" sz="1600" b="1" dirty="0">
                  <a:solidFill>
                    <a:srgbClr val="C00000"/>
                  </a:solidFill>
                  <a:latin typeface="Arial" panose="020B0604020202020204" pitchFamily="34" charset="0"/>
                  <a:ea typeface="Times New Roman" charset="0"/>
                  <a:cs typeface="Arial" panose="020B0604020202020204" pitchFamily="34" charset="0"/>
                </a:endParaRPr>
              </a:p>
            </p:txBody>
          </p:sp>
          <p:sp>
            <p:nvSpPr>
              <p:cNvPr id="262" name="Rectangle 261">
                <a:extLst>
                  <a:ext uri="{FF2B5EF4-FFF2-40B4-BE49-F238E27FC236}">
                    <a16:creationId xmlns:a16="http://schemas.microsoft.com/office/drawing/2014/main" id="{CA69CEBB-2C79-BD0A-81A4-ECC1BBE63C97}"/>
                  </a:ext>
                </a:extLst>
              </p:cNvPr>
              <p:cNvSpPr/>
              <p:nvPr/>
            </p:nvSpPr>
            <p:spPr>
              <a:xfrm>
                <a:off x="14440174" y="4504278"/>
                <a:ext cx="2228111" cy="317806"/>
              </a:xfrm>
              <a:prstGeom prst="rect">
                <a:avLst/>
              </a:prstGeom>
              <a:solidFill>
                <a:schemeClr val="bg1"/>
              </a:solidFill>
              <a:ln>
                <a:solidFill>
                  <a:srgbClr val="D71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da-DK" sz="1600" b="1" dirty="0">
                    <a:solidFill>
                      <a:srgbClr val="C00000"/>
                    </a:solidFill>
                    <a:latin typeface="Arial" panose="020B0604020202020204" pitchFamily="34" charset="0"/>
                    <a:cs typeface="Arial" panose="020B0604020202020204" pitchFamily="34" charset="0"/>
                  </a:rPr>
                  <a:t>R313</a:t>
                </a:r>
                <a:endParaRPr lang="en-US" sz="1600" b="1" dirty="0">
                  <a:solidFill>
                    <a:srgbClr val="C00000"/>
                  </a:solidFill>
                  <a:latin typeface="Arial" panose="020B0604020202020204" pitchFamily="34" charset="0"/>
                  <a:ea typeface="Times New Roman" charset="0"/>
                  <a:cs typeface="Arial" panose="020B0604020202020204" pitchFamily="34" charset="0"/>
                </a:endParaRPr>
              </a:p>
            </p:txBody>
          </p:sp>
          <p:sp>
            <p:nvSpPr>
              <p:cNvPr id="263" name="Rectangle 262">
                <a:extLst>
                  <a:ext uri="{FF2B5EF4-FFF2-40B4-BE49-F238E27FC236}">
                    <a16:creationId xmlns:a16="http://schemas.microsoft.com/office/drawing/2014/main" id="{62F0DD24-FF7C-AC78-53EA-D0166B2980BD}"/>
                  </a:ext>
                </a:extLst>
              </p:cNvPr>
              <p:cNvSpPr/>
              <p:nvPr/>
            </p:nvSpPr>
            <p:spPr>
              <a:xfrm>
                <a:off x="9942796" y="4822777"/>
                <a:ext cx="2228111" cy="317806"/>
              </a:xfrm>
              <a:prstGeom prst="rect">
                <a:avLst/>
              </a:prstGeom>
              <a:solidFill>
                <a:schemeClr val="bg1"/>
              </a:solidFill>
              <a:ln>
                <a:solidFill>
                  <a:srgbClr val="D71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is-IS" sz="1600" b="1" dirty="0">
                    <a:solidFill>
                      <a:srgbClr val="C00000"/>
                    </a:solidFill>
                    <a:latin typeface="Arial" panose="020B0604020202020204" pitchFamily="34" charset="0"/>
                    <a:cs typeface="Arial" panose="020B0604020202020204" pitchFamily="34" charset="0"/>
                  </a:rPr>
                  <a:t>R889</a:t>
                </a:r>
                <a:endParaRPr lang="en-US" sz="1600" b="1" dirty="0">
                  <a:solidFill>
                    <a:srgbClr val="C00000"/>
                  </a:solidFill>
                  <a:latin typeface="Arial" panose="020B0604020202020204" pitchFamily="34" charset="0"/>
                  <a:ea typeface="Times New Roman" charset="0"/>
                  <a:cs typeface="Arial" panose="020B0604020202020204" pitchFamily="34" charset="0"/>
                </a:endParaRPr>
              </a:p>
            </p:txBody>
          </p:sp>
          <p:sp>
            <p:nvSpPr>
              <p:cNvPr id="264" name="Rectangle 263">
                <a:extLst>
                  <a:ext uri="{FF2B5EF4-FFF2-40B4-BE49-F238E27FC236}">
                    <a16:creationId xmlns:a16="http://schemas.microsoft.com/office/drawing/2014/main" id="{E93BE00C-751C-4672-B36C-E078E89998A8}"/>
                  </a:ext>
                </a:extLst>
              </p:cNvPr>
              <p:cNvSpPr/>
              <p:nvPr/>
            </p:nvSpPr>
            <p:spPr>
              <a:xfrm>
                <a:off x="12191486" y="4822777"/>
                <a:ext cx="2228111" cy="317806"/>
              </a:xfrm>
              <a:prstGeom prst="rect">
                <a:avLst/>
              </a:prstGeom>
              <a:solidFill>
                <a:schemeClr val="bg1"/>
              </a:solidFill>
              <a:ln>
                <a:solidFill>
                  <a:srgbClr val="D71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en-US" sz="1600" b="1" dirty="0">
                    <a:solidFill>
                      <a:srgbClr val="C00000"/>
                    </a:solidFill>
                    <a:latin typeface="Arial" panose="020B0604020202020204" pitchFamily="34" charset="0"/>
                    <a:cs typeface="Arial" panose="020B0604020202020204" pitchFamily="34" charset="0"/>
                  </a:rPr>
                  <a:t>R670 </a:t>
                </a:r>
                <a:endParaRPr lang="en-US" sz="1600" b="1" dirty="0">
                  <a:solidFill>
                    <a:srgbClr val="C00000"/>
                  </a:solidFill>
                  <a:latin typeface="Arial" panose="020B0604020202020204" pitchFamily="34" charset="0"/>
                  <a:ea typeface="Times New Roman" charset="0"/>
                  <a:cs typeface="Arial" panose="020B0604020202020204" pitchFamily="34" charset="0"/>
                </a:endParaRPr>
              </a:p>
            </p:txBody>
          </p:sp>
          <p:sp>
            <p:nvSpPr>
              <p:cNvPr id="265" name="Rectangle 264">
                <a:extLst>
                  <a:ext uri="{FF2B5EF4-FFF2-40B4-BE49-F238E27FC236}">
                    <a16:creationId xmlns:a16="http://schemas.microsoft.com/office/drawing/2014/main" id="{167E3150-E511-D738-963A-C1E8515C9919}"/>
                  </a:ext>
                </a:extLst>
              </p:cNvPr>
              <p:cNvSpPr/>
              <p:nvPr/>
            </p:nvSpPr>
            <p:spPr>
              <a:xfrm>
                <a:off x="14440174" y="4822777"/>
                <a:ext cx="2228111" cy="317806"/>
              </a:xfrm>
              <a:prstGeom prst="rect">
                <a:avLst/>
              </a:prstGeom>
              <a:solidFill>
                <a:schemeClr val="bg1"/>
              </a:solidFill>
              <a:ln>
                <a:solidFill>
                  <a:srgbClr val="D719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da-DK" sz="1600" b="1" dirty="0">
                    <a:solidFill>
                      <a:srgbClr val="C00000"/>
                    </a:solidFill>
                    <a:latin typeface="Arial" panose="020B0604020202020204" pitchFamily="34" charset="0"/>
                    <a:cs typeface="Arial" panose="020B0604020202020204" pitchFamily="34" charset="0"/>
                  </a:rPr>
                  <a:t>R345</a:t>
                </a:r>
                <a:endParaRPr lang="en-US" sz="1600" b="1" dirty="0">
                  <a:solidFill>
                    <a:srgbClr val="C00000"/>
                  </a:solidFill>
                  <a:latin typeface="Arial" panose="020B0604020202020204" pitchFamily="34" charset="0"/>
                  <a:ea typeface="Times New Roman" charset="0"/>
                  <a:cs typeface="Arial" panose="020B0604020202020204" pitchFamily="34" charset="0"/>
                </a:endParaRPr>
              </a:p>
            </p:txBody>
          </p:sp>
          <p:sp>
            <p:nvSpPr>
              <p:cNvPr id="266" name="Rectangle 265">
                <a:extLst>
                  <a:ext uri="{FF2B5EF4-FFF2-40B4-BE49-F238E27FC236}">
                    <a16:creationId xmlns:a16="http://schemas.microsoft.com/office/drawing/2014/main" id="{BDC07C6E-5E27-B8F0-CA7B-F24BA95D4DD6}"/>
                  </a:ext>
                </a:extLst>
              </p:cNvPr>
              <p:cNvSpPr/>
              <p:nvPr/>
            </p:nvSpPr>
            <p:spPr>
              <a:xfrm>
                <a:off x="16701036" y="3639746"/>
                <a:ext cx="6725490" cy="21317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en-ZA" b="1" dirty="0">
                    <a:latin typeface="Arial" panose="020B0604020202020204" pitchFamily="34" charset="0"/>
                    <a:cs typeface="Arial" panose="020B0604020202020204" pitchFamily="34" charset="0"/>
                  </a:rPr>
                  <a:t>Total</a:t>
                </a:r>
                <a:endParaRPr lang="en-US" b="1" dirty="0">
                  <a:latin typeface="Arial" panose="020B0604020202020204" pitchFamily="34" charset="0"/>
                  <a:ea typeface="Times New Roman" charset="0"/>
                  <a:cs typeface="Arial" panose="020B0604020202020204" pitchFamily="34" charset="0"/>
                </a:endParaRPr>
              </a:p>
            </p:txBody>
          </p:sp>
          <p:sp>
            <p:nvSpPr>
              <p:cNvPr id="267" name="Rectangle 266">
                <a:extLst>
                  <a:ext uri="{FF2B5EF4-FFF2-40B4-BE49-F238E27FC236}">
                    <a16:creationId xmlns:a16="http://schemas.microsoft.com/office/drawing/2014/main" id="{C75B7782-49A2-4A4F-D3C6-1D283F963AC2}"/>
                  </a:ext>
                </a:extLst>
              </p:cNvPr>
              <p:cNvSpPr/>
              <p:nvPr/>
            </p:nvSpPr>
            <p:spPr>
              <a:xfrm>
                <a:off x="16701037" y="3865728"/>
                <a:ext cx="2228111" cy="31780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en-ZA" b="1" dirty="0">
                    <a:latin typeface="Arial" panose="020B0604020202020204" pitchFamily="34" charset="0"/>
                    <a:cs typeface="Arial" panose="020B0604020202020204" pitchFamily="34" charset="0"/>
                  </a:rPr>
                  <a:t>PM</a:t>
                </a:r>
                <a:endParaRPr lang="en-US" b="1" dirty="0">
                  <a:solidFill>
                    <a:schemeClr val="bg1"/>
                  </a:solidFill>
                  <a:latin typeface="Arial" panose="020B0604020202020204" pitchFamily="34" charset="0"/>
                  <a:ea typeface="Times New Roman" charset="0"/>
                  <a:cs typeface="Arial" panose="020B0604020202020204" pitchFamily="34" charset="0"/>
                </a:endParaRPr>
              </a:p>
            </p:txBody>
          </p:sp>
          <p:sp>
            <p:nvSpPr>
              <p:cNvPr id="268" name="Rectangle 267">
                <a:extLst>
                  <a:ext uri="{FF2B5EF4-FFF2-40B4-BE49-F238E27FC236}">
                    <a16:creationId xmlns:a16="http://schemas.microsoft.com/office/drawing/2014/main" id="{4C5A256E-E96B-33A0-0498-C1E395F5A209}"/>
                  </a:ext>
                </a:extLst>
              </p:cNvPr>
              <p:cNvSpPr/>
              <p:nvPr/>
            </p:nvSpPr>
            <p:spPr>
              <a:xfrm>
                <a:off x="18949727" y="3865728"/>
                <a:ext cx="2228111" cy="31780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en-ZA" b="1" dirty="0">
                    <a:latin typeface="Arial" panose="020B0604020202020204" pitchFamily="34" charset="0"/>
                    <a:cs typeface="Arial" panose="020B0604020202020204" pitchFamily="34" charset="0"/>
                  </a:rPr>
                  <a:t>AD</a:t>
                </a:r>
                <a:r>
                  <a:rPr lang="en-US" dirty="0">
                    <a:latin typeface="Arial" panose="020B0604020202020204" pitchFamily="34" charset="0"/>
                    <a:cs typeface="Arial" panose="020B0604020202020204" pitchFamily="34" charset="0"/>
                  </a:rPr>
                  <a:t> </a:t>
                </a:r>
                <a:endParaRPr lang="en-US" b="1" dirty="0">
                  <a:solidFill>
                    <a:schemeClr val="bg1"/>
                  </a:solidFill>
                  <a:latin typeface="Arial" panose="020B0604020202020204" pitchFamily="34" charset="0"/>
                  <a:ea typeface="Times New Roman" charset="0"/>
                  <a:cs typeface="Arial" panose="020B0604020202020204" pitchFamily="34" charset="0"/>
                </a:endParaRPr>
              </a:p>
            </p:txBody>
          </p:sp>
          <p:sp>
            <p:nvSpPr>
              <p:cNvPr id="269" name="Rectangle 268">
                <a:extLst>
                  <a:ext uri="{FF2B5EF4-FFF2-40B4-BE49-F238E27FC236}">
                    <a16:creationId xmlns:a16="http://schemas.microsoft.com/office/drawing/2014/main" id="{949A2631-4830-4895-CC62-106A7DEBE95E}"/>
                  </a:ext>
                </a:extLst>
              </p:cNvPr>
              <p:cNvSpPr/>
              <p:nvPr/>
            </p:nvSpPr>
            <p:spPr>
              <a:xfrm>
                <a:off x="21198415" y="3865728"/>
                <a:ext cx="2228111" cy="31780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en-ZA" b="1" dirty="0">
                    <a:solidFill>
                      <a:schemeClr val="bg1"/>
                    </a:solidFill>
                    <a:latin typeface="Arial" panose="020B0604020202020204" pitchFamily="34" charset="0"/>
                    <a:cs typeface="Arial" panose="020B0604020202020204" pitchFamily="34" charset="0"/>
                  </a:rPr>
                  <a:t>CD</a:t>
                </a:r>
                <a:r>
                  <a:rPr lang="en-ZA" sz="1600" b="1" dirty="0">
                    <a:solidFill>
                      <a:schemeClr val="bg1"/>
                    </a:solidFill>
                    <a:latin typeface="Arial" panose="020B0604020202020204" pitchFamily="34" charset="0"/>
                    <a:cs typeface="Arial" panose="020B0604020202020204" pitchFamily="34" charset="0"/>
                  </a:rPr>
                  <a:t> </a:t>
                </a:r>
                <a:endParaRPr lang="en-US" sz="1600" b="1" dirty="0">
                  <a:solidFill>
                    <a:schemeClr val="bg1"/>
                  </a:solidFill>
                  <a:latin typeface="Arial" panose="020B0604020202020204" pitchFamily="34" charset="0"/>
                  <a:ea typeface="Times New Roman" charset="0"/>
                  <a:cs typeface="Arial" panose="020B0604020202020204" pitchFamily="34" charset="0"/>
                </a:endParaRPr>
              </a:p>
            </p:txBody>
          </p:sp>
          <p:sp>
            <p:nvSpPr>
              <p:cNvPr id="270" name="Rectangle 269">
                <a:extLst>
                  <a:ext uri="{FF2B5EF4-FFF2-40B4-BE49-F238E27FC236}">
                    <a16:creationId xmlns:a16="http://schemas.microsoft.com/office/drawing/2014/main" id="{49B767CB-169D-1884-2597-516EB3451DA1}"/>
                  </a:ext>
                </a:extLst>
              </p:cNvPr>
              <p:cNvSpPr/>
              <p:nvPr/>
            </p:nvSpPr>
            <p:spPr>
              <a:xfrm>
                <a:off x="16701036" y="4186049"/>
                <a:ext cx="2228110" cy="3178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is-IS" sz="1600" b="1" dirty="0">
                    <a:solidFill>
                      <a:schemeClr val="tx2">
                        <a:lumMod val="75000"/>
                      </a:schemeClr>
                    </a:solidFill>
                    <a:latin typeface="Arial" panose="020B0604020202020204" pitchFamily="34" charset="0"/>
                    <a:cs typeface="Arial" panose="020B0604020202020204" pitchFamily="34" charset="0"/>
                  </a:rPr>
                  <a:t>R3 605 </a:t>
                </a:r>
                <a:endParaRPr lang="en-US" sz="1600" b="1" dirty="0">
                  <a:solidFill>
                    <a:schemeClr val="tx2">
                      <a:lumMod val="75000"/>
                    </a:schemeClr>
                  </a:solidFill>
                  <a:latin typeface="Arial" panose="020B0604020202020204" pitchFamily="34" charset="0"/>
                  <a:ea typeface="Times New Roman" charset="0"/>
                  <a:cs typeface="Arial" panose="020B0604020202020204" pitchFamily="34" charset="0"/>
                </a:endParaRPr>
              </a:p>
            </p:txBody>
          </p:sp>
          <p:sp>
            <p:nvSpPr>
              <p:cNvPr id="271" name="Rectangle 270">
                <a:extLst>
                  <a:ext uri="{FF2B5EF4-FFF2-40B4-BE49-F238E27FC236}">
                    <a16:creationId xmlns:a16="http://schemas.microsoft.com/office/drawing/2014/main" id="{47D7E611-DCCC-E9F2-4481-CE737247B6AA}"/>
                  </a:ext>
                </a:extLst>
              </p:cNvPr>
              <p:cNvSpPr/>
              <p:nvPr/>
            </p:nvSpPr>
            <p:spPr>
              <a:xfrm>
                <a:off x="18949726" y="4186049"/>
                <a:ext cx="2228110" cy="3178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da-DK" sz="1600" b="1" dirty="0">
                    <a:solidFill>
                      <a:schemeClr val="tx2">
                        <a:lumMod val="75000"/>
                      </a:schemeClr>
                    </a:solidFill>
                    <a:latin typeface="Arial" panose="020B0604020202020204" pitchFamily="34" charset="0"/>
                    <a:cs typeface="Arial" panose="020B0604020202020204" pitchFamily="34" charset="0"/>
                  </a:rPr>
                  <a:t>R2 705</a:t>
                </a:r>
                <a:endParaRPr lang="en-US" sz="1600" b="1" dirty="0">
                  <a:solidFill>
                    <a:schemeClr val="tx2">
                      <a:lumMod val="75000"/>
                    </a:schemeClr>
                  </a:solidFill>
                  <a:latin typeface="Arial" panose="020B0604020202020204" pitchFamily="34" charset="0"/>
                  <a:ea typeface="Times New Roman" charset="0"/>
                  <a:cs typeface="Arial" panose="020B0604020202020204" pitchFamily="34" charset="0"/>
                </a:endParaRPr>
              </a:p>
            </p:txBody>
          </p:sp>
          <p:sp>
            <p:nvSpPr>
              <p:cNvPr id="272" name="Rectangle 271">
                <a:extLst>
                  <a:ext uri="{FF2B5EF4-FFF2-40B4-BE49-F238E27FC236}">
                    <a16:creationId xmlns:a16="http://schemas.microsoft.com/office/drawing/2014/main" id="{4567E2E6-5A14-7C50-7CAF-962141BEA97B}"/>
                  </a:ext>
                </a:extLst>
              </p:cNvPr>
              <p:cNvSpPr/>
              <p:nvPr/>
            </p:nvSpPr>
            <p:spPr>
              <a:xfrm>
                <a:off x="21198415" y="4186049"/>
                <a:ext cx="2228111" cy="3178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fi-FI" sz="1600" b="1" dirty="0">
                    <a:solidFill>
                      <a:schemeClr val="tx2">
                        <a:lumMod val="75000"/>
                      </a:schemeClr>
                    </a:solidFill>
                    <a:latin typeface="Arial" panose="020B0604020202020204" pitchFamily="34" charset="0"/>
                    <a:cs typeface="Arial" panose="020B0604020202020204" pitchFamily="34" charset="0"/>
                  </a:rPr>
                  <a:t>R1 395 </a:t>
                </a:r>
                <a:endParaRPr lang="en-US" sz="1600" b="1" dirty="0">
                  <a:solidFill>
                    <a:schemeClr val="tx2">
                      <a:lumMod val="75000"/>
                    </a:schemeClr>
                  </a:solidFill>
                  <a:latin typeface="Arial" panose="020B0604020202020204" pitchFamily="34" charset="0"/>
                  <a:ea typeface="Times New Roman" charset="0"/>
                  <a:cs typeface="Arial" panose="020B0604020202020204" pitchFamily="34" charset="0"/>
                </a:endParaRPr>
              </a:p>
            </p:txBody>
          </p:sp>
          <p:sp>
            <p:nvSpPr>
              <p:cNvPr id="273" name="Rectangle 272">
                <a:extLst>
                  <a:ext uri="{FF2B5EF4-FFF2-40B4-BE49-F238E27FC236}">
                    <a16:creationId xmlns:a16="http://schemas.microsoft.com/office/drawing/2014/main" id="{B8E14D40-D94F-49D1-3CFF-7A277AB7C9AD}"/>
                  </a:ext>
                </a:extLst>
              </p:cNvPr>
              <p:cNvSpPr/>
              <p:nvPr/>
            </p:nvSpPr>
            <p:spPr>
              <a:xfrm>
                <a:off x="16701036" y="4504278"/>
                <a:ext cx="2228110" cy="3178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da-DK" sz="1600" b="1" dirty="0">
                    <a:solidFill>
                      <a:schemeClr val="tx2">
                        <a:lumMod val="75000"/>
                      </a:schemeClr>
                    </a:solidFill>
                    <a:latin typeface="Arial" panose="020B0604020202020204" pitchFamily="34" charset="0"/>
                    <a:cs typeface="Arial" panose="020B0604020202020204" pitchFamily="34" charset="0"/>
                  </a:rPr>
                  <a:t>R4 015 </a:t>
                </a:r>
                <a:endParaRPr lang="en-US" sz="1600" b="1" dirty="0">
                  <a:solidFill>
                    <a:schemeClr val="tx2">
                      <a:lumMod val="75000"/>
                    </a:schemeClr>
                  </a:solidFill>
                  <a:latin typeface="Arial" panose="020B0604020202020204" pitchFamily="34" charset="0"/>
                  <a:ea typeface="Times New Roman" charset="0"/>
                  <a:cs typeface="Arial" panose="020B0604020202020204" pitchFamily="34" charset="0"/>
                </a:endParaRPr>
              </a:p>
            </p:txBody>
          </p:sp>
          <p:sp>
            <p:nvSpPr>
              <p:cNvPr id="274" name="Rectangle 273">
                <a:extLst>
                  <a:ext uri="{FF2B5EF4-FFF2-40B4-BE49-F238E27FC236}">
                    <a16:creationId xmlns:a16="http://schemas.microsoft.com/office/drawing/2014/main" id="{23135D30-B27F-4982-B2B2-AF6A93F151AA}"/>
                  </a:ext>
                </a:extLst>
              </p:cNvPr>
              <p:cNvSpPr/>
              <p:nvPr/>
            </p:nvSpPr>
            <p:spPr>
              <a:xfrm>
                <a:off x="18949726" y="4504278"/>
                <a:ext cx="2228110" cy="3178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da-DK" sz="1600" b="1" dirty="0">
                    <a:solidFill>
                      <a:schemeClr val="tx2">
                        <a:lumMod val="75000"/>
                      </a:schemeClr>
                    </a:solidFill>
                    <a:latin typeface="Arial" panose="020B0604020202020204" pitchFamily="34" charset="0"/>
                    <a:cs typeface="Arial" panose="020B0604020202020204" pitchFamily="34" charset="0"/>
                  </a:rPr>
                  <a:t>R3 015 </a:t>
                </a:r>
                <a:endParaRPr lang="en-US" sz="1600" b="1" dirty="0">
                  <a:solidFill>
                    <a:schemeClr val="tx2">
                      <a:lumMod val="75000"/>
                    </a:schemeClr>
                  </a:solidFill>
                  <a:latin typeface="Arial" panose="020B0604020202020204" pitchFamily="34" charset="0"/>
                  <a:ea typeface="Times New Roman" charset="0"/>
                  <a:cs typeface="Arial" panose="020B0604020202020204" pitchFamily="34" charset="0"/>
                </a:endParaRPr>
              </a:p>
            </p:txBody>
          </p:sp>
          <p:sp>
            <p:nvSpPr>
              <p:cNvPr id="275" name="Rectangle 274">
                <a:extLst>
                  <a:ext uri="{FF2B5EF4-FFF2-40B4-BE49-F238E27FC236}">
                    <a16:creationId xmlns:a16="http://schemas.microsoft.com/office/drawing/2014/main" id="{9F672428-029C-68E3-D793-A20BECA7AB53}"/>
                  </a:ext>
                </a:extLst>
              </p:cNvPr>
              <p:cNvSpPr/>
              <p:nvPr/>
            </p:nvSpPr>
            <p:spPr>
              <a:xfrm>
                <a:off x="21198416" y="4504278"/>
                <a:ext cx="2228110" cy="3178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uk-UA" sz="1600" b="1" dirty="0">
                    <a:solidFill>
                      <a:schemeClr val="tx2">
                        <a:lumMod val="75000"/>
                      </a:schemeClr>
                    </a:solidFill>
                    <a:latin typeface="Arial" panose="020B0604020202020204" pitchFamily="34" charset="0"/>
                    <a:cs typeface="Arial" panose="020B0604020202020204" pitchFamily="34" charset="0"/>
                  </a:rPr>
                  <a:t>R</a:t>
                </a:r>
                <a:r>
                  <a:rPr lang="en-US" sz="1600" b="1" dirty="0">
                    <a:solidFill>
                      <a:schemeClr val="tx2">
                        <a:lumMod val="75000"/>
                      </a:schemeClr>
                    </a:solidFill>
                    <a:latin typeface="Arial" panose="020B0604020202020204" pitchFamily="34" charset="0"/>
                    <a:cs typeface="Arial" panose="020B0604020202020204" pitchFamily="34" charset="0"/>
                  </a:rPr>
                  <a:t>1  565</a:t>
                </a:r>
                <a:r>
                  <a:rPr lang="uk-UA" sz="1600" b="1" dirty="0">
                    <a:solidFill>
                      <a:srgbClr val="7F7F7F"/>
                    </a:solidFill>
                    <a:latin typeface="Arial" panose="020B0604020202020204" pitchFamily="34" charset="0"/>
                    <a:cs typeface="Arial" panose="020B0604020202020204" pitchFamily="34" charset="0"/>
                  </a:rPr>
                  <a:t> </a:t>
                </a:r>
                <a:endParaRPr lang="en-US" sz="1600" b="1" dirty="0">
                  <a:solidFill>
                    <a:srgbClr val="7F7F7F"/>
                  </a:solidFill>
                  <a:latin typeface="Arial" panose="020B0604020202020204" pitchFamily="34" charset="0"/>
                  <a:ea typeface="Times New Roman" charset="0"/>
                  <a:cs typeface="Arial" panose="020B0604020202020204" pitchFamily="34" charset="0"/>
                </a:endParaRPr>
              </a:p>
            </p:txBody>
          </p:sp>
          <p:sp>
            <p:nvSpPr>
              <p:cNvPr id="276" name="Rectangle 275">
                <a:extLst>
                  <a:ext uri="{FF2B5EF4-FFF2-40B4-BE49-F238E27FC236}">
                    <a16:creationId xmlns:a16="http://schemas.microsoft.com/office/drawing/2014/main" id="{41227A0C-0EF3-F45E-27F7-C63A406A459E}"/>
                  </a:ext>
                </a:extLst>
              </p:cNvPr>
              <p:cNvSpPr/>
              <p:nvPr/>
            </p:nvSpPr>
            <p:spPr>
              <a:xfrm>
                <a:off x="16701036" y="4822777"/>
                <a:ext cx="2228110" cy="3178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da-DK" sz="1600" b="1" dirty="0">
                    <a:solidFill>
                      <a:schemeClr val="tx2">
                        <a:lumMod val="75000"/>
                      </a:schemeClr>
                    </a:solidFill>
                    <a:latin typeface="Arial" panose="020B0604020202020204" pitchFamily="34" charset="0"/>
                    <a:cs typeface="Arial" panose="020B0604020202020204" pitchFamily="34" charset="0"/>
                  </a:rPr>
                  <a:t>R4 445 </a:t>
                </a:r>
                <a:endParaRPr lang="en-US" sz="1600" b="1" dirty="0">
                  <a:solidFill>
                    <a:schemeClr val="tx2">
                      <a:lumMod val="75000"/>
                    </a:schemeClr>
                  </a:solidFill>
                  <a:latin typeface="Arial" panose="020B0604020202020204" pitchFamily="34" charset="0"/>
                  <a:ea typeface="Times New Roman" charset="0"/>
                  <a:cs typeface="Arial" panose="020B0604020202020204" pitchFamily="34" charset="0"/>
                </a:endParaRPr>
              </a:p>
            </p:txBody>
          </p:sp>
          <p:sp>
            <p:nvSpPr>
              <p:cNvPr id="277" name="Rectangle 276">
                <a:extLst>
                  <a:ext uri="{FF2B5EF4-FFF2-40B4-BE49-F238E27FC236}">
                    <a16:creationId xmlns:a16="http://schemas.microsoft.com/office/drawing/2014/main" id="{CC1E91DE-1FD6-B1DF-0786-5609D5C1EFE9}"/>
                  </a:ext>
                </a:extLst>
              </p:cNvPr>
              <p:cNvSpPr/>
              <p:nvPr/>
            </p:nvSpPr>
            <p:spPr>
              <a:xfrm>
                <a:off x="18949726" y="4822777"/>
                <a:ext cx="2228110" cy="3178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da-DK" sz="1600" b="1" dirty="0">
                    <a:solidFill>
                      <a:schemeClr val="tx2">
                        <a:lumMod val="75000"/>
                      </a:schemeClr>
                    </a:solidFill>
                    <a:latin typeface="Arial" panose="020B0604020202020204" pitchFamily="34" charset="0"/>
                    <a:cs typeface="Arial" panose="020B0604020202020204" pitchFamily="34" charset="0"/>
                  </a:rPr>
                  <a:t>R3 350</a:t>
                </a:r>
                <a:endParaRPr lang="en-US" sz="1600" b="1" dirty="0">
                  <a:solidFill>
                    <a:schemeClr val="tx2">
                      <a:lumMod val="75000"/>
                    </a:schemeClr>
                  </a:solidFill>
                  <a:latin typeface="Arial" panose="020B0604020202020204" pitchFamily="34" charset="0"/>
                  <a:ea typeface="Times New Roman" charset="0"/>
                  <a:cs typeface="Arial" panose="020B0604020202020204" pitchFamily="34" charset="0"/>
                </a:endParaRPr>
              </a:p>
            </p:txBody>
          </p:sp>
          <p:sp>
            <p:nvSpPr>
              <p:cNvPr id="278" name="Rectangle 277">
                <a:extLst>
                  <a:ext uri="{FF2B5EF4-FFF2-40B4-BE49-F238E27FC236}">
                    <a16:creationId xmlns:a16="http://schemas.microsoft.com/office/drawing/2014/main" id="{4DE27FA5-48D1-D09C-C3AE-8904D66B9DE4}"/>
                  </a:ext>
                </a:extLst>
              </p:cNvPr>
              <p:cNvSpPr/>
              <p:nvPr/>
            </p:nvSpPr>
            <p:spPr>
              <a:xfrm>
                <a:off x="21198416" y="4822777"/>
                <a:ext cx="2228110" cy="317806"/>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is-IS" sz="1600" b="1" dirty="0">
                    <a:solidFill>
                      <a:schemeClr val="tx2">
                        <a:lumMod val="75000"/>
                      </a:schemeClr>
                    </a:solidFill>
                    <a:latin typeface="Arial" panose="020B0604020202020204" pitchFamily="34" charset="0"/>
                    <a:cs typeface="Arial" panose="020B0604020202020204" pitchFamily="34" charset="0"/>
                  </a:rPr>
                  <a:t>R1 725 </a:t>
                </a:r>
                <a:endParaRPr lang="en-US" sz="1600" b="1" dirty="0">
                  <a:solidFill>
                    <a:schemeClr val="tx2">
                      <a:lumMod val="75000"/>
                    </a:schemeClr>
                  </a:solidFill>
                  <a:latin typeface="Arial" panose="020B0604020202020204" pitchFamily="34" charset="0"/>
                  <a:ea typeface="Times New Roman" charset="0"/>
                  <a:cs typeface="Arial" panose="020B0604020202020204" pitchFamily="34" charset="0"/>
                </a:endParaRPr>
              </a:p>
            </p:txBody>
          </p:sp>
        </p:grpSp>
        <p:sp>
          <p:nvSpPr>
            <p:cNvPr id="234" name="Rectangle 233">
              <a:extLst>
                <a:ext uri="{FF2B5EF4-FFF2-40B4-BE49-F238E27FC236}">
                  <a16:creationId xmlns:a16="http://schemas.microsoft.com/office/drawing/2014/main" id="{BEB65F02-7EF4-8CFF-3FB7-BCFB7B343B96}"/>
                </a:ext>
              </a:extLst>
            </p:cNvPr>
            <p:cNvSpPr/>
            <p:nvPr/>
          </p:nvSpPr>
          <p:spPr>
            <a:xfrm>
              <a:off x="211420" y="2335258"/>
              <a:ext cx="9892700" cy="580220"/>
            </a:xfrm>
            <a:prstGeom prst="rect">
              <a:avLst/>
            </a:prstGeom>
            <a:solidFill>
              <a:srgbClr val="D71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en-ZA" sz="2000" b="1" dirty="0">
                  <a:latin typeface="Arial" panose="020B0604020202020204" pitchFamily="34" charset="0"/>
                  <a:cs typeface="Arial" panose="020B0604020202020204" pitchFamily="34" charset="0"/>
                </a:rPr>
                <a:t>2025 Contributions</a:t>
              </a:r>
              <a:endParaRPr lang="en-US" sz="2000" b="1" dirty="0">
                <a:latin typeface="Arial" panose="020B0604020202020204" pitchFamily="34" charset="0"/>
                <a:ea typeface="Times New Roman" charset="0"/>
                <a:cs typeface="Arial" panose="020B0604020202020204" pitchFamily="34" charset="0"/>
              </a:endParaRPr>
            </a:p>
          </p:txBody>
        </p:sp>
        <p:sp>
          <p:nvSpPr>
            <p:cNvPr id="235" name="Rectangle 234">
              <a:extLst>
                <a:ext uri="{FF2B5EF4-FFF2-40B4-BE49-F238E27FC236}">
                  <a16:creationId xmlns:a16="http://schemas.microsoft.com/office/drawing/2014/main" id="{B9B81D7E-C18A-BEB5-5508-66314A1041E7}"/>
                </a:ext>
              </a:extLst>
            </p:cNvPr>
            <p:cNvSpPr/>
            <p:nvPr/>
          </p:nvSpPr>
          <p:spPr>
            <a:xfrm>
              <a:off x="200938" y="7201948"/>
              <a:ext cx="9903182" cy="154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0"/>
                </a:spcAft>
              </a:pPr>
              <a:r>
                <a:rPr lang="en-ZA" sz="1600" dirty="0">
                  <a:solidFill>
                    <a:schemeClr val="bg1"/>
                  </a:solidFill>
                  <a:latin typeface="Arial" panose="020B0604020202020204" pitchFamily="34" charset="0"/>
                  <a:cs typeface="Arial" panose="020B0604020202020204" pitchFamily="34" charset="0"/>
                </a:rPr>
                <a:t> </a:t>
              </a:r>
              <a:endParaRPr lang="en-US" sz="1600" dirty="0">
                <a:solidFill>
                  <a:schemeClr val="bg1"/>
                </a:solidFill>
                <a:latin typeface="Arial" panose="020B0604020202020204" pitchFamily="34" charset="0"/>
                <a:ea typeface="Times New Roman" charset="0"/>
                <a:cs typeface="Arial" panose="020B0604020202020204" pitchFamily="34" charset="0"/>
              </a:endParaRPr>
            </a:p>
          </p:txBody>
        </p:sp>
      </p:grpSp>
    </p:spTree>
    <p:extLst>
      <p:ext uri="{BB962C8B-B14F-4D97-AF65-F5344CB8AC3E}">
        <p14:creationId xmlns:p14="http://schemas.microsoft.com/office/powerpoint/2010/main" val="347567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2"/>
                                        </p:tgtEl>
                                        <p:attrNameLst>
                                          <p:attrName>style.visibility</p:attrName>
                                        </p:attrNameLst>
                                      </p:cBhvr>
                                      <p:to>
                                        <p:strVal val="visible"/>
                                      </p:to>
                                    </p:set>
                                    <p:animEffect transition="in" filter="fade">
                                      <p:cBhvr>
                                        <p:cTn id="12" dur="5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73151" y="125428"/>
            <a:ext cx="3066289" cy="613479"/>
          </a:xfrm>
          <a:prstGeom prst="rect">
            <a:avLst/>
          </a:prstGeom>
          <a:gradFill>
            <a:gsLst>
              <a:gs pos="0">
                <a:srgbClr val="009999">
                  <a:alpha val="29000"/>
                </a:srgbClr>
              </a:gs>
              <a:gs pos="58000">
                <a:schemeClr val="bg1">
                  <a:lumMod val="95000"/>
                  <a:alpha val="61000"/>
                </a:schemeClr>
              </a:gs>
              <a:gs pos="100000">
                <a:schemeClr val="accent1">
                  <a:tint val="23500"/>
                  <a:satMod val="160000"/>
                </a:schemeClr>
              </a:gs>
            </a:gsLst>
            <a:path path="rect">
              <a:fillToRect l="100000" t="100000"/>
            </a:path>
          </a:gradFill>
        </p:spPr>
        <p:txBody>
          <a:bodyPr vert="horz" lIns="91440" tIns="45720" rIns="91440" bIns="45720" rtlCol="0" anchor="ctr">
            <a:normAutofit fontScale="92500" lnSpcReduction="20000"/>
          </a:bodyPr>
          <a:lstStyle>
            <a:lvl1pPr algn="l" defTabSz="457200" rtl="0" eaLnBrk="1" latinLnBrk="0" hangingPunct="1">
              <a:spcBef>
                <a:spcPct val="0"/>
              </a:spcBef>
              <a:buNone/>
              <a:defRPr sz="3200" kern="1200">
                <a:solidFill>
                  <a:schemeClr val="bg1">
                    <a:lumMod val="95000"/>
                  </a:schemeClr>
                </a:solidFill>
                <a:latin typeface="+mj-lt"/>
                <a:ea typeface="+mj-ea"/>
                <a:cs typeface="FSAlbert Regular"/>
              </a:defRPr>
            </a:lvl1pPr>
          </a:lstStyle>
          <a:p>
            <a:pPr>
              <a:defRPr/>
            </a:pPr>
            <a:endParaRPr lang="en-US" sz="2000" b="1" dirty="0">
              <a:solidFill>
                <a:schemeClr val="tx1"/>
              </a:solidFill>
              <a:latin typeface="Arial" panose="020B0604020202020204" pitchFamily="34" charset="0"/>
              <a:cs typeface="Arial" panose="020B0604020202020204" pitchFamily="34" charset="0"/>
            </a:endParaRPr>
          </a:p>
          <a:p>
            <a:pPr>
              <a:defRPr/>
            </a:pPr>
            <a:r>
              <a:rPr lang="en-US" sz="2400" b="1" dirty="0">
                <a:solidFill>
                  <a:schemeClr val="tx1"/>
                </a:solidFill>
                <a:latin typeface="Arial" panose="020B0604020202020204" pitchFamily="34" charset="0"/>
                <a:cs typeface="Arial" panose="020B0604020202020204" pitchFamily="34" charset="0"/>
              </a:rPr>
              <a:t>Emerald</a:t>
            </a:r>
            <a:endParaRPr kumimoji="0" lang="en-ZA" sz="18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defTabSz="457200" rtl="0" eaLnBrk="1" fontAlgn="auto" latinLnBrk="0" hangingPunct="1">
              <a:lnSpc>
                <a:spcPct val="100000"/>
              </a:lnSpc>
              <a:spcBef>
                <a:spcPct val="0"/>
              </a:spcBef>
              <a:spcAft>
                <a:spcPts val="0"/>
              </a:spcAft>
              <a:buClrTx/>
              <a:buSzTx/>
              <a:buFontTx/>
              <a:buNone/>
              <a:tabLst/>
              <a:defRPr/>
            </a:pPr>
            <a:endParaRPr kumimoji="0" lang="en-US" sz="2800" b="1" i="0" u="none" strike="noStrike" kern="1200" cap="none" spc="0" normalizeH="0" baseline="0" noProof="0" dirty="0">
              <a:ln>
                <a:noFill/>
              </a:ln>
              <a:solidFill>
                <a:schemeClr val="tx1"/>
              </a:solidFill>
              <a:effectLst/>
              <a:uLnTx/>
              <a:uFillTx/>
              <a:latin typeface="Arial" pitchFamily="34" charset="0"/>
              <a:ea typeface="Arial Unicode MS" panose="020B0604020202020204" pitchFamily="34" charset="-128"/>
              <a:cs typeface="Arial"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C06E96A5-D1C6-A342-91DA-1BF1F2CA31AF}"/>
              </a:ext>
            </a:extLst>
          </p:cNvPr>
          <p:cNvPicPr>
            <a:picLocks noChangeAspect="1"/>
          </p:cNvPicPr>
          <p:nvPr/>
        </p:nvPicPr>
        <p:blipFill>
          <a:blip r:embed="rId3"/>
          <a:stretch>
            <a:fillRect/>
          </a:stretch>
        </p:blipFill>
        <p:spPr>
          <a:xfrm>
            <a:off x="10214961" y="0"/>
            <a:ext cx="1707386" cy="890975"/>
          </a:xfrm>
          <a:prstGeom prst="rect">
            <a:avLst/>
          </a:prstGeom>
        </p:spPr>
      </p:pic>
      <p:pic>
        <p:nvPicPr>
          <p:cNvPr id="4" name="Picture 3">
            <a:extLst>
              <a:ext uri="{FF2B5EF4-FFF2-40B4-BE49-F238E27FC236}">
                <a16:creationId xmlns:a16="http://schemas.microsoft.com/office/drawing/2014/main" id="{2CE65BF9-DBA3-3495-1001-3AEF11D932D5}"/>
              </a:ext>
            </a:extLst>
          </p:cNvPr>
          <p:cNvPicPr>
            <a:picLocks noChangeAspect="1"/>
          </p:cNvPicPr>
          <p:nvPr/>
        </p:nvPicPr>
        <p:blipFill>
          <a:blip r:embed="rId4"/>
          <a:stretch>
            <a:fillRect/>
          </a:stretch>
        </p:blipFill>
        <p:spPr>
          <a:xfrm>
            <a:off x="0" y="6544165"/>
            <a:ext cx="12192000" cy="313835"/>
          </a:xfrm>
          <a:prstGeom prst="rect">
            <a:avLst/>
          </a:prstGeom>
        </p:spPr>
      </p:pic>
      <p:sp>
        <p:nvSpPr>
          <p:cNvPr id="7" name="Content Placeholder 2">
            <a:extLst>
              <a:ext uri="{FF2B5EF4-FFF2-40B4-BE49-F238E27FC236}">
                <a16:creationId xmlns:a16="http://schemas.microsoft.com/office/drawing/2014/main" id="{06859F1C-DF93-ADC4-71EF-B7A4F9F34B05}"/>
              </a:ext>
            </a:extLst>
          </p:cNvPr>
          <p:cNvSpPr txBox="1">
            <a:spLocks/>
          </p:cNvSpPr>
          <p:nvPr/>
        </p:nvSpPr>
        <p:spPr>
          <a:xfrm>
            <a:off x="121920" y="1645920"/>
            <a:ext cx="11898844" cy="473542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buSzPct val="100000"/>
            </a:pPr>
            <a:endParaRPr lang="en-US" sz="1400" dirty="0">
              <a:latin typeface="Arial" panose="020B0604020202020204" pitchFamily="34" charset="0"/>
              <a:cs typeface="Arial" panose="020B0604020202020204" pitchFamily="34" charset="0"/>
            </a:endParaRPr>
          </a:p>
          <a:p>
            <a:pPr>
              <a:lnSpc>
                <a:spcPct val="150000"/>
              </a:lnSpc>
              <a:spcBef>
                <a:spcPct val="20000"/>
              </a:spcBef>
              <a:buSzPct val="100000"/>
            </a:pPr>
            <a:endParaRPr lang="en-US" sz="1600" dirty="0">
              <a:latin typeface="Arial" panose="020B0604020202020204" pitchFamily="34" charset="0"/>
              <a:cs typeface="Arial" panose="020B0604020202020204" pitchFamily="34" charset="0"/>
            </a:endParaRPr>
          </a:p>
          <a:p>
            <a:pPr>
              <a:spcBef>
                <a:spcPct val="20000"/>
              </a:spcBef>
              <a:buSzPct val="100000"/>
            </a:pPr>
            <a:endParaRPr lang="en-US" sz="1600" dirty="0">
              <a:latin typeface="Arial" panose="020B0604020202020204" pitchFamily="34" charset="0"/>
              <a:cs typeface="Arial" panose="020B0604020202020204" pitchFamily="34" charset="0"/>
            </a:endParaRPr>
          </a:p>
          <a:p>
            <a:pPr algn="just">
              <a:spcBef>
                <a:spcPct val="20000"/>
              </a:spcBef>
              <a:buSzPct val="100000"/>
            </a:pPr>
            <a:endParaRPr lang="en-US" sz="1600" dirty="0">
              <a:latin typeface="Arial" panose="020B0604020202020204" pitchFamily="34" charset="0"/>
              <a:cs typeface="Arial" panose="020B0604020202020204" pitchFamily="34" charset="0"/>
            </a:endParaRPr>
          </a:p>
          <a:p>
            <a:pPr>
              <a:spcBef>
                <a:spcPct val="20000"/>
              </a:spcBef>
              <a:buSzPct val="100000"/>
            </a:pPr>
            <a:endParaRPr lang="en-US" sz="1600" dirty="0"/>
          </a:p>
        </p:txBody>
      </p:sp>
      <p:graphicFrame>
        <p:nvGraphicFramePr>
          <p:cNvPr id="2" name="Table 1">
            <a:extLst>
              <a:ext uri="{FF2B5EF4-FFF2-40B4-BE49-F238E27FC236}">
                <a16:creationId xmlns:a16="http://schemas.microsoft.com/office/drawing/2014/main" id="{0ED91D97-549B-7854-09EC-D6DF22372944}"/>
              </a:ext>
            </a:extLst>
          </p:cNvPr>
          <p:cNvGraphicFramePr>
            <a:graphicFrameLocks noGrp="1"/>
          </p:cNvGraphicFramePr>
          <p:nvPr>
            <p:extLst>
              <p:ext uri="{D42A27DB-BD31-4B8C-83A1-F6EECF244321}">
                <p14:modId xmlns:p14="http://schemas.microsoft.com/office/powerpoint/2010/main" val="2834920760"/>
              </p:ext>
            </p:extLst>
          </p:nvPr>
        </p:nvGraphicFramePr>
        <p:xfrm>
          <a:off x="73153" y="1184515"/>
          <a:ext cx="12355067" cy="2587751"/>
        </p:xfrm>
        <a:graphic>
          <a:graphicData uri="http://schemas.openxmlformats.org/drawingml/2006/table">
            <a:tbl>
              <a:tblPr firstRow="1" firstCol="1" bandRow="1">
                <a:tableStyleId>{5C22544A-7EE6-4342-B048-85BDC9FD1C3A}</a:tableStyleId>
              </a:tblPr>
              <a:tblGrid>
                <a:gridCol w="3516001">
                  <a:extLst>
                    <a:ext uri="{9D8B030D-6E8A-4147-A177-3AD203B41FA5}">
                      <a16:colId xmlns:a16="http://schemas.microsoft.com/office/drawing/2014/main" val="470746004"/>
                    </a:ext>
                  </a:extLst>
                </a:gridCol>
                <a:gridCol w="3005616">
                  <a:extLst>
                    <a:ext uri="{9D8B030D-6E8A-4147-A177-3AD203B41FA5}">
                      <a16:colId xmlns:a16="http://schemas.microsoft.com/office/drawing/2014/main" val="1999425205"/>
                    </a:ext>
                  </a:extLst>
                </a:gridCol>
                <a:gridCol w="2778777">
                  <a:extLst>
                    <a:ext uri="{9D8B030D-6E8A-4147-A177-3AD203B41FA5}">
                      <a16:colId xmlns:a16="http://schemas.microsoft.com/office/drawing/2014/main" val="2180605316"/>
                    </a:ext>
                  </a:extLst>
                </a:gridCol>
                <a:gridCol w="3054673">
                  <a:extLst>
                    <a:ext uri="{9D8B030D-6E8A-4147-A177-3AD203B41FA5}">
                      <a16:colId xmlns:a16="http://schemas.microsoft.com/office/drawing/2014/main" val="1499438830"/>
                    </a:ext>
                  </a:extLst>
                </a:gridCol>
              </a:tblGrid>
              <a:tr h="642412">
                <a:tc gridSpan="4">
                  <a:txBody>
                    <a:bodyPr/>
                    <a:lstStyle/>
                    <a:p>
                      <a:pPr algn="ctr">
                        <a:spcBef>
                          <a:spcPts val="300"/>
                        </a:spcBef>
                        <a:spcAft>
                          <a:spcPts val="0"/>
                        </a:spcAft>
                      </a:pPr>
                      <a:r>
                        <a:rPr lang="en-ZA" sz="2000" b="1" kern="1200" dirty="0">
                          <a:solidFill>
                            <a:schemeClr val="lt1"/>
                          </a:solidFill>
                          <a:effectLst/>
                          <a:latin typeface="Arial" panose="020B0604020202020204" pitchFamily="34" charset="0"/>
                          <a:ea typeface="+mn-ea"/>
                          <a:cs typeface="Arial" panose="020B0604020202020204" pitchFamily="34" charset="0"/>
                        </a:rPr>
                        <a:t>2024 </a:t>
                      </a:r>
                      <a:r>
                        <a:rPr lang="en-ZA" sz="2000" b="1" kern="1200" baseline="0" dirty="0">
                          <a:solidFill>
                            <a:schemeClr val="lt1"/>
                          </a:solidFill>
                          <a:effectLst/>
                          <a:latin typeface="Arial" panose="020B0604020202020204" pitchFamily="34" charset="0"/>
                          <a:ea typeface="+mn-ea"/>
                          <a:cs typeface="Arial" panose="020B0604020202020204" pitchFamily="34" charset="0"/>
                        </a:rPr>
                        <a:t>C</a:t>
                      </a:r>
                      <a:r>
                        <a:rPr lang="en-ZA" sz="2000" b="1" kern="1200" dirty="0">
                          <a:solidFill>
                            <a:schemeClr val="lt1"/>
                          </a:solidFill>
                          <a:effectLst/>
                          <a:latin typeface="Arial" panose="020B0604020202020204" pitchFamily="34" charset="0"/>
                          <a:ea typeface="+mn-ea"/>
                          <a:cs typeface="Arial" panose="020B0604020202020204" pitchFamily="34" charset="0"/>
                        </a:rPr>
                        <a:t>ontributions</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2215" marR="62215" marT="0" marB="0" anchor="ctr">
                    <a:solidFill>
                      <a:srgbClr val="7F7F7F"/>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361385173"/>
                  </a:ext>
                </a:extLst>
              </a:tr>
              <a:tr h="642412">
                <a:tc>
                  <a:txBody>
                    <a:bodyPr/>
                    <a:lstStyle/>
                    <a:p>
                      <a:pPr>
                        <a:spcBef>
                          <a:spcPts val="300"/>
                        </a:spcBef>
                        <a:spcAft>
                          <a:spcPts val="0"/>
                        </a:spcAft>
                      </a:pPr>
                      <a:r>
                        <a:rPr lang="en-ZA" sz="1800" b="1" dirty="0">
                          <a:solidFill>
                            <a:schemeClr val="bg1"/>
                          </a:solidFill>
                          <a:effectLst/>
                          <a:latin typeface="Arial" panose="020B0604020202020204" pitchFamily="34" charset="0"/>
                          <a:cs typeface="Arial" panose="020B0604020202020204" pitchFamily="34" charset="0"/>
                        </a:rPr>
                        <a:t>Salary band</a:t>
                      </a:r>
                      <a:endParaRPr lang="en-ZA"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2215" marR="62215" marT="0" marB="0" anchor="ctr">
                    <a:solidFill>
                      <a:srgbClr val="006A3B"/>
                    </a:solidFill>
                  </a:tcPr>
                </a:tc>
                <a:tc>
                  <a:txBody>
                    <a:bodyPr/>
                    <a:lstStyle/>
                    <a:p>
                      <a:pPr algn="ctr">
                        <a:spcBef>
                          <a:spcPts val="300"/>
                        </a:spcBef>
                        <a:spcAft>
                          <a:spcPts val="0"/>
                        </a:spcAft>
                      </a:pPr>
                      <a:r>
                        <a:rPr lang="en-ZA" sz="1800" b="1" dirty="0">
                          <a:solidFill>
                            <a:schemeClr val="bg1"/>
                          </a:solidFill>
                          <a:effectLst/>
                          <a:latin typeface="Arial" panose="020B0604020202020204" pitchFamily="34" charset="0"/>
                          <a:cs typeface="Arial" panose="020B0604020202020204" pitchFamily="34" charset="0"/>
                        </a:rPr>
                        <a:t>Principal Member</a:t>
                      </a:r>
                      <a:endParaRPr lang="en-ZA"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2215" marR="62215" marT="0" marB="0" anchor="ctr">
                    <a:solidFill>
                      <a:srgbClr val="009652"/>
                    </a:solidFill>
                  </a:tcPr>
                </a:tc>
                <a:tc>
                  <a:txBody>
                    <a:bodyPr/>
                    <a:lstStyle/>
                    <a:p>
                      <a:pPr algn="ctr">
                        <a:spcBef>
                          <a:spcPts val="300"/>
                        </a:spcBef>
                        <a:spcAft>
                          <a:spcPts val="0"/>
                        </a:spcAft>
                      </a:pPr>
                      <a:r>
                        <a:rPr lang="en-ZA" sz="1800" b="1" dirty="0">
                          <a:solidFill>
                            <a:schemeClr val="accent3">
                              <a:lumMod val="50000"/>
                            </a:schemeClr>
                          </a:solidFill>
                          <a:effectLst/>
                          <a:latin typeface="Arial" panose="020B0604020202020204" pitchFamily="34" charset="0"/>
                          <a:cs typeface="Arial" panose="020B0604020202020204" pitchFamily="34" charset="0"/>
                        </a:rPr>
                        <a:t>Adult Dependant</a:t>
                      </a:r>
                      <a:endParaRPr lang="en-ZA" sz="1800" b="1" dirty="0">
                        <a:solidFill>
                          <a:schemeClr val="accent3">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2215" marR="62215" marT="0" marB="0" anchor="ctr">
                    <a:solidFill>
                      <a:srgbClr val="00D675"/>
                    </a:solidFill>
                  </a:tcPr>
                </a:tc>
                <a:tc>
                  <a:txBody>
                    <a:bodyPr/>
                    <a:lstStyle/>
                    <a:p>
                      <a:pPr algn="ctr">
                        <a:spcBef>
                          <a:spcPts val="300"/>
                        </a:spcBef>
                        <a:spcAft>
                          <a:spcPts val="0"/>
                        </a:spcAft>
                      </a:pPr>
                      <a:r>
                        <a:rPr lang="en-ZA" sz="1800" b="1" dirty="0">
                          <a:solidFill>
                            <a:schemeClr val="accent3">
                              <a:lumMod val="50000"/>
                            </a:schemeClr>
                          </a:solidFill>
                          <a:effectLst/>
                          <a:latin typeface="Arial" panose="020B0604020202020204" pitchFamily="34" charset="0"/>
                          <a:cs typeface="Arial" panose="020B0604020202020204" pitchFamily="34" charset="0"/>
                        </a:rPr>
                        <a:t>Child Dependant</a:t>
                      </a:r>
                      <a:endParaRPr lang="en-ZA" sz="1800" b="1" dirty="0">
                        <a:solidFill>
                          <a:schemeClr val="accent3">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2215" marR="62215" marT="0" marB="0" anchor="ctr">
                    <a:solidFill>
                      <a:srgbClr val="09FF90"/>
                    </a:solidFill>
                  </a:tcPr>
                </a:tc>
                <a:extLst>
                  <a:ext uri="{0D108BD9-81ED-4DB2-BD59-A6C34878D82A}">
                    <a16:rowId xmlns:a16="http://schemas.microsoft.com/office/drawing/2014/main" val="1060692875"/>
                  </a:ext>
                </a:extLst>
              </a:tr>
              <a:tr h="434309">
                <a:tc>
                  <a:txBody>
                    <a:bodyPr/>
                    <a:lstStyle/>
                    <a:p>
                      <a:pPr marL="71755" marR="0">
                        <a:spcBef>
                          <a:spcPts val="485"/>
                        </a:spcBef>
                        <a:spcAft>
                          <a:spcPts val="0"/>
                        </a:spcAft>
                      </a:pPr>
                      <a:r>
                        <a:rPr lang="en-US" sz="1800" b="1" kern="1200" baseline="0" dirty="0">
                          <a:solidFill>
                            <a:schemeClr val="bg1"/>
                          </a:solidFill>
                          <a:effectLst/>
                          <a:latin typeface="Arial" panose="020B0604020202020204" pitchFamily="34" charset="0"/>
                          <a:ea typeface="+mn-ea"/>
                          <a:cs typeface="Arial" panose="020B0604020202020204" pitchFamily="34" charset="0"/>
                        </a:rPr>
                        <a:t>R0 - R15 821.00</a:t>
                      </a:r>
                    </a:p>
                  </a:txBody>
                  <a:tcPr marL="0" marR="0" marT="0" marB="0">
                    <a:solidFill>
                      <a:srgbClr val="006A3B"/>
                    </a:solidFill>
                  </a:tcPr>
                </a:tc>
                <a:tc>
                  <a:txBody>
                    <a:bodyPr/>
                    <a:lstStyle/>
                    <a:p>
                      <a:pPr marL="71755" marR="0" algn="ctr">
                        <a:spcBef>
                          <a:spcPts val="485"/>
                        </a:spcBef>
                        <a:spcAft>
                          <a:spcPts val="0"/>
                        </a:spcAft>
                      </a:pPr>
                      <a:r>
                        <a:rPr lang="en-US" sz="1800" b="0" kern="1200" dirty="0">
                          <a:solidFill>
                            <a:schemeClr val="bg1"/>
                          </a:solidFill>
                          <a:effectLst/>
                          <a:latin typeface="Arial" panose="020B0604020202020204" pitchFamily="34" charset="0"/>
                          <a:ea typeface="+mn-ea"/>
                          <a:cs typeface="Arial" panose="020B0604020202020204" pitchFamily="34" charset="0"/>
                        </a:rPr>
                        <a:t>R3 554</a:t>
                      </a:r>
                    </a:p>
                  </a:txBody>
                  <a:tcPr marL="0" marR="0" marT="0" marB="0" anchor="ctr">
                    <a:solidFill>
                      <a:srgbClr val="009652"/>
                    </a:solidFill>
                  </a:tcPr>
                </a:tc>
                <a:tc>
                  <a:txBody>
                    <a:bodyPr/>
                    <a:lstStyle/>
                    <a:p>
                      <a:pPr marL="72390" marR="0" algn="ctr">
                        <a:spcBef>
                          <a:spcPts val="485"/>
                        </a:spcBef>
                        <a:spcAft>
                          <a:spcPts val="0"/>
                        </a:spcAft>
                      </a:pPr>
                      <a:r>
                        <a:rPr lang="en-US" sz="1800" b="0" kern="1200" dirty="0">
                          <a:solidFill>
                            <a:schemeClr val="bg1"/>
                          </a:solidFill>
                          <a:effectLst/>
                          <a:latin typeface="Arial" panose="020B0604020202020204" pitchFamily="34" charset="0"/>
                          <a:ea typeface="+mn-ea"/>
                          <a:cs typeface="Arial" panose="020B0604020202020204" pitchFamily="34" charset="0"/>
                        </a:rPr>
                        <a:t>R2 707</a:t>
                      </a:r>
                    </a:p>
                  </a:txBody>
                  <a:tcPr marL="0" marR="0" marT="0" marB="0" anchor="ctr">
                    <a:solidFill>
                      <a:srgbClr val="00D675"/>
                    </a:solidFill>
                  </a:tcPr>
                </a:tc>
                <a:tc>
                  <a:txBody>
                    <a:bodyPr/>
                    <a:lstStyle/>
                    <a:p>
                      <a:pPr marL="72390" marR="0" algn="ctr">
                        <a:spcBef>
                          <a:spcPts val="485"/>
                        </a:spcBef>
                        <a:spcAft>
                          <a:spcPts val="0"/>
                        </a:spcAft>
                      </a:pPr>
                      <a:r>
                        <a:rPr lang="en-US" sz="1800" b="0" kern="1200" dirty="0">
                          <a:solidFill>
                            <a:schemeClr val="bg1"/>
                          </a:solidFill>
                          <a:effectLst/>
                          <a:latin typeface="Arial" panose="020B0604020202020204" pitchFamily="34" charset="0"/>
                          <a:ea typeface="+mn-ea"/>
                          <a:cs typeface="Arial" panose="020B0604020202020204" pitchFamily="34" charset="0"/>
                        </a:rPr>
                        <a:t>R1 319</a:t>
                      </a:r>
                    </a:p>
                  </a:txBody>
                  <a:tcPr marL="0" marR="0" marT="0" marB="0" anchor="ctr">
                    <a:solidFill>
                      <a:srgbClr val="09FF90"/>
                    </a:solidFill>
                  </a:tcPr>
                </a:tc>
                <a:extLst>
                  <a:ext uri="{0D108BD9-81ED-4DB2-BD59-A6C34878D82A}">
                    <a16:rowId xmlns:a16="http://schemas.microsoft.com/office/drawing/2014/main" val="3709693031"/>
                  </a:ext>
                </a:extLst>
              </a:tr>
              <a:tr h="434309">
                <a:tc>
                  <a:txBody>
                    <a:bodyPr/>
                    <a:lstStyle/>
                    <a:p>
                      <a:pPr marL="71755" marR="0">
                        <a:spcBef>
                          <a:spcPts val="485"/>
                        </a:spcBef>
                        <a:spcAft>
                          <a:spcPts val="0"/>
                        </a:spcAft>
                      </a:pPr>
                      <a:r>
                        <a:rPr lang="en-US" sz="1800" b="1" kern="1200" baseline="0" dirty="0">
                          <a:solidFill>
                            <a:schemeClr val="bg1"/>
                          </a:solidFill>
                          <a:effectLst/>
                          <a:latin typeface="Arial" panose="020B0604020202020204" pitchFamily="34" charset="0"/>
                          <a:ea typeface="+mn-ea"/>
                          <a:cs typeface="Arial" panose="020B0604020202020204" pitchFamily="34" charset="0"/>
                        </a:rPr>
                        <a:t>R15 821.01 - R27 324.00</a:t>
                      </a:r>
                    </a:p>
                  </a:txBody>
                  <a:tcPr marL="0" marR="0" marT="0" marB="0">
                    <a:solidFill>
                      <a:srgbClr val="006A3B"/>
                    </a:solidFill>
                  </a:tcPr>
                </a:tc>
                <a:tc>
                  <a:txBody>
                    <a:bodyPr/>
                    <a:lstStyle/>
                    <a:p>
                      <a:pPr marL="71755" marR="0" algn="ctr">
                        <a:spcBef>
                          <a:spcPts val="485"/>
                        </a:spcBef>
                        <a:spcAft>
                          <a:spcPts val="0"/>
                        </a:spcAft>
                      </a:pPr>
                      <a:r>
                        <a:rPr lang="en-US" sz="1800" b="0" kern="1200">
                          <a:solidFill>
                            <a:schemeClr val="bg1"/>
                          </a:solidFill>
                          <a:effectLst/>
                          <a:latin typeface="Arial" panose="020B0604020202020204" pitchFamily="34" charset="0"/>
                          <a:ea typeface="+mn-ea"/>
                          <a:cs typeface="Arial" panose="020B0604020202020204" pitchFamily="34" charset="0"/>
                        </a:rPr>
                        <a:t>R3 933</a:t>
                      </a:r>
                    </a:p>
                  </a:txBody>
                  <a:tcPr marL="0" marR="0" marT="0" marB="0" anchor="ctr">
                    <a:solidFill>
                      <a:srgbClr val="009652"/>
                    </a:solidFill>
                  </a:tcPr>
                </a:tc>
                <a:tc>
                  <a:txBody>
                    <a:bodyPr/>
                    <a:lstStyle/>
                    <a:p>
                      <a:pPr marL="72390" marR="0" algn="ctr">
                        <a:spcBef>
                          <a:spcPts val="485"/>
                        </a:spcBef>
                        <a:spcAft>
                          <a:spcPts val="0"/>
                        </a:spcAft>
                      </a:pPr>
                      <a:r>
                        <a:rPr lang="en-US" sz="1800" b="0" kern="1200" dirty="0">
                          <a:solidFill>
                            <a:schemeClr val="bg1"/>
                          </a:solidFill>
                          <a:effectLst/>
                          <a:latin typeface="Arial" panose="020B0604020202020204" pitchFamily="34" charset="0"/>
                          <a:ea typeface="+mn-ea"/>
                          <a:cs typeface="Arial" panose="020B0604020202020204" pitchFamily="34" charset="0"/>
                        </a:rPr>
                        <a:t>R3 041 </a:t>
                      </a:r>
                    </a:p>
                  </a:txBody>
                  <a:tcPr marL="0" marR="0" marT="0" marB="0" anchor="ctr">
                    <a:solidFill>
                      <a:srgbClr val="00D675"/>
                    </a:solidFill>
                  </a:tcPr>
                </a:tc>
                <a:tc>
                  <a:txBody>
                    <a:bodyPr/>
                    <a:lstStyle/>
                    <a:p>
                      <a:pPr marL="73025" marR="0" algn="ctr">
                        <a:spcBef>
                          <a:spcPts val="485"/>
                        </a:spcBef>
                        <a:spcAft>
                          <a:spcPts val="0"/>
                        </a:spcAft>
                      </a:pPr>
                      <a:r>
                        <a:rPr lang="en-US" sz="1800" b="0" kern="1200" dirty="0">
                          <a:solidFill>
                            <a:schemeClr val="bg1"/>
                          </a:solidFill>
                          <a:effectLst/>
                          <a:latin typeface="Arial" panose="020B0604020202020204" pitchFamily="34" charset="0"/>
                          <a:ea typeface="+mn-ea"/>
                          <a:cs typeface="Arial" panose="020B0604020202020204" pitchFamily="34" charset="0"/>
                        </a:rPr>
                        <a:t>R1 478</a:t>
                      </a:r>
                    </a:p>
                  </a:txBody>
                  <a:tcPr marL="0" marR="0" marT="0" marB="0" anchor="ctr">
                    <a:solidFill>
                      <a:srgbClr val="09FF90"/>
                    </a:solidFill>
                  </a:tcPr>
                </a:tc>
                <a:extLst>
                  <a:ext uri="{0D108BD9-81ED-4DB2-BD59-A6C34878D82A}">
                    <a16:rowId xmlns:a16="http://schemas.microsoft.com/office/drawing/2014/main" val="77629480"/>
                  </a:ext>
                </a:extLst>
              </a:tr>
              <a:tr h="434309">
                <a:tc>
                  <a:txBody>
                    <a:bodyPr/>
                    <a:lstStyle/>
                    <a:p>
                      <a:pPr marL="71755" marR="0">
                        <a:spcBef>
                          <a:spcPts val="485"/>
                        </a:spcBef>
                        <a:spcAft>
                          <a:spcPts val="0"/>
                        </a:spcAft>
                      </a:pPr>
                      <a:r>
                        <a:rPr lang="en-US" sz="1800" b="1" kern="1200" baseline="0" dirty="0">
                          <a:solidFill>
                            <a:schemeClr val="bg1"/>
                          </a:solidFill>
                          <a:effectLst/>
                          <a:latin typeface="Arial" panose="020B0604020202020204" pitchFamily="34" charset="0"/>
                          <a:ea typeface="+mn-ea"/>
                          <a:cs typeface="Arial" panose="020B0604020202020204" pitchFamily="34" charset="0"/>
                        </a:rPr>
                        <a:t>R27 324.01 +</a:t>
                      </a:r>
                    </a:p>
                  </a:txBody>
                  <a:tcPr marL="0" marR="0" marT="0" marB="0">
                    <a:solidFill>
                      <a:srgbClr val="006A3B"/>
                    </a:solidFill>
                  </a:tcPr>
                </a:tc>
                <a:tc>
                  <a:txBody>
                    <a:bodyPr/>
                    <a:lstStyle/>
                    <a:p>
                      <a:pPr marL="72390" marR="0" algn="ctr">
                        <a:spcBef>
                          <a:spcPts val="485"/>
                        </a:spcBef>
                        <a:spcAft>
                          <a:spcPts val="0"/>
                        </a:spcAft>
                      </a:pPr>
                      <a:r>
                        <a:rPr lang="en-US" sz="1800" b="0" kern="1200" dirty="0">
                          <a:solidFill>
                            <a:schemeClr val="bg1"/>
                          </a:solidFill>
                          <a:effectLst/>
                          <a:latin typeface="Arial" panose="020B0604020202020204" pitchFamily="34" charset="0"/>
                          <a:ea typeface="+mn-ea"/>
                          <a:cs typeface="Arial" panose="020B0604020202020204" pitchFamily="34" charset="0"/>
                        </a:rPr>
                        <a:t>R4 410</a:t>
                      </a:r>
                    </a:p>
                  </a:txBody>
                  <a:tcPr marL="0" marR="0" marT="0" marB="0" anchor="ctr">
                    <a:solidFill>
                      <a:srgbClr val="009652"/>
                    </a:solidFill>
                  </a:tcPr>
                </a:tc>
                <a:tc>
                  <a:txBody>
                    <a:bodyPr/>
                    <a:lstStyle/>
                    <a:p>
                      <a:pPr marL="72390" marR="0" algn="ctr">
                        <a:spcBef>
                          <a:spcPts val="485"/>
                        </a:spcBef>
                        <a:spcAft>
                          <a:spcPts val="0"/>
                        </a:spcAft>
                      </a:pPr>
                      <a:r>
                        <a:rPr lang="en-US" sz="1800" b="0" kern="1200" dirty="0">
                          <a:solidFill>
                            <a:schemeClr val="bg1"/>
                          </a:solidFill>
                          <a:effectLst/>
                          <a:latin typeface="Arial" panose="020B0604020202020204" pitchFamily="34" charset="0"/>
                          <a:ea typeface="+mn-ea"/>
                          <a:cs typeface="Arial" panose="020B0604020202020204" pitchFamily="34" charset="0"/>
                        </a:rPr>
                        <a:t>R3 381</a:t>
                      </a:r>
                    </a:p>
                  </a:txBody>
                  <a:tcPr marL="0" marR="0" marT="0" marB="0" anchor="ctr">
                    <a:solidFill>
                      <a:srgbClr val="00D675"/>
                    </a:solidFill>
                  </a:tcPr>
                </a:tc>
                <a:tc>
                  <a:txBody>
                    <a:bodyPr/>
                    <a:lstStyle/>
                    <a:p>
                      <a:pPr marL="73025" marR="0" algn="ctr">
                        <a:spcBef>
                          <a:spcPts val="485"/>
                        </a:spcBef>
                        <a:spcAft>
                          <a:spcPts val="0"/>
                        </a:spcAft>
                      </a:pPr>
                      <a:r>
                        <a:rPr lang="en-US" sz="1800" b="0" kern="1200" dirty="0">
                          <a:solidFill>
                            <a:schemeClr val="bg1"/>
                          </a:solidFill>
                          <a:effectLst/>
                          <a:latin typeface="Arial" panose="020B0604020202020204" pitchFamily="34" charset="0"/>
                          <a:ea typeface="+mn-ea"/>
                          <a:cs typeface="Arial" panose="020B0604020202020204" pitchFamily="34" charset="0"/>
                        </a:rPr>
                        <a:t>R1 649</a:t>
                      </a:r>
                    </a:p>
                  </a:txBody>
                  <a:tcPr marL="0" marR="0" marT="0" marB="0" anchor="ctr">
                    <a:solidFill>
                      <a:srgbClr val="09FF90"/>
                    </a:solidFill>
                  </a:tcPr>
                </a:tc>
                <a:extLst>
                  <a:ext uri="{0D108BD9-81ED-4DB2-BD59-A6C34878D82A}">
                    <a16:rowId xmlns:a16="http://schemas.microsoft.com/office/drawing/2014/main" val="1450857920"/>
                  </a:ext>
                </a:extLst>
              </a:tr>
            </a:tbl>
          </a:graphicData>
        </a:graphic>
      </p:graphicFrame>
      <p:graphicFrame>
        <p:nvGraphicFramePr>
          <p:cNvPr id="3" name="Table 2">
            <a:extLst>
              <a:ext uri="{FF2B5EF4-FFF2-40B4-BE49-F238E27FC236}">
                <a16:creationId xmlns:a16="http://schemas.microsoft.com/office/drawing/2014/main" id="{F22C8E3A-F1FC-037B-7BDB-BF5BB7ECAE59}"/>
              </a:ext>
            </a:extLst>
          </p:cNvPr>
          <p:cNvGraphicFramePr>
            <a:graphicFrameLocks noGrp="1"/>
          </p:cNvGraphicFramePr>
          <p:nvPr>
            <p:extLst>
              <p:ext uri="{D42A27DB-BD31-4B8C-83A1-F6EECF244321}">
                <p14:modId xmlns:p14="http://schemas.microsoft.com/office/powerpoint/2010/main" val="4236875085"/>
              </p:ext>
            </p:extLst>
          </p:nvPr>
        </p:nvGraphicFramePr>
        <p:xfrm>
          <a:off x="73153" y="3802380"/>
          <a:ext cx="12355069" cy="2741785"/>
        </p:xfrm>
        <a:graphic>
          <a:graphicData uri="http://schemas.openxmlformats.org/drawingml/2006/table">
            <a:tbl>
              <a:tblPr firstRow="1" firstCol="1" bandRow="1">
                <a:tableStyleId>{5C22544A-7EE6-4342-B048-85BDC9FD1C3A}</a:tableStyleId>
              </a:tblPr>
              <a:tblGrid>
                <a:gridCol w="3516001">
                  <a:extLst>
                    <a:ext uri="{9D8B030D-6E8A-4147-A177-3AD203B41FA5}">
                      <a16:colId xmlns:a16="http://schemas.microsoft.com/office/drawing/2014/main" val="814691998"/>
                    </a:ext>
                  </a:extLst>
                </a:gridCol>
                <a:gridCol w="3005617">
                  <a:extLst>
                    <a:ext uri="{9D8B030D-6E8A-4147-A177-3AD203B41FA5}">
                      <a16:colId xmlns:a16="http://schemas.microsoft.com/office/drawing/2014/main" val="835124012"/>
                    </a:ext>
                  </a:extLst>
                </a:gridCol>
                <a:gridCol w="2778777">
                  <a:extLst>
                    <a:ext uri="{9D8B030D-6E8A-4147-A177-3AD203B41FA5}">
                      <a16:colId xmlns:a16="http://schemas.microsoft.com/office/drawing/2014/main" val="2471659734"/>
                    </a:ext>
                  </a:extLst>
                </a:gridCol>
                <a:gridCol w="3054674">
                  <a:extLst>
                    <a:ext uri="{9D8B030D-6E8A-4147-A177-3AD203B41FA5}">
                      <a16:colId xmlns:a16="http://schemas.microsoft.com/office/drawing/2014/main" val="2296826182"/>
                    </a:ext>
                  </a:extLst>
                </a:gridCol>
              </a:tblGrid>
              <a:tr h="652270">
                <a:tc gridSpan="4">
                  <a:txBody>
                    <a:bodyPr/>
                    <a:lstStyle/>
                    <a:p>
                      <a:pPr algn="ctr">
                        <a:spcBef>
                          <a:spcPts val="300"/>
                        </a:spcBef>
                        <a:spcAft>
                          <a:spcPts val="0"/>
                        </a:spcAft>
                      </a:pPr>
                      <a:r>
                        <a:rPr lang="en-ZA" sz="2000" b="1" kern="1200" dirty="0">
                          <a:solidFill>
                            <a:schemeClr val="lt1"/>
                          </a:solidFill>
                          <a:effectLst/>
                          <a:latin typeface="Arial" panose="020B0604020202020204" pitchFamily="34" charset="0"/>
                          <a:ea typeface="+mn-ea"/>
                          <a:cs typeface="Arial" panose="020B0604020202020204" pitchFamily="34" charset="0"/>
                        </a:rPr>
                        <a:t>2025</a:t>
                      </a:r>
                      <a:r>
                        <a:rPr lang="en-ZA" sz="2000" b="1" kern="1200" baseline="0" dirty="0">
                          <a:solidFill>
                            <a:schemeClr val="lt1"/>
                          </a:solidFill>
                          <a:effectLst/>
                          <a:latin typeface="Arial" panose="020B0604020202020204" pitchFamily="34" charset="0"/>
                          <a:ea typeface="+mn-ea"/>
                          <a:cs typeface="Arial" panose="020B0604020202020204" pitchFamily="34" charset="0"/>
                        </a:rPr>
                        <a:t> C</a:t>
                      </a:r>
                      <a:r>
                        <a:rPr lang="en-ZA" sz="2000" b="1" kern="1200" dirty="0">
                          <a:solidFill>
                            <a:schemeClr val="lt1"/>
                          </a:solidFill>
                          <a:effectLst/>
                          <a:latin typeface="Arial" panose="020B0604020202020204" pitchFamily="34" charset="0"/>
                          <a:ea typeface="+mn-ea"/>
                          <a:cs typeface="Arial" panose="020B0604020202020204" pitchFamily="34" charset="0"/>
                        </a:rPr>
                        <a:t>ontributions</a:t>
                      </a:r>
                      <a:endParaRPr lang="en-ZA" sz="2000" dirty="0">
                        <a:effectLst/>
                        <a:latin typeface="Arial" panose="020B0604020202020204" pitchFamily="34" charset="0"/>
                        <a:ea typeface="Times New Roman" panose="02020603050405020304" pitchFamily="18" charset="0"/>
                        <a:cs typeface="Arial" panose="020B0604020202020204" pitchFamily="34" charset="0"/>
                      </a:endParaRPr>
                    </a:p>
                  </a:txBody>
                  <a:tcPr marL="62215" marR="62215" marT="0" marB="0" anchor="ctr">
                    <a:solidFill>
                      <a:srgbClr val="7F7F7F"/>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830054666"/>
                  </a:ext>
                </a:extLst>
              </a:tr>
              <a:tr h="690024">
                <a:tc>
                  <a:txBody>
                    <a:bodyPr/>
                    <a:lstStyle/>
                    <a:p>
                      <a:pPr>
                        <a:spcBef>
                          <a:spcPts val="300"/>
                        </a:spcBef>
                        <a:spcAft>
                          <a:spcPts val="0"/>
                        </a:spcAft>
                      </a:pPr>
                      <a:r>
                        <a:rPr lang="en-ZA" sz="1800" b="1" dirty="0">
                          <a:solidFill>
                            <a:schemeClr val="bg1"/>
                          </a:solidFill>
                          <a:effectLst/>
                          <a:latin typeface="Arial" panose="020B0604020202020204" pitchFamily="34" charset="0"/>
                          <a:cs typeface="Arial" panose="020B0604020202020204" pitchFamily="34" charset="0"/>
                        </a:rPr>
                        <a:t>Salary band</a:t>
                      </a:r>
                      <a:endParaRPr lang="en-ZA"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2215" marR="62215" marT="0" marB="0" anchor="ctr">
                    <a:solidFill>
                      <a:srgbClr val="006A3B"/>
                    </a:solidFill>
                  </a:tcPr>
                </a:tc>
                <a:tc>
                  <a:txBody>
                    <a:bodyPr/>
                    <a:lstStyle/>
                    <a:p>
                      <a:pPr algn="ctr">
                        <a:spcBef>
                          <a:spcPts val="300"/>
                        </a:spcBef>
                        <a:spcAft>
                          <a:spcPts val="0"/>
                        </a:spcAft>
                      </a:pPr>
                      <a:r>
                        <a:rPr lang="en-ZA" sz="1800" b="1" dirty="0">
                          <a:solidFill>
                            <a:schemeClr val="bg1"/>
                          </a:solidFill>
                          <a:effectLst/>
                          <a:latin typeface="Arial" panose="020B0604020202020204" pitchFamily="34" charset="0"/>
                          <a:cs typeface="Arial" panose="020B0604020202020204" pitchFamily="34" charset="0"/>
                        </a:rPr>
                        <a:t>Principal Member</a:t>
                      </a:r>
                      <a:endParaRPr lang="en-ZA" sz="1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2215" marR="62215" marT="0" marB="0" anchor="ctr">
                    <a:solidFill>
                      <a:srgbClr val="009652"/>
                    </a:solidFill>
                  </a:tcPr>
                </a:tc>
                <a:tc>
                  <a:txBody>
                    <a:bodyPr/>
                    <a:lstStyle/>
                    <a:p>
                      <a:pPr algn="ctr">
                        <a:spcBef>
                          <a:spcPts val="300"/>
                        </a:spcBef>
                        <a:spcAft>
                          <a:spcPts val="0"/>
                        </a:spcAft>
                      </a:pPr>
                      <a:r>
                        <a:rPr lang="en-ZA" sz="1800" b="1" dirty="0">
                          <a:solidFill>
                            <a:schemeClr val="accent3">
                              <a:lumMod val="50000"/>
                            </a:schemeClr>
                          </a:solidFill>
                          <a:effectLst/>
                          <a:latin typeface="Arial" panose="020B0604020202020204" pitchFamily="34" charset="0"/>
                          <a:cs typeface="Arial" panose="020B0604020202020204" pitchFamily="34" charset="0"/>
                        </a:rPr>
                        <a:t>Adult Dependant</a:t>
                      </a:r>
                      <a:endParaRPr lang="en-ZA" sz="1800" b="1" dirty="0">
                        <a:solidFill>
                          <a:schemeClr val="accent3">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2215" marR="62215" marT="0" marB="0" anchor="ctr">
                    <a:solidFill>
                      <a:srgbClr val="00D675"/>
                    </a:solidFill>
                  </a:tcPr>
                </a:tc>
                <a:tc>
                  <a:txBody>
                    <a:bodyPr/>
                    <a:lstStyle/>
                    <a:p>
                      <a:pPr algn="ctr">
                        <a:spcBef>
                          <a:spcPts val="300"/>
                        </a:spcBef>
                        <a:spcAft>
                          <a:spcPts val="0"/>
                        </a:spcAft>
                      </a:pPr>
                      <a:r>
                        <a:rPr lang="en-ZA" sz="1800" b="1" dirty="0">
                          <a:solidFill>
                            <a:schemeClr val="accent3">
                              <a:lumMod val="50000"/>
                            </a:schemeClr>
                          </a:solidFill>
                          <a:effectLst/>
                          <a:latin typeface="Arial" panose="020B0604020202020204" pitchFamily="34" charset="0"/>
                          <a:cs typeface="Arial" panose="020B0604020202020204" pitchFamily="34" charset="0"/>
                        </a:rPr>
                        <a:t>Child Dependant</a:t>
                      </a:r>
                      <a:endParaRPr lang="en-ZA" sz="1800" b="1" dirty="0">
                        <a:solidFill>
                          <a:schemeClr val="accent3">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2215" marR="62215" marT="0" marB="0" anchor="ctr">
                    <a:solidFill>
                      <a:srgbClr val="09FF90"/>
                    </a:solidFill>
                  </a:tcPr>
                </a:tc>
                <a:extLst>
                  <a:ext uri="{0D108BD9-81ED-4DB2-BD59-A6C34878D82A}">
                    <a16:rowId xmlns:a16="http://schemas.microsoft.com/office/drawing/2014/main" val="1025785765"/>
                  </a:ext>
                </a:extLst>
              </a:tr>
              <a:tr h="466497">
                <a:tc>
                  <a:txBody>
                    <a:bodyPr/>
                    <a:lstStyle/>
                    <a:p>
                      <a:pPr marL="71755" marR="0">
                        <a:spcBef>
                          <a:spcPts val="485"/>
                        </a:spcBef>
                        <a:spcAft>
                          <a:spcPts val="0"/>
                        </a:spcAft>
                      </a:pPr>
                      <a:r>
                        <a:rPr lang="en-US" sz="1800" b="1" kern="1200" baseline="0" dirty="0">
                          <a:solidFill>
                            <a:schemeClr val="bg1"/>
                          </a:solidFill>
                          <a:effectLst/>
                          <a:latin typeface="Arial" panose="020B0604020202020204" pitchFamily="34" charset="0"/>
                          <a:ea typeface="+mn-ea"/>
                          <a:cs typeface="Arial" panose="020B0604020202020204" pitchFamily="34" charset="0"/>
                        </a:rPr>
                        <a:t>R0 - R16 549.00</a:t>
                      </a:r>
                    </a:p>
                  </a:txBody>
                  <a:tcPr marL="0" marR="0" marT="0" marB="0">
                    <a:solidFill>
                      <a:srgbClr val="006A3B"/>
                    </a:solidFill>
                  </a:tcPr>
                </a:tc>
                <a:tc>
                  <a:txBody>
                    <a:bodyPr/>
                    <a:lstStyle/>
                    <a:p>
                      <a:pPr marL="71755" marR="0" algn="ctr">
                        <a:spcBef>
                          <a:spcPts val="485"/>
                        </a:spcBef>
                        <a:spcAft>
                          <a:spcPts val="0"/>
                        </a:spcAft>
                      </a:pPr>
                      <a:r>
                        <a:rPr lang="en-US" sz="1800" b="0" kern="1200" dirty="0">
                          <a:solidFill>
                            <a:schemeClr val="bg1"/>
                          </a:solidFill>
                          <a:effectLst/>
                          <a:latin typeface="Arial" panose="020B0604020202020204" pitchFamily="34" charset="0"/>
                          <a:ea typeface="+mn-ea"/>
                          <a:cs typeface="Arial" panose="020B0604020202020204" pitchFamily="34" charset="0"/>
                        </a:rPr>
                        <a:t>R4 030</a:t>
                      </a:r>
                    </a:p>
                  </a:txBody>
                  <a:tcPr marL="0" marR="0" marT="0" marB="0" anchor="ctr">
                    <a:solidFill>
                      <a:srgbClr val="009652"/>
                    </a:solidFill>
                  </a:tcPr>
                </a:tc>
                <a:tc>
                  <a:txBody>
                    <a:bodyPr/>
                    <a:lstStyle/>
                    <a:p>
                      <a:pPr marL="72390" marR="0" algn="ctr">
                        <a:spcBef>
                          <a:spcPts val="485"/>
                        </a:spcBef>
                        <a:spcAft>
                          <a:spcPts val="0"/>
                        </a:spcAft>
                      </a:pPr>
                      <a:r>
                        <a:rPr lang="en-US" sz="1800" b="0" kern="1200" dirty="0">
                          <a:solidFill>
                            <a:schemeClr val="bg1"/>
                          </a:solidFill>
                          <a:effectLst/>
                          <a:latin typeface="Arial" panose="020B0604020202020204" pitchFamily="34" charset="0"/>
                          <a:ea typeface="+mn-ea"/>
                          <a:cs typeface="Arial" panose="020B0604020202020204" pitchFamily="34" charset="0"/>
                        </a:rPr>
                        <a:t>R3 070 </a:t>
                      </a:r>
                    </a:p>
                  </a:txBody>
                  <a:tcPr marL="0" marR="0" marT="0" marB="0" anchor="ctr">
                    <a:solidFill>
                      <a:srgbClr val="00D675"/>
                    </a:solidFill>
                  </a:tcPr>
                </a:tc>
                <a:tc>
                  <a:txBody>
                    <a:bodyPr/>
                    <a:lstStyle/>
                    <a:p>
                      <a:pPr marL="72390" marR="0" algn="ctr">
                        <a:spcBef>
                          <a:spcPts val="485"/>
                        </a:spcBef>
                        <a:spcAft>
                          <a:spcPts val="0"/>
                        </a:spcAft>
                      </a:pPr>
                      <a:r>
                        <a:rPr lang="en-US" sz="1800" b="0" kern="1200" dirty="0">
                          <a:solidFill>
                            <a:schemeClr val="bg1"/>
                          </a:solidFill>
                          <a:effectLst/>
                          <a:latin typeface="Arial" panose="020B0604020202020204" pitchFamily="34" charset="0"/>
                          <a:ea typeface="+mn-ea"/>
                          <a:cs typeface="Arial" panose="020B0604020202020204" pitchFamily="34" charset="0"/>
                        </a:rPr>
                        <a:t>R1 496</a:t>
                      </a:r>
                    </a:p>
                  </a:txBody>
                  <a:tcPr marL="0" marR="0" marT="0" marB="0" anchor="ctr">
                    <a:solidFill>
                      <a:srgbClr val="09FF90"/>
                    </a:solidFill>
                  </a:tcPr>
                </a:tc>
                <a:extLst>
                  <a:ext uri="{0D108BD9-81ED-4DB2-BD59-A6C34878D82A}">
                    <a16:rowId xmlns:a16="http://schemas.microsoft.com/office/drawing/2014/main" val="790073934"/>
                  </a:ext>
                </a:extLst>
              </a:tr>
              <a:tr h="466497">
                <a:tc>
                  <a:txBody>
                    <a:bodyPr/>
                    <a:lstStyle/>
                    <a:p>
                      <a:pPr marL="71755" marR="0">
                        <a:spcBef>
                          <a:spcPts val="485"/>
                        </a:spcBef>
                        <a:spcAft>
                          <a:spcPts val="0"/>
                        </a:spcAft>
                      </a:pPr>
                      <a:r>
                        <a:rPr lang="en-US" sz="1800" b="1" kern="1200" baseline="0" dirty="0">
                          <a:solidFill>
                            <a:schemeClr val="bg1"/>
                          </a:solidFill>
                          <a:effectLst/>
                          <a:latin typeface="Arial" panose="020B0604020202020204" pitchFamily="34" charset="0"/>
                          <a:ea typeface="+mn-ea"/>
                          <a:cs typeface="Arial" panose="020B0604020202020204" pitchFamily="34" charset="0"/>
                        </a:rPr>
                        <a:t>R16 549.01 - R28 581.00</a:t>
                      </a:r>
                    </a:p>
                  </a:txBody>
                  <a:tcPr marL="0" marR="0" marT="0" marB="0">
                    <a:solidFill>
                      <a:srgbClr val="006A3B"/>
                    </a:solidFill>
                  </a:tcPr>
                </a:tc>
                <a:tc>
                  <a:txBody>
                    <a:bodyPr/>
                    <a:lstStyle/>
                    <a:p>
                      <a:pPr marL="71755" marR="0" algn="ctr">
                        <a:spcBef>
                          <a:spcPts val="485"/>
                        </a:spcBef>
                        <a:spcAft>
                          <a:spcPts val="0"/>
                        </a:spcAft>
                      </a:pPr>
                      <a:r>
                        <a:rPr lang="en-US" sz="1800" b="0" kern="1200" dirty="0">
                          <a:solidFill>
                            <a:schemeClr val="bg1"/>
                          </a:solidFill>
                          <a:effectLst/>
                          <a:latin typeface="Arial" panose="020B0604020202020204" pitchFamily="34" charset="0"/>
                          <a:ea typeface="+mn-ea"/>
                          <a:cs typeface="Arial" panose="020B0604020202020204" pitchFamily="34" charset="0"/>
                        </a:rPr>
                        <a:t>R4 460</a:t>
                      </a:r>
                    </a:p>
                  </a:txBody>
                  <a:tcPr marL="0" marR="0" marT="0" marB="0" anchor="ctr">
                    <a:solidFill>
                      <a:srgbClr val="009652"/>
                    </a:solidFill>
                  </a:tcPr>
                </a:tc>
                <a:tc>
                  <a:txBody>
                    <a:bodyPr/>
                    <a:lstStyle/>
                    <a:p>
                      <a:pPr marL="72390" marR="0" algn="ctr">
                        <a:spcBef>
                          <a:spcPts val="485"/>
                        </a:spcBef>
                        <a:spcAft>
                          <a:spcPts val="0"/>
                        </a:spcAft>
                      </a:pPr>
                      <a:r>
                        <a:rPr lang="en-US" sz="1800" b="0" kern="1200" dirty="0">
                          <a:solidFill>
                            <a:schemeClr val="bg1"/>
                          </a:solidFill>
                          <a:effectLst/>
                          <a:latin typeface="Arial" panose="020B0604020202020204" pitchFamily="34" charset="0"/>
                          <a:ea typeface="+mn-ea"/>
                          <a:cs typeface="Arial" panose="020B0604020202020204" pitchFamily="34" charset="0"/>
                        </a:rPr>
                        <a:t>R3 448</a:t>
                      </a:r>
                    </a:p>
                  </a:txBody>
                  <a:tcPr marL="0" marR="0" marT="0" marB="0" anchor="ctr">
                    <a:solidFill>
                      <a:srgbClr val="00D675"/>
                    </a:solidFill>
                  </a:tcPr>
                </a:tc>
                <a:tc>
                  <a:txBody>
                    <a:bodyPr/>
                    <a:lstStyle/>
                    <a:p>
                      <a:pPr marL="73025" marR="0" algn="ctr">
                        <a:spcBef>
                          <a:spcPts val="485"/>
                        </a:spcBef>
                        <a:spcAft>
                          <a:spcPts val="0"/>
                        </a:spcAft>
                      </a:pPr>
                      <a:r>
                        <a:rPr lang="en-US" sz="1800" b="0" kern="1200" dirty="0">
                          <a:solidFill>
                            <a:schemeClr val="bg1"/>
                          </a:solidFill>
                          <a:effectLst/>
                          <a:latin typeface="Arial" panose="020B0604020202020204" pitchFamily="34" charset="0"/>
                          <a:ea typeface="+mn-ea"/>
                          <a:cs typeface="Arial" panose="020B0604020202020204" pitchFamily="34" charset="0"/>
                        </a:rPr>
                        <a:t>R1 676</a:t>
                      </a:r>
                    </a:p>
                  </a:txBody>
                  <a:tcPr marL="0" marR="0" marT="0" marB="0" anchor="ctr">
                    <a:solidFill>
                      <a:srgbClr val="09FF90"/>
                    </a:solidFill>
                  </a:tcPr>
                </a:tc>
                <a:extLst>
                  <a:ext uri="{0D108BD9-81ED-4DB2-BD59-A6C34878D82A}">
                    <a16:rowId xmlns:a16="http://schemas.microsoft.com/office/drawing/2014/main" val="3752350184"/>
                  </a:ext>
                </a:extLst>
              </a:tr>
              <a:tr h="466497">
                <a:tc>
                  <a:txBody>
                    <a:bodyPr/>
                    <a:lstStyle/>
                    <a:p>
                      <a:pPr marL="71755" marR="0">
                        <a:spcBef>
                          <a:spcPts val="485"/>
                        </a:spcBef>
                        <a:spcAft>
                          <a:spcPts val="0"/>
                        </a:spcAft>
                      </a:pPr>
                      <a:r>
                        <a:rPr lang="en-US" sz="1800" b="1" kern="1200" baseline="0" dirty="0">
                          <a:solidFill>
                            <a:schemeClr val="bg1"/>
                          </a:solidFill>
                          <a:effectLst/>
                          <a:latin typeface="Arial" panose="020B0604020202020204" pitchFamily="34" charset="0"/>
                          <a:ea typeface="+mn-ea"/>
                          <a:cs typeface="Arial" panose="020B0604020202020204" pitchFamily="34" charset="0"/>
                        </a:rPr>
                        <a:t>R28 581.01 +</a:t>
                      </a:r>
                    </a:p>
                  </a:txBody>
                  <a:tcPr marL="0" marR="0" marT="0" marB="0">
                    <a:solidFill>
                      <a:srgbClr val="006A3B"/>
                    </a:solidFill>
                  </a:tcPr>
                </a:tc>
                <a:tc>
                  <a:txBody>
                    <a:bodyPr/>
                    <a:lstStyle/>
                    <a:p>
                      <a:pPr marL="72390" marR="0" algn="ctr">
                        <a:spcBef>
                          <a:spcPts val="485"/>
                        </a:spcBef>
                        <a:spcAft>
                          <a:spcPts val="0"/>
                        </a:spcAft>
                      </a:pPr>
                      <a:r>
                        <a:rPr lang="en-US" sz="1800" b="0" kern="1200" dirty="0">
                          <a:solidFill>
                            <a:schemeClr val="bg1"/>
                          </a:solidFill>
                          <a:effectLst/>
                          <a:latin typeface="Arial" panose="020B0604020202020204" pitchFamily="34" charset="0"/>
                          <a:ea typeface="+mn-ea"/>
                          <a:cs typeface="Arial" panose="020B0604020202020204" pitchFamily="34" charset="0"/>
                        </a:rPr>
                        <a:t>R5 001</a:t>
                      </a:r>
                    </a:p>
                  </a:txBody>
                  <a:tcPr marL="0" marR="0" marT="0" marB="0" anchor="ctr">
                    <a:solidFill>
                      <a:srgbClr val="009652"/>
                    </a:solidFill>
                  </a:tcPr>
                </a:tc>
                <a:tc>
                  <a:txBody>
                    <a:bodyPr/>
                    <a:lstStyle/>
                    <a:p>
                      <a:pPr marL="72390" marR="0" algn="ctr">
                        <a:spcBef>
                          <a:spcPts val="485"/>
                        </a:spcBef>
                        <a:spcAft>
                          <a:spcPts val="0"/>
                        </a:spcAft>
                      </a:pPr>
                      <a:r>
                        <a:rPr lang="en-US" sz="1800" b="0" kern="1200" dirty="0">
                          <a:solidFill>
                            <a:schemeClr val="bg1"/>
                          </a:solidFill>
                          <a:effectLst/>
                          <a:latin typeface="Arial" panose="020B0604020202020204" pitchFamily="34" charset="0"/>
                          <a:ea typeface="+mn-ea"/>
                          <a:cs typeface="Arial" panose="020B0604020202020204" pitchFamily="34" charset="0"/>
                        </a:rPr>
                        <a:t>R3 834</a:t>
                      </a:r>
                    </a:p>
                  </a:txBody>
                  <a:tcPr marL="0" marR="0" marT="0" marB="0" anchor="ctr">
                    <a:solidFill>
                      <a:srgbClr val="00D675"/>
                    </a:solidFill>
                  </a:tcPr>
                </a:tc>
                <a:tc>
                  <a:txBody>
                    <a:bodyPr/>
                    <a:lstStyle/>
                    <a:p>
                      <a:pPr marL="73025" marR="0" algn="ctr">
                        <a:spcBef>
                          <a:spcPts val="485"/>
                        </a:spcBef>
                        <a:spcAft>
                          <a:spcPts val="0"/>
                        </a:spcAft>
                      </a:pPr>
                      <a:r>
                        <a:rPr lang="en-US" sz="1800" b="0" kern="1200" dirty="0">
                          <a:solidFill>
                            <a:schemeClr val="bg1"/>
                          </a:solidFill>
                          <a:effectLst/>
                          <a:latin typeface="Arial" panose="020B0604020202020204" pitchFamily="34" charset="0"/>
                          <a:ea typeface="+mn-ea"/>
                          <a:cs typeface="Arial" panose="020B0604020202020204" pitchFamily="34" charset="0"/>
                        </a:rPr>
                        <a:t>R1 870</a:t>
                      </a:r>
                    </a:p>
                  </a:txBody>
                  <a:tcPr marL="0" marR="0" marT="0" marB="0" anchor="ctr">
                    <a:solidFill>
                      <a:srgbClr val="09FF90"/>
                    </a:solidFill>
                  </a:tcPr>
                </a:tc>
                <a:extLst>
                  <a:ext uri="{0D108BD9-81ED-4DB2-BD59-A6C34878D82A}">
                    <a16:rowId xmlns:a16="http://schemas.microsoft.com/office/drawing/2014/main" val="3787342249"/>
                  </a:ext>
                </a:extLst>
              </a:tr>
            </a:tbl>
          </a:graphicData>
        </a:graphic>
      </p:graphicFrame>
    </p:spTree>
    <p:extLst>
      <p:ext uri="{BB962C8B-B14F-4D97-AF65-F5344CB8AC3E}">
        <p14:creationId xmlns:p14="http://schemas.microsoft.com/office/powerpoint/2010/main" val="3554377934"/>
      </p:ext>
    </p:extLst>
  </p:cSld>
  <p:clrMapOvr>
    <a:masterClrMapping/>
  </p:clrMapOvr>
</p:sld>
</file>

<file path=ppt/theme/theme1.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44450">
          <a:solidFill>
            <a:schemeClr val="accent1">
              <a:lumMod val="75000"/>
            </a:schemeClr>
          </a:solidFill>
        </a:ln>
      </a:spPr>
      <a:bodyPr rtlCol="0" anchor="ctr"/>
      <a:lstStyle>
        <a:defPPr algn="ctr">
          <a:defRPr sz="1400" dirty="0" smtClean="0">
            <a:solidFill>
              <a:schemeClr val="tx2">
                <a:lumMod val="75000"/>
              </a:schemeClr>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44450">
          <a:solidFill>
            <a:schemeClr val="accent1">
              <a:lumMod val="75000"/>
            </a:schemeClr>
          </a:solidFill>
        </a:ln>
      </a:spPr>
      <a:bodyPr rtlCol="0" anchor="ctr"/>
      <a:lstStyle>
        <a:defPPr algn="ctr">
          <a:defRPr sz="1400" dirty="0" smtClean="0">
            <a:solidFill>
              <a:schemeClr val="tx2">
                <a:lumMod val="75000"/>
              </a:schemeClr>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44450">
          <a:solidFill>
            <a:schemeClr val="accent1">
              <a:lumMod val="75000"/>
            </a:schemeClr>
          </a:solidFill>
        </a:ln>
      </a:spPr>
      <a:bodyPr rtlCol="0" anchor="ctr"/>
      <a:lstStyle>
        <a:defPPr algn="ctr">
          <a:defRPr sz="1400" dirty="0" smtClean="0">
            <a:solidFill>
              <a:schemeClr val="tx2">
                <a:lumMod val="75000"/>
              </a:schemeClr>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44450">
          <a:solidFill>
            <a:schemeClr val="accent1">
              <a:lumMod val="75000"/>
            </a:schemeClr>
          </a:solidFill>
        </a:ln>
      </a:spPr>
      <a:bodyPr rtlCol="0" anchor="ctr"/>
      <a:lstStyle>
        <a:defPPr algn="ctr">
          <a:defRPr sz="1400" dirty="0" smtClean="0">
            <a:solidFill>
              <a:schemeClr val="tx2">
                <a:lumMod val="75000"/>
              </a:schemeClr>
            </a:solidFill>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428C10434A6A4AA6231638DDBBF109" ma:contentTypeVersion="10" ma:contentTypeDescription="Create a new document." ma:contentTypeScope="" ma:versionID="49eb91168a751d77676d09ebfc35a4c1">
  <xsd:schema xmlns:xsd="http://www.w3.org/2001/XMLSchema" xmlns:xs="http://www.w3.org/2001/XMLSchema" xmlns:p="http://schemas.microsoft.com/office/2006/metadata/properties" xmlns:ns3="b1346bf8-9851-4978-aae1-96e2dd7b2916" xmlns:ns4="e35844de-7371-4421-98a7-1b733bb15afc" targetNamespace="http://schemas.microsoft.com/office/2006/metadata/properties" ma:root="true" ma:fieldsID="cae9815eb302e88d37fb0ea6c89edd8e" ns3:_="" ns4:_="">
    <xsd:import namespace="b1346bf8-9851-4978-aae1-96e2dd7b2916"/>
    <xsd:import namespace="e35844de-7371-4421-98a7-1b733bb15af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346bf8-9851-4978-aae1-96e2dd7b29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35844de-7371-4421-98a7-1b733bb15a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F27A40-38BD-425E-A52B-01336246ADFD}">
  <ds:schemaRefs>
    <ds:schemaRef ds:uri="http://www.w3.org/XML/1998/namespace"/>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e35844de-7371-4421-98a7-1b733bb15afc"/>
    <ds:schemaRef ds:uri="b1346bf8-9851-4978-aae1-96e2dd7b2916"/>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4C96072E-93D6-40E2-B685-E935AB75E9E0}">
  <ds:schemaRefs>
    <ds:schemaRef ds:uri="http://schemas.microsoft.com/sharepoint/v3/contenttype/forms"/>
  </ds:schemaRefs>
</ds:datastoreItem>
</file>

<file path=customXml/itemProps3.xml><?xml version="1.0" encoding="utf-8"?>
<ds:datastoreItem xmlns:ds="http://schemas.openxmlformats.org/officeDocument/2006/customXml" ds:itemID="{E94FE502-4986-408A-8CDD-66BD72AFE9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346bf8-9851-4978-aae1-96e2dd7b2916"/>
    <ds:schemaRef ds:uri="e35844de-7371-4421-98a7-1b733bb15a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617c159-9e9a-4fa2-8a42-fecf9f614d6c}" enabled="0" method="" siteId="{7617c159-9e9a-4fa2-8a42-fecf9f614d6c}" removed="1"/>
</clbl:labelList>
</file>

<file path=docProps/app.xml><?xml version="1.0" encoding="utf-8"?>
<Properties xmlns="http://schemas.openxmlformats.org/officeDocument/2006/extended-properties" xmlns:vt="http://schemas.openxmlformats.org/officeDocument/2006/docPropsVTypes">
  <TotalTime>61691</TotalTime>
  <Words>1528</Words>
  <Application>Microsoft Office PowerPoint</Application>
  <PresentationFormat>Widescreen</PresentationFormat>
  <Paragraphs>440</Paragraphs>
  <Slides>16</Slides>
  <Notes>15</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16</vt:i4>
      </vt:variant>
    </vt:vector>
  </HeadingPairs>
  <TitlesOfParts>
    <vt:vector size="29" baseType="lpstr">
      <vt:lpstr>Arial</vt:lpstr>
      <vt:lpstr>Calibri</vt:lpstr>
      <vt:lpstr>Calibri Light</vt:lpstr>
      <vt:lpstr>FSAlbert Regular</vt:lpstr>
      <vt:lpstr>Helvetica Neue</vt:lpstr>
      <vt:lpstr>Wingdings</vt:lpstr>
      <vt:lpstr>15_Office Theme</vt:lpstr>
      <vt:lpstr>1_Office Theme</vt:lpstr>
      <vt:lpstr>3_Office Theme</vt:lpstr>
      <vt:lpstr>4_Office Theme</vt:lpstr>
      <vt:lpstr>8_Office Theme</vt:lpstr>
      <vt:lpstr>7_Office Theme</vt:lpstr>
      <vt:lpstr>Custom Design</vt:lpstr>
      <vt:lpstr> Medscheme: Contribution &amp; Debt SPN   May 2025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Sphiwe Ncube</dc:creator>
  <cp:lastModifiedBy>Nomonde Molapo</cp:lastModifiedBy>
  <cp:revision>1081</cp:revision>
  <cp:lastPrinted>2023-10-16T12:40:25Z</cp:lastPrinted>
  <dcterms:created xsi:type="dcterms:W3CDTF">2020-06-05T13:36:46Z</dcterms:created>
  <dcterms:modified xsi:type="dcterms:W3CDTF">2025-05-19T09:12:59Z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0x0101002E428C10434A6A4AA6231638DDBBF109</vt:lpwstr>
  </property>
</Properties>
</file>