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764-88ED-4332-85DD-C1D920D11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B53BC-3768-4DB9-85B4-867B468EF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FBA38-AD18-4116-A97D-AE904C3F1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36A39-3367-463E-A378-410AB60E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F9B9E-35BC-48BB-AF7B-6900A739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305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0318-BFFF-44D9-A054-59C282BF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A4A2E-6874-4AE0-A991-A74FD450C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55BD6-22E9-4ED9-9D85-7A3F1AC14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DC6D0-B9AC-4528-B4DC-0A537D49D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3578-CBCD-4F88-93CD-18A0F1A0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398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65778-CE5F-4118-B24F-323629E2F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0F1D1-8B0B-421B-A45B-ECBFA8B0F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37639-971B-4DBD-90C8-E9331534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775E0-6476-45C7-B1F1-6D77651E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44E26-B99E-41F4-821B-A485DF05B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821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5AAA0-DC92-433C-9222-A3B0CADC6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95E31-5EFC-4EA6-9CFE-CBE80B9F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9EB5-F395-414C-8546-0548985A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A95FD-B07C-4387-9669-89A8217D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D1886-5CC7-4148-8E3C-066C0DEB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396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6F3F8-1CE6-4EDF-B69F-04A78EDD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6BDF9-C648-4DB7-8A72-2F2E0BE9F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12F32-BC8E-4C85-8128-2CD049F4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17BCE-4C54-4FCC-9A66-ECD4A5239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7A74-04FC-468B-BABE-B7FF6491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486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46F6E-F422-4FEA-8E8D-B2015BAC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385E5-C243-4BA6-9985-A6E27B560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28DDF-51C1-4571-BD2D-AC33120AD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8BA8B-EADB-44E4-9A98-C72A4F17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9D9E-FA0C-4ACB-89C0-9FC38D50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9F162-367A-4456-A4B3-4A53D1AC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684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AD90-67E2-4D3C-8EFF-157BF227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C6BED-3349-47EF-8628-EF2EF5FF8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EAFE9-9142-45F5-9CF0-AC873AB6A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8EDA5-702C-4E3B-AA74-59FC2DA1B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F96C6-D239-4055-981C-434C6CDB6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7BB2EF-A9A1-45CA-BAA3-77B2D8CCA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28EAEC-953E-4DE6-A66A-7B47C082D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A0D17E-5EE3-4E2E-A00C-3DBEE6A1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167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4558D-DDA8-43E4-97B4-D57B255DD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B969-9D07-4DD0-8BAE-2DB135CCE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2545D-B50B-4552-9BBD-06C4F7C3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215F7-1655-4EDA-A97B-22408BFE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139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6A51D-BB7A-4F7A-ABB5-5D35FECD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9DC5D-073F-42E7-BE6D-B08375C4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2B753-4D3F-49C4-BC1D-C6328D0C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146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59C75-B600-4132-8514-A1BD58F00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C43A-1C0C-40BC-AD16-D863157D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47528-93E2-4256-985C-EADEF0A1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01AE9-716C-4091-8AAE-5EAF6FB8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54E72-9CBD-4BA9-B7CF-78DFC6ACB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DE43D-4CBD-4B31-AC8E-8FAE54DE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253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EFAB-2523-46FE-A4D9-82BECD0D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394EF-F54F-4067-A133-7B23E4B68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A4736-1B9B-428F-A033-BD16B9AE3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D5341-F3C5-4AEE-86B8-9BD1F714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1AC8C-197C-4276-B28B-6CFEC248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858E9-C0EF-4FB5-9F83-A9903843C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36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A4C248-FB62-49C8-AFA9-3E77CC7B3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9A6F8-A105-4E5C-A1EF-1BF4609BD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FCACC-F095-47ED-8687-25122FBA0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C3B6B-2066-4715-A82B-FEA570CDA987}" type="datetimeFigureOut">
              <a:rPr lang="en-ZA" smtClean="0"/>
              <a:t>2021/02/01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26E50-A511-4F00-892C-8C1679AF5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DE827-00E7-4280-B323-AE75998FA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D497-D8E7-4B96-B20C-D78D4D0FB6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367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50B7407F-DD2E-4486-B71A-F58A3F334082}"/>
              </a:ext>
            </a:extLst>
          </p:cNvPr>
          <p:cNvSpPr txBox="1"/>
          <p:nvPr/>
        </p:nvSpPr>
        <p:spPr>
          <a:xfrm rot="16200000">
            <a:off x="-45340" y="3806000"/>
            <a:ext cx="95868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1600" dirty="0"/>
              <a:t>Systemic issues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96464F-C9D6-4ADD-B4A6-DCC700655432}"/>
              </a:ext>
            </a:extLst>
          </p:cNvPr>
          <p:cNvGrpSpPr/>
          <p:nvPr/>
        </p:nvGrpSpPr>
        <p:grpSpPr>
          <a:xfrm>
            <a:off x="1197081" y="3806000"/>
            <a:ext cx="1847491" cy="2481144"/>
            <a:chOff x="1197081" y="3806000"/>
            <a:chExt cx="1847491" cy="248114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C27FBDE-03BB-4723-9F5E-18FCECC9A369}"/>
                </a:ext>
              </a:extLst>
            </p:cNvPr>
            <p:cNvSpPr txBox="1"/>
            <p:nvPr/>
          </p:nvSpPr>
          <p:spPr>
            <a:xfrm>
              <a:off x="1411827" y="3806000"/>
              <a:ext cx="1417999" cy="584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ZA" sz="1600" dirty="0"/>
                <a:t>Regulations / policy etc.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A41E08-3B38-45A3-B1CC-5F2079229AA2}"/>
                </a:ext>
              </a:extLst>
            </p:cNvPr>
            <p:cNvSpPr txBox="1"/>
            <p:nvPr/>
          </p:nvSpPr>
          <p:spPr>
            <a:xfrm>
              <a:off x="1197081" y="4717484"/>
              <a:ext cx="1847491" cy="156966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Groundwater licencing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IRP – BW5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Electricity Regulation Act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Decentralisation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7627838-5D7B-4C3A-B00A-49883BA20731}"/>
              </a:ext>
            </a:extLst>
          </p:cNvPr>
          <p:cNvGrpSpPr/>
          <p:nvPr/>
        </p:nvGrpSpPr>
        <p:grpSpPr>
          <a:xfrm>
            <a:off x="3323370" y="3806000"/>
            <a:ext cx="2617185" cy="2727366"/>
            <a:chOff x="3396764" y="3806000"/>
            <a:chExt cx="2617185" cy="272736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F5BD6B9-71B2-4020-9AB1-D5E99B0421BC}"/>
                </a:ext>
              </a:extLst>
            </p:cNvPr>
            <p:cNvSpPr txBox="1"/>
            <p:nvPr/>
          </p:nvSpPr>
          <p:spPr>
            <a:xfrm>
              <a:off x="3396764" y="3806000"/>
              <a:ext cx="2617185" cy="584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ZA" sz="1600" dirty="0"/>
                <a:t>Financial access, mechanisms, contracting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641E970-4C91-41B9-ABB1-8298A672932C}"/>
                </a:ext>
              </a:extLst>
            </p:cNvPr>
            <p:cNvSpPr txBox="1"/>
            <p:nvPr/>
          </p:nvSpPr>
          <p:spPr>
            <a:xfrm>
              <a:off x="3396764" y="4717484"/>
              <a:ext cx="2617184" cy="181588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SSEG feed-in tariffs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Municipal revenue models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 err="1"/>
                <a:t>Esco</a:t>
              </a:r>
              <a:r>
                <a:rPr lang="en-ZA" sz="1600" dirty="0"/>
                <a:t> type contracts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IPP procurement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Wheeling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Finance databases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PFMA &amp; MFMA unlocking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E34208-1603-4C77-9037-419BF311695C}"/>
              </a:ext>
            </a:extLst>
          </p:cNvPr>
          <p:cNvGrpSpPr/>
          <p:nvPr/>
        </p:nvGrpSpPr>
        <p:grpSpPr>
          <a:xfrm>
            <a:off x="6219353" y="3806000"/>
            <a:ext cx="3747757" cy="2973587"/>
            <a:chOff x="6366140" y="3806000"/>
            <a:chExt cx="3747757" cy="29735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0B49A77-DBDA-4B20-A1E7-5F88E6993AEF}"/>
                </a:ext>
              </a:extLst>
            </p:cNvPr>
            <p:cNvSpPr txBox="1"/>
            <p:nvPr/>
          </p:nvSpPr>
          <p:spPr>
            <a:xfrm>
              <a:off x="7442857" y="3806000"/>
              <a:ext cx="1594322" cy="584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ZA" sz="1600" dirty="0"/>
                <a:t>Technologies / products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251C4F5-FAB0-47E7-96A7-A0A73DAD5278}"/>
                </a:ext>
              </a:extLst>
            </p:cNvPr>
            <p:cNvSpPr txBox="1"/>
            <p:nvPr/>
          </p:nvSpPr>
          <p:spPr>
            <a:xfrm>
              <a:off x="6366140" y="4717484"/>
              <a:ext cx="3747757" cy="206210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Atlantis SEZ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WC Water Innovation Network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Business cases – Municipal energy resilience &amp; all techs &amp; businesses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Electricity master plans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 err="1"/>
                <a:t>GreenCape</a:t>
              </a:r>
              <a:r>
                <a:rPr lang="en-ZA" sz="1600" dirty="0"/>
                <a:t> business support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Digital solutions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Market intelligence &amp; tech awareness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BFFE17-0A32-4140-B637-D79CFF2E6022}"/>
              </a:ext>
            </a:extLst>
          </p:cNvPr>
          <p:cNvGrpSpPr/>
          <p:nvPr/>
        </p:nvGrpSpPr>
        <p:grpSpPr>
          <a:xfrm>
            <a:off x="10245907" y="3806000"/>
            <a:ext cx="1807866" cy="2477954"/>
            <a:chOff x="10245907" y="3806000"/>
            <a:chExt cx="1807866" cy="24779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5A497F-46BC-486F-90E3-023DFC931046}"/>
                </a:ext>
              </a:extLst>
            </p:cNvPr>
            <p:cNvSpPr txBox="1"/>
            <p:nvPr/>
          </p:nvSpPr>
          <p:spPr>
            <a:xfrm>
              <a:off x="10352679" y="3806000"/>
              <a:ext cx="1594322" cy="3385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ZA" sz="1600" dirty="0"/>
                <a:t>Skills / resources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EF6624-5E79-4D6F-8868-D18FF55134CA}"/>
                </a:ext>
              </a:extLst>
            </p:cNvPr>
            <p:cNvSpPr txBox="1"/>
            <p:nvPr/>
          </p:nvSpPr>
          <p:spPr>
            <a:xfrm>
              <a:off x="10245907" y="4714294"/>
              <a:ext cx="1807866" cy="156966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PV skills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Alternative plumbing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n-ZA" sz="1600" dirty="0"/>
                <a:t>Atlantis SEZ green economy skills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C42E03A-FA26-4288-8FF3-7B367B5F3536}"/>
              </a:ext>
            </a:extLst>
          </p:cNvPr>
          <p:cNvSpPr txBox="1"/>
          <p:nvPr/>
        </p:nvSpPr>
        <p:spPr>
          <a:xfrm rot="16200000">
            <a:off x="-472659" y="5331761"/>
            <a:ext cx="181332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1600" dirty="0"/>
              <a:t>Examples</a:t>
            </a:r>
          </a:p>
          <a:p>
            <a:pPr algn="ctr"/>
            <a:endParaRPr lang="en-ZA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91E2D4-B80B-4C18-A196-CF8F6311C2D8}"/>
              </a:ext>
            </a:extLst>
          </p:cNvPr>
          <p:cNvSpPr txBox="1"/>
          <p:nvPr/>
        </p:nvSpPr>
        <p:spPr>
          <a:xfrm>
            <a:off x="1839183" y="2239297"/>
            <a:ext cx="2617185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ZA" sz="1600" dirty="0"/>
              <a:t>Market stimulation (businesses, households &amp; government)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0718D75-88A8-42FB-98F8-7F6269832D43}"/>
              </a:ext>
            </a:extLst>
          </p:cNvPr>
          <p:cNvGrpSpPr/>
          <p:nvPr/>
        </p:nvGrpSpPr>
        <p:grpSpPr>
          <a:xfrm>
            <a:off x="6032733" y="1991777"/>
            <a:ext cx="5163189" cy="1326036"/>
            <a:chOff x="6841096" y="2072186"/>
            <a:chExt cx="5163189" cy="132603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98D332-A452-4FB2-B968-41DC628CCAAC}"/>
                </a:ext>
              </a:extLst>
            </p:cNvPr>
            <p:cNvSpPr txBox="1"/>
            <p:nvPr/>
          </p:nvSpPr>
          <p:spPr>
            <a:xfrm>
              <a:off x="6841097" y="3059668"/>
              <a:ext cx="5163188" cy="33855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ZA" sz="1600" dirty="0"/>
                <a:t>Local production &amp; services (green economy businesses)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C1BD908-76D3-4999-9238-2BC656A17DBC}"/>
                </a:ext>
              </a:extLst>
            </p:cNvPr>
            <p:cNvSpPr txBox="1"/>
            <p:nvPr/>
          </p:nvSpPr>
          <p:spPr>
            <a:xfrm>
              <a:off x="6841096" y="2072186"/>
              <a:ext cx="5163188" cy="83099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ZA" sz="1600" dirty="0"/>
                <a:t>Improve business resource resilience, competitiveness etc.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ZA" sz="1600" dirty="0"/>
                <a:t>Alternative sources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ZA" sz="1600" dirty="0"/>
                <a:t>Energy &amp; water efficiency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851DAB93-8CA2-4EE0-AC86-111ECAEE56B8}"/>
              </a:ext>
            </a:extLst>
          </p:cNvPr>
          <p:cNvSpPr txBox="1"/>
          <p:nvPr/>
        </p:nvSpPr>
        <p:spPr>
          <a:xfrm rot="16200000">
            <a:off x="-201518" y="2404447"/>
            <a:ext cx="127104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1600" dirty="0"/>
              <a:t>Approach</a:t>
            </a:r>
          </a:p>
          <a:p>
            <a:pPr algn="ctr"/>
            <a:endParaRPr lang="en-ZA" sz="1600" dirty="0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E9DF7268-B28E-46A6-9706-A5B97E8D889B}"/>
              </a:ext>
            </a:extLst>
          </p:cNvPr>
          <p:cNvCxnSpPr>
            <a:cxnSpLocks/>
            <a:stCxn id="17" idx="3"/>
            <a:endCxn id="20" idx="1"/>
          </p:cNvCxnSpPr>
          <p:nvPr/>
        </p:nvCxnSpPr>
        <p:spPr>
          <a:xfrm flipV="1">
            <a:off x="4456368" y="2407276"/>
            <a:ext cx="1576365" cy="2475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9BC15FF2-B2A0-4F29-8A0C-6FCAE06A5F37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4456368" y="2654796"/>
            <a:ext cx="1576366" cy="4937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FF03123-7010-43AE-91DC-7F3510D9A5E9}"/>
              </a:ext>
            </a:extLst>
          </p:cNvPr>
          <p:cNvSpPr txBox="1"/>
          <p:nvPr/>
        </p:nvSpPr>
        <p:spPr>
          <a:xfrm>
            <a:off x="172372" y="668980"/>
            <a:ext cx="2741545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ZA" sz="1600" dirty="0"/>
              <a:t>Post-</a:t>
            </a:r>
            <a:r>
              <a:rPr lang="en-ZA" sz="1600" dirty="0" err="1"/>
              <a:t>Covid</a:t>
            </a:r>
            <a:r>
              <a:rPr lang="en-ZA" sz="1600" dirty="0"/>
              <a:t> Economic Recovery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C71A6E-4D9D-49FB-B560-9E56552DD767}"/>
              </a:ext>
            </a:extLst>
          </p:cNvPr>
          <p:cNvGrpSpPr/>
          <p:nvPr/>
        </p:nvGrpSpPr>
        <p:grpSpPr>
          <a:xfrm>
            <a:off x="3785593" y="778448"/>
            <a:ext cx="1890719" cy="343993"/>
            <a:chOff x="6661761" y="309446"/>
            <a:chExt cx="1890719" cy="34399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9C3A29B-D982-44E5-B872-0D0FD6E4E599}"/>
                </a:ext>
              </a:extLst>
            </p:cNvPr>
            <p:cNvSpPr txBox="1"/>
            <p:nvPr/>
          </p:nvSpPr>
          <p:spPr>
            <a:xfrm>
              <a:off x="6982691" y="309446"/>
              <a:ext cx="15697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600" dirty="0"/>
                <a:t>Competitiveness</a:t>
              </a: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699B96EE-0176-4DDB-B327-5948F90B8483}"/>
                </a:ext>
              </a:extLst>
            </p:cNvPr>
            <p:cNvSpPr/>
            <p:nvPr/>
          </p:nvSpPr>
          <p:spPr>
            <a:xfrm rot="16200000">
              <a:off x="6608621" y="387924"/>
              <a:ext cx="318655" cy="21237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86C30B-4288-44BA-80EE-E9046AB84F44}"/>
              </a:ext>
            </a:extLst>
          </p:cNvPr>
          <p:cNvGrpSpPr/>
          <p:nvPr/>
        </p:nvGrpSpPr>
        <p:grpSpPr>
          <a:xfrm>
            <a:off x="6202861" y="778448"/>
            <a:ext cx="1445340" cy="343993"/>
            <a:chOff x="6661761" y="737660"/>
            <a:chExt cx="1445340" cy="34399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C3CFACD-2138-40F3-B75A-6984426AC549}"/>
                </a:ext>
              </a:extLst>
            </p:cNvPr>
            <p:cNvSpPr txBox="1"/>
            <p:nvPr/>
          </p:nvSpPr>
          <p:spPr>
            <a:xfrm>
              <a:off x="6982691" y="737660"/>
              <a:ext cx="11244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600" dirty="0"/>
                <a:t>Confidence</a:t>
              </a:r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BD13F7DF-868E-4927-9176-EAB6D9878D16}"/>
                </a:ext>
              </a:extLst>
            </p:cNvPr>
            <p:cNvSpPr/>
            <p:nvPr/>
          </p:nvSpPr>
          <p:spPr>
            <a:xfrm rot="16200000">
              <a:off x="6608621" y="816138"/>
              <a:ext cx="318655" cy="21237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23ED87A-D13F-4BA4-8B9A-091BE7D8FDD7}"/>
              </a:ext>
            </a:extLst>
          </p:cNvPr>
          <p:cNvGrpSpPr/>
          <p:nvPr/>
        </p:nvGrpSpPr>
        <p:grpSpPr>
          <a:xfrm>
            <a:off x="8122107" y="778448"/>
            <a:ext cx="1441750" cy="343993"/>
            <a:chOff x="6661761" y="1165875"/>
            <a:chExt cx="1441750" cy="34399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4F2694B-CCFF-4916-9D22-76A8AC1EAE31}"/>
                </a:ext>
              </a:extLst>
            </p:cNvPr>
            <p:cNvSpPr txBox="1"/>
            <p:nvPr/>
          </p:nvSpPr>
          <p:spPr>
            <a:xfrm>
              <a:off x="6982691" y="1165875"/>
              <a:ext cx="11208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600" dirty="0"/>
                <a:t>Investment</a:t>
              </a: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8AA4D1E0-B77B-4EEC-9E29-F3153E9785DD}"/>
                </a:ext>
              </a:extLst>
            </p:cNvPr>
            <p:cNvSpPr/>
            <p:nvPr/>
          </p:nvSpPr>
          <p:spPr>
            <a:xfrm rot="16200000">
              <a:off x="6608621" y="1244353"/>
              <a:ext cx="318655" cy="21237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BB1EA6C-EADD-4267-B34F-E22BB97FF113}"/>
              </a:ext>
            </a:extLst>
          </p:cNvPr>
          <p:cNvGrpSpPr/>
          <p:nvPr/>
        </p:nvGrpSpPr>
        <p:grpSpPr>
          <a:xfrm>
            <a:off x="10033531" y="778448"/>
            <a:ext cx="866849" cy="343993"/>
            <a:chOff x="6661761" y="1165875"/>
            <a:chExt cx="866849" cy="34399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F7B578B-E909-47A1-B906-63B23CC633A3}"/>
                </a:ext>
              </a:extLst>
            </p:cNvPr>
            <p:cNvSpPr txBox="1"/>
            <p:nvPr/>
          </p:nvSpPr>
          <p:spPr>
            <a:xfrm>
              <a:off x="6982691" y="1165875"/>
              <a:ext cx="545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ZA" sz="1600" dirty="0"/>
                <a:t>Jobs</a:t>
              </a:r>
            </a:p>
          </p:txBody>
        </p:sp>
        <p:sp>
          <p:nvSpPr>
            <p:cNvPr id="61" name="Arrow: Right 60">
              <a:extLst>
                <a:ext uri="{FF2B5EF4-FFF2-40B4-BE49-F238E27FC236}">
                  <a16:creationId xmlns:a16="http://schemas.microsoft.com/office/drawing/2014/main" id="{E2FB9070-A460-46FC-8C9A-CD0FEF968700}"/>
                </a:ext>
              </a:extLst>
            </p:cNvPr>
            <p:cNvSpPr/>
            <p:nvPr/>
          </p:nvSpPr>
          <p:spPr>
            <a:xfrm rot="16200000">
              <a:off x="6608621" y="1244353"/>
              <a:ext cx="318655" cy="21237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63046D1E-B75D-48DB-9668-8F0CE1DD1543}"/>
              </a:ext>
            </a:extLst>
          </p:cNvPr>
          <p:cNvSpPr txBox="1"/>
          <p:nvPr/>
        </p:nvSpPr>
        <p:spPr>
          <a:xfrm>
            <a:off x="359761" y="34948"/>
            <a:ext cx="11542426" cy="4616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solidFill>
                  <a:schemeClr val="tx1"/>
                </a:solidFill>
              </a:rPr>
              <a:t>SMART GREEN WESTERN CAPE FUTURE - POST COVID-19 ECONOMIC RECOVERY CONTEXT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119ADBC-8903-47EA-9C3A-678FEC883685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4785788" y="18789"/>
            <a:ext cx="1345186" cy="16159"/>
          </a:xfrm>
          <a:prstGeom prst="straightConnector1">
            <a:avLst/>
          </a:prstGeom>
          <a:ln>
            <a:noFill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82D3957-717F-45D1-888C-EF778239299F}"/>
              </a:ext>
            </a:extLst>
          </p:cNvPr>
          <p:cNvSpPr txBox="1"/>
          <p:nvPr/>
        </p:nvSpPr>
        <p:spPr>
          <a:xfrm>
            <a:off x="172372" y="1336084"/>
            <a:ext cx="2741545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ZA" sz="1600" dirty="0"/>
              <a:t>Key theme: resource resilience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70DADCD-2AA0-43A0-8794-5E44D98522AD}"/>
              </a:ext>
            </a:extLst>
          </p:cNvPr>
          <p:cNvCxnSpPr>
            <a:stCxn id="4" idx="2"/>
            <a:endCxn id="41" idx="0"/>
          </p:cNvCxnSpPr>
          <p:nvPr/>
        </p:nvCxnSpPr>
        <p:spPr>
          <a:xfrm>
            <a:off x="1543145" y="1007534"/>
            <a:ext cx="0" cy="32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31F7B14-F78F-4EBE-90FB-30BFCD648A7E}"/>
              </a:ext>
            </a:extLst>
          </p:cNvPr>
          <p:cNvCxnSpPr>
            <a:cxnSpLocks/>
            <a:stCxn id="4" idx="2"/>
            <a:endCxn id="41" idx="0"/>
          </p:cNvCxnSpPr>
          <p:nvPr/>
        </p:nvCxnSpPr>
        <p:spPr>
          <a:xfrm>
            <a:off x="1543145" y="1007534"/>
            <a:ext cx="0" cy="32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4048716-ABAD-4D94-9239-833615E60CBF}"/>
              </a:ext>
            </a:extLst>
          </p:cNvPr>
          <p:cNvGrpSpPr/>
          <p:nvPr/>
        </p:nvGrpSpPr>
        <p:grpSpPr>
          <a:xfrm>
            <a:off x="3487114" y="1305569"/>
            <a:ext cx="3379315" cy="338554"/>
            <a:chOff x="3487114" y="1305569"/>
            <a:chExt cx="3379315" cy="338554"/>
          </a:xfrm>
        </p:grpSpPr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707262AE-F4FB-411A-8DFD-425B31AA556C}"/>
                </a:ext>
              </a:extLst>
            </p:cNvPr>
            <p:cNvSpPr/>
            <p:nvPr/>
          </p:nvSpPr>
          <p:spPr>
            <a:xfrm>
              <a:off x="3487114" y="1310972"/>
              <a:ext cx="182880" cy="327748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2180C93-8200-45CD-B45F-3CAFBCCB4974}"/>
                </a:ext>
              </a:extLst>
            </p:cNvPr>
            <p:cNvSpPr txBox="1"/>
            <p:nvPr/>
          </p:nvSpPr>
          <p:spPr>
            <a:xfrm>
              <a:off x="3677030" y="1305569"/>
              <a:ext cx="31893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Decrease carbon &amp; water footprints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13EEC3-2707-4001-9A4E-666F14315A68}"/>
              </a:ext>
            </a:extLst>
          </p:cNvPr>
          <p:cNvGrpSpPr/>
          <p:nvPr/>
        </p:nvGrpSpPr>
        <p:grpSpPr>
          <a:xfrm>
            <a:off x="9378514" y="1305569"/>
            <a:ext cx="2491963" cy="338554"/>
            <a:chOff x="9378514" y="1305569"/>
            <a:chExt cx="2491963" cy="338554"/>
          </a:xfrm>
        </p:grpSpPr>
        <p:sp>
          <p:nvSpPr>
            <p:cNvPr id="44" name="Arrow: Down 43">
              <a:extLst>
                <a:ext uri="{FF2B5EF4-FFF2-40B4-BE49-F238E27FC236}">
                  <a16:creationId xmlns:a16="http://schemas.microsoft.com/office/drawing/2014/main" id="{DF547058-D34D-4C8B-9FEC-B59CEE30D843}"/>
                </a:ext>
              </a:extLst>
            </p:cNvPr>
            <p:cNvSpPr/>
            <p:nvPr/>
          </p:nvSpPr>
          <p:spPr>
            <a:xfrm rot="10800000">
              <a:off x="9378514" y="1310972"/>
              <a:ext cx="182880" cy="327748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858C62C-533A-4F0E-A57D-CB3102775DAC}"/>
                </a:ext>
              </a:extLst>
            </p:cNvPr>
            <p:cNvSpPr txBox="1"/>
            <p:nvPr/>
          </p:nvSpPr>
          <p:spPr>
            <a:xfrm>
              <a:off x="9575169" y="1305569"/>
              <a:ext cx="22953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Climate change resilience</a:t>
              </a:r>
            </a:p>
          </p:txBody>
        </p:sp>
      </p:grp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8B876FF-7F66-426D-98F2-CF92E4B070A8}"/>
              </a:ext>
            </a:extLst>
          </p:cNvPr>
          <p:cNvSpPr/>
          <p:nvPr/>
        </p:nvSpPr>
        <p:spPr>
          <a:xfrm rot="5400000">
            <a:off x="2623854" y="1066849"/>
            <a:ext cx="993073" cy="2424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DFF75EF-4DC6-4327-B081-4D63313502AA}"/>
              </a:ext>
            </a:extLst>
          </p:cNvPr>
          <p:cNvGrpSpPr/>
          <p:nvPr/>
        </p:nvGrpSpPr>
        <p:grpSpPr>
          <a:xfrm>
            <a:off x="6958286" y="1305569"/>
            <a:ext cx="2135892" cy="338554"/>
            <a:chOff x="6958286" y="1305569"/>
            <a:chExt cx="2135892" cy="338554"/>
          </a:xfrm>
        </p:grpSpPr>
        <p:sp>
          <p:nvSpPr>
            <p:cNvPr id="53" name="Arrow: Down 52">
              <a:extLst>
                <a:ext uri="{FF2B5EF4-FFF2-40B4-BE49-F238E27FC236}">
                  <a16:creationId xmlns:a16="http://schemas.microsoft.com/office/drawing/2014/main" id="{621F7808-5C9C-417C-9EA6-66F805AAFCEA}"/>
                </a:ext>
              </a:extLst>
            </p:cNvPr>
            <p:cNvSpPr/>
            <p:nvPr/>
          </p:nvSpPr>
          <p:spPr>
            <a:xfrm rot="10800000">
              <a:off x="6958286" y="1310972"/>
              <a:ext cx="182880" cy="327748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06CB120-B76A-4D4D-BB7E-BF18C70B5E23}"/>
                </a:ext>
              </a:extLst>
            </p:cNvPr>
            <p:cNvSpPr txBox="1"/>
            <p:nvPr/>
          </p:nvSpPr>
          <p:spPr>
            <a:xfrm>
              <a:off x="7183077" y="1305569"/>
              <a:ext cx="19111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Export opportunities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862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152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Davies</dc:creator>
  <cp:lastModifiedBy>Helen Davies</cp:lastModifiedBy>
  <cp:revision>15</cp:revision>
  <dcterms:created xsi:type="dcterms:W3CDTF">2020-10-21T06:58:19Z</dcterms:created>
  <dcterms:modified xsi:type="dcterms:W3CDTF">2021-02-01T06:45:08Z</dcterms:modified>
</cp:coreProperties>
</file>