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omments/comment2.xml" ContentType="application/vnd.openxmlformats-officedocument.presentationml.comment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00" r:id="rId2"/>
    <p:sldMasterId id="2147483708" r:id="rId3"/>
    <p:sldMasterId id="2147483710" r:id="rId4"/>
  </p:sldMasterIdLst>
  <p:notesMasterIdLst>
    <p:notesMasterId r:id="rId21"/>
  </p:notesMasterIdLst>
  <p:handoutMasterIdLst>
    <p:handoutMasterId r:id="rId22"/>
  </p:handoutMasterIdLst>
  <p:sldIdLst>
    <p:sldId id="261" r:id="rId5"/>
    <p:sldId id="448" r:id="rId6"/>
    <p:sldId id="446" r:id="rId7"/>
    <p:sldId id="444" r:id="rId8"/>
    <p:sldId id="468" r:id="rId9"/>
    <p:sldId id="460" r:id="rId10"/>
    <p:sldId id="447" r:id="rId11"/>
    <p:sldId id="469" r:id="rId12"/>
    <p:sldId id="470" r:id="rId13"/>
    <p:sldId id="466" r:id="rId14"/>
    <p:sldId id="471" r:id="rId15"/>
    <p:sldId id="453" r:id="rId16"/>
    <p:sldId id="464" r:id="rId17"/>
    <p:sldId id="454" r:id="rId18"/>
    <p:sldId id="445" r:id="rId19"/>
    <p:sldId id="441" r:id="rId20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Walters" initials="EW" lastIdx="13" clrIdx="0"/>
  <p:cmAuthor id="1" name="Nisha Daya" initials="N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21B"/>
    <a:srgbClr val="003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9822" autoAdjust="0"/>
  </p:normalViewPr>
  <p:slideViewPr>
    <p:cSldViewPr>
      <p:cViewPr>
        <p:scale>
          <a:sx n="100" d="100"/>
          <a:sy n="100" d="100"/>
        </p:scale>
        <p:origin x="562" y="38"/>
      </p:cViewPr>
      <p:guideLst>
        <p:guide orient="horz" pos="3838"/>
        <p:guide orient="horz" pos="890"/>
        <p:guide pos="5602"/>
        <p:guide pos="20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4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31T12:15:54.742" idx="3">
    <p:pos x="10" y="-188"/>
    <p:text>Check Glass video as possible introduction for MEC Winde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31T12:22:08.671" idx="5">
    <p:pos x="390" y="2808"/>
    <p:text>E.g. of provincial treasury who has established their own benchmarks for degrees - finding that graduates not meeting minimum requirements so pushing their own boundaries</p:text>
  </p:cm>
  <p:cm authorId="1" dt="2013-02-08T15:03:30.957" idx="1">
    <p:pos x="1949" y="3682"/>
    <p:text>Currently recruitment for 2013 is taking place and departments have indicated they will take on 700 PAY interns. There is a target to reach 1000 however budget and accommodation is proving to be a challenge.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027-379E-4D32-9199-1B8938F68AAE}" type="datetimeFigureOut">
              <a:rPr lang="en-GB" smtClean="0"/>
              <a:t>27/02/2013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FB82-2445-4031-8D77-475052559E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7989-31F3-4EB9-8547-909D99F43AE5}" type="datetimeFigureOut">
              <a:rPr lang="en-ZA" smtClean="0"/>
              <a:t>2013/02/27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897E-B052-44CE-92A6-D4B2AB10F3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60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2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897E-B052-44CE-92A6-D4B2AB10F3F6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4DF0C3E-4E99-4E2E-BA98-3D852DE6B51F}" type="datetime3">
              <a:rPr lang="en-US" smtClean="0"/>
              <a:pPr/>
              <a:t>27 February 2013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Economic Development and Tourism\WCG - Logo - Economic Development and Tourism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3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83201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47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7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78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Economic Development and Tourism\WCG - Logo - Economic Development and Tourism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93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3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93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3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08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86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Tel: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Fax: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 smtClean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  <a:endParaRPr lang="en-GB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0" name="Picture 2" descr="C:\Users\Conny\Desktop\WCG\WCG - Logo\PNG\Logos blue\Economic Development and Tourism\WCG - Logo - Economic Development and Tourism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08" y="1915036"/>
            <a:ext cx="2434281" cy="6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6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 smtClean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  <a:endParaRPr lang="en-US" sz="3200" b="0" cap="none" baseline="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6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200" y="3706531"/>
            <a:ext cx="6846256" cy="7305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>
            <a:norm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8376" y="5169458"/>
            <a:ext cx="2133600" cy="419782"/>
          </a:xfrm>
          <a:prstGeom prst="rect">
            <a:avLst/>
          </a:prstGeom>
        </p:spPr>
        <p:txBody>
          <a:bodyPr/>
          <a:lstStyle>
            <a:lvl1pPr algn="r">
              <a:defRPr sz="1800" b="1" cap="all" baseline="0">
                <a:solidFill>
                  <a:schemeClr val="bg1"/>
                </a:solidFill>
              </a:defRPr>
            </a:lvl1pPr>
          </a:lstStyle>
          <a:p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8" b="55555"/>
          <a:stretch/>
        </p:blipFill>
        <p:spPr>
          <a:xfrm>
            <a:off x="0" y="2554515"/>
            <a:ext cx="9144000" cy="49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2748" r="50000" b="73545"/>
          <a:stretch/>
        </p:blipFill>
        <p:spPr>
          <a:xfrm>
            <a:off x="188686" y="188685"/>
            <a:ext cx="4383314" cy="162560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63601" y="4532528"/>
            <a:ext cx="6846256" cy="508552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7340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36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850" y="1195843"/>
            <a:ext cx="8424863" cy="288925"/>
          </a:xfrm>
        </p:spPr>
        <p:txBody>
          <a:bodyPr anchor="ctr">
            <a:noAutofit/>
          </a:bodyPr>
          <a:lstStyle>
            <a:lvl1pPr>
              <a:defRPr sz="2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029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8" b="55555"/>
          <a:stretch/>
        </p:blipFill>
        <p:spPr>
          <a:xfrm>
            <a:off x="0" y="2554515"/>
            <a:ext cx="9144000" cy="49348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2222" dirty="0">
              <a:solidFill>
                <a:prstClr val="white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5678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9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4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7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200" y="3706531"/>
            <a:ext cx="6846256" cy="7305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>
            <a:norm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8376" y="5169458"/>
            <a:ext cx="2133600" cy="419782"/>
          </a:xfrm>
          <a:prstGeom prst="rect">
            <a:avLst/>
          </a:prstGeom>
        </p:spPr>
        <p:txBody>
          <a:bodyPr/>
          <a:lstStyle>
            <a:lvl1pPr algn="r">
              <a:defRPr sz="1800" b="1" cap="all" baseline="0">
                <a:solidFill>
                  <a:schemeClr val="bg1"/>
                </a:solidFill>
              </a:defRPr>
            </a:lvl1pPr>
          </a:lstStyle>
          <a:p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8" b="55555"/>
          <a:stretch/>
        </p:blipFill>
        <p:spPr>
          <a:xfrm>
            <a:off x="0" y="2554515"/>
            <a:ext cx="9144000" cy="49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2748" r="50000" b="73545"/>
          <a:stretch/>
        </p:blipFill>
        <p:spPr>
          <a:xfrm>
            <a:off x="188686" y="188685"/>
            <a:ext cx="4383314" cy="162560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63601" y="4532528"/>
            <a:ext cx="6846256" cy="508552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4352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850" y="1195843"/>
            <a:ext cx="8424863" cy="288925"/>
          </a:xfrm>
        </p:spPr>
        <p:txBody>
          <a:bodyPr anchor="ctr">
            <a:noAutofit/>
          </a:bodyPr>
          <a:lstStyle>
            <a:lvl1pPr>
              <a:defRPr sz="20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68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8" b="55555"/>
          <a:stretch/>
        </p:blipFill>
        <p:spPr>
          <a:xfrm>
            <a:off x="0" y="2554515"/>
            <a:ext cx="9144000" cy="49348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2222" dirty="0">
              <a:solidFill>
                <a:prstClr val="white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12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1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0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0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tags" Target="../tags/tag8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slideLayout" Target="../slideLayouts/slideLayout27.xml"/><Relationship Id="rId7" Type="http://schemas.openxmlformats.org/officeDocument/2006/relationships/vmlDrawing" Target="../drawings/vmlDrawing2.vml"/><Relationship Id="rId12" Type="http://schemas.openxmlformats.org/officeDocument/2006/relationships/tags" Target="../tags/tag54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11" Type="http://schemas.openxmlformats.org/officeDocument/2006/relationships/tags" Target="../tags/tag53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tags" Target="../tags/tag52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5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2.jpeg"/><Relationship Id="rId3" Type="http://schemas.openxmlformats.org/officeDocument/2006/relationships/vmlDrawing" Target="../drawings/vmlDrawing3.vml"/><Relationship Id="rId7" Type="http://schemas.openxmlformats.org/officeDocument/2006/relationships/tags" Target="../tags/tag59.xml"/><Relationship Id="rId12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tags" Target="../tags/tag58.xml"/><Relationship Id="rId11" Type="http://schemas.openxmlformats.org/officeDocument/2006/relationships/oleObject" Target="../embeddings/oleObject3.bin"/><Relationship Id="rId5" Type="http://schemas.openxmlformats.org/officeDocument/2006/relationships/tags" Target="../tags/tag57.xml"/><Relationship Id="rId15" Type="http://schemas.openxmlformats.org/officeDocument/2006/relationships/image" Target="../media/image4.png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4.vml"/><Relationship Id="rId12" Type="http://schemas.openxmlformats.org/officeDocument/2006/relationships/tags" Target="../tags/tag69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11" Type="http://schemas.openxmlformats.org/officeDocument/2006/relationships/tags" Target="../tags/tag68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emf"/><Relationship Id="rId10" Type="http://schemas.openxmlformats.org/officeDocument/2006/relationships/tags" Target="../tags/tag67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66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92474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 smtClean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4" name="Picture 115" descr="C:\Users\Conny\Desktop\WCG\WCG - Logo\PNG\Logos blue\Economic Development and Tourism\WCG - Logo - Economic Development and Tourism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8" r:id="rId3"/>
    <p:sldLayoutId id="2147483686" r:id="rId4"/>
    <p:sldLayoutId id="2147483674" r:id="rId5"/>
    <p:sldLayoutId id="2147483689" r:id="rId6"/>
    <p:sldLayoutId id="2147483685" r:id="rId7"/>
    <p:sldLayoutId id="2147483679" r:id="rId8"/>
    <p:sldLayoutId id="2147483690" r:id="rId9"/>
    <p:sldLayoutId id="2147483684" r:id="rId10"/>
    <p:sldLayoutId id="2147483680" r:id="rId11"/>
    <p:sldLayoutId id="2147483691" r:id="rId12"/>
    <p:sldLayoutId id="2147483683" r:id="rId13"/>
    <p:sldLayoutId id="214748368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682" r:id="rId23"/>
    <p:sldLayoutId id="2147483670" r:id="rId2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001799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 b="81166"/>
          <a:stretch/>
        </p:blipFill>
        <p:spPr>
          <a:xfrm>
            <a:off x="0" y="914400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95275" y="180976"/>
            <a:ext cx="850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95275" y="1600201"/>
            <a:ext cx="8505825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286700" y="6384711"/>
            <a:ext cx="514400" cy="27870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85575" r="79047" b="6170"/>
          <a:stretch/>
        </p:blipFill>
        <p:spPr>
          <a:xfrm>
            <a:off x="231936" y="6232308"/>
            <a:ext cx="1640116" cy="5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399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spcBef>
          <a:spcPts val="600"/>
        </a:spcBef>
        <a:buClr>
          <a:srgbClr val="002060"/>
        </a:buClr>
        <a:buFont typeface="Arial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600"/>
        </a:spcBef>
        <a:buClr>
          <a:srgbClr val="002060"/>
        </a:buClr>
        <a:buFont typeface="Calibri" pitchFamily="34" charset="0"/>
        <a:buChar char="̶"/>
        <a:defRPr lang="en-US" sz="18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996886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think-cell Slide" r:id="rId11" imgW="6350000" imgH="6350000" progId="">
                  <p:embed/>
                </p:oleObj>
              </mc:Choice>
              <mc:Fallback>
                <p:oleObj name="think-cell Slide" r:id="rId11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 smtClean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5" descr="C:\Users\Conny\Desktop\WCG\WCG - Logo\PNG\Logos blue\Economic Development and Tourism\WCG - Logo - Economic Development and Tourism - Blu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15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491089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 b="81166"/>
          <a:stretch/>
        </p:blipFill>
        <p:spPr>
          <a:xfrm>
            <a:off x="0" y="914400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95275" y="180976"/>
            <a:ext cx="850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95275" y="1600201"/>
            <a:ext cx="8505825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286700" y="6384711"/>
            <a:ext cx="514400" cy="27870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85575" r="79047" b="6170"/>
          <a:stretch/>
        </p:blipFill>
        <p:spPr>
          <a:xfrm>
            <a:off x="231936" y="6232308"/>
            <a:ext cx="1640116" cy="5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6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399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spcBef>
          <a:spcPts val="600"/>
        </a:spcBef>
        <a:buClr>
          <a:srgbClr val="002060"/>
        </a:buClr>
        <a:buFont typeface="Arial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600"/>
        </a:spcBef>
        <a:buClr>
          <a:srgbClr val="002060"/>
        </a:buClr>
        <a:buFont typeface="Calibri" pitchFamily="34" charset="0"/>
        <a:buChar char="̶"/>
        <a:defRPr lang="en-US" sz="18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6.xml"/><Relationship Id="rId6" Type="http://schemas.openxmlformats.org/officeDocument/2006/relationships/hyperlink" Target="http://tcktcktck.org/wp-content/uploads/2013/02/new-italian-blood-viaduct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3.xml"/><Relationship Id="rId18" Type="http://schemas.openxmlformats.org/officeDocument/2006/relationships/comments" Target="../comments/comment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12.jpeg"/><Relationship Id="rId2" Type="http://schemas.openxmlformats.org/officeDocument/2006/relationships/tags" Target="../tags/tag72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5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tags" Target="../tags/tag124.xml"/><Relationship Id="rId47" Type="http://schemas.openxmlformats.org/officeDocument/2006/relationships/tags" Target="../tags/tag129.xml"/><Relationship Id="rId50" Type="http://schemas.openxmlformats.org/officeDocument/2006/relationships/tags" Target="../tags/tag132.xml"/><Relationship Id="rId55" Type="http://schemas.openxmlformats.org/officeDocument/2006/relationships/tags" Target="../tags/tag137.xml"/><Relationship Id="rId63" Type="http://schemas.openxmlformats.org/officeDocument/2006/relationships/tags" Target="../tags/tag145.xml"/><Relationship Id="rId68" Type="http://schemas.openxmlformats.org/officeDocument/2006/relationships/tags" Target="../tags/tag150.xml"/><Relationship Id="rId76" Type="http://schemas.openxmlformats.org/officeDocument/2006/relationships/tags" Target="../tags/tag158.xml"/><Relationship Id="rId84" Type="http://schemas.openxmlformats.org/officeDocument/2006/relationships/tags" Target="../tags/tag166.xml"/><Relationship Id="rId89" Type="http://schemas.openxmlformats.org/officeDocument/2006/relationships/oleObject" Target="../embeddings/oleObject7.bin"/><Relationship Id="rId7" Type="http://schemas.openxmlformats.org/officeDocument/2006/relationships/tags" Target="../tags/tag89.xml"/><Relationship Id="rId71" Type="http://schemas.openxmlformats.org/officeDocument/2006/relationships/tags" Target="../tags/tag153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tags" Target="../tags/tag127.xml"/><Relationship Id="rId53" Type="http://schemas.openxmlformats.org/officeDocument/2006/relationships/tags" Target="../tags/tag135.xml"/><Relationship Id="rId58" Type="http://schemas.openxmlformats.org/officeDocument/2006/relationships/tags" Target="../tags/tag140.xml"/><Relationship Id="rId66" Type="http://schemas.openxmlformats.org/officeDocument/2006/relationships/tags" Target="../tags/tag148.xml"/><Relationship Id="rId74" Type="http://schemas.openxmlformats.org/officeDocument/2006/relationships/tags" Target="../tags/tag156.xml"/><Relationship Id="rId79" Type="http://schemas.openxmlformats.org/officeDocument/2006/relationships/tags" Target="../tags/tag161.xml"/><Relationship Id="rId87" Type="http://schemas.openxmlformats.org/officeDocument/2006/relationships/oleObject" Target="../embeddings/oleObject6.bin"/><Relationship Id="rId5" Type="http://schemas.openxmlformats.org/officeDocument/2006/relationships/tags" Target="../tags/tag87.xml"/><Relationship Id="rId61" Type="http://schemas.openxmlformats.org/officeDocument/2006/relationships/tags" Target="../tags/tag143.xml"/><Relationship Id="rId82" Type="http://schemas.openxmlformats.org/officeDocument/2006/relationships/tags" Target="../tags/tag164.xml"/><Relationship Id="rId90" Type="http://schemas.openxmlformats.org/officeDocument/2006/relationships/image" Target="../media/image13.emf"/><Relationship Id="rId19" Type="http://schemas.openxmlformats.org/officeDocument/2006/relationships/tags" Target="../tags/tag10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tags" Target="../tags/tag125.xml"/><Relationship Id="rId48" Type="http://schemas.openxmlformats.org/officeDocument/2006/relationships/tags" Target="../tags/tag130.xml"/><Relationship Id="rId56" Type="http://schemas.openxmlformats.org/officeDocument/2006/relationships/tags" Target="../tags/tag138.xml"/><Relationship Id="rId64" Type="http://schemas.openxmlformats.org/officeDocument/2006/relationships/tags" Target="../tags/tag146.xml"/><Relationship Id="rId69" Type="http://schemas.openxmlformats.org/officeDocument/2006/relationships/tags" Target="../tags/tag151.xml"/><Relationship Id="rId77" Type="http://schemas.openxmlformats.org/officeDocument/2006/relationships/tags" Target="../tags/tag159.xml"/><Relationship Id="rId8" Type="http://schemas.openxmlformats.org/officeDocument/2006/relationships/tags" Target="../tags/tag90.xml"/><Relationship Id="rId51" Type="http://schemas.openxmlformats.org/officeDocument/2006/relationships/tags" Target="../tags/tag133.xml"/><Relationship Id="rId72" Type="http://schemas.openxmlformats.org/officeDocument/2006/relationships/tags" Target="../tags/tag154.xml"/><Relationship Id="rId80" Type="http://schemas.openxmlformats.org/officeDocument/2006/relationships/tags" Target="../tags/tag162.xml"/><Relationship Id="rId85" Type="http://schemas.openxmlformats.org/officeDocument/2006/relationships/tags" Target="../tags/tag167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46" Type="http://schemas.openxmlformats.org/officeDocument/2006/relationships/tags" Target="../tags/tag128.xml"/><Relationship Id="rId59" Type="http://schemas.openxmlformats.org/officeDocument/2006/relationships/tags" Target="../tags/tag141.xml"/><Relationship Id="rId67" Type="http://schemas.openxmlformats.org/officeDocument/2006/relationships/tags" Target="../tags/tag149.xml"/><Relationship Id="rId20" Type="http://schemas.openxmlformats.org/officeDocument/2006/relationships/tags" Target="../tags/tag102.xml"/><Relationship Id="rId41" Type="http://schemas.openxmlformats.org/officeDocument/2006/relationships/tags" Target="../tags/tag123.xml"/><Relationship Id="rId54" Type="http://schemas.openxmlformats.org/officeDocument/2006/relationships/tags" Target="../tags/tag136.xml"/><Relationship Id="rId62" Type="http://schemas.openxmlformats.org/officeDocument/2006/relationships/tags" Target="../tags/tag144.xml"/><Relationship Id="rId70" Type="http://schemas.openxmlformats.org/officeDocument/2006/relationships/tags" Target="../tags/tag152.xml"/><Relationship Id="rId75" Type="http://schemas.openxmlformats.org/officeDocument/2006/relationships/tags" Target="../tags/tag157.xml"/><Relationship Id="rId83" Type="http://schemas.openxmlformats.org/officeDocument/2006/relationships/tags" Target="../tags/tag165.xml"/><Relationship Id="rId88" Type="http://schemas.openxmlformats.org/officeDocument/2006/relationships/image" Target="../media/image1.emf"/><Relationship Id="rId91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6" Type="http://schemas.openxmlformats.org/officeDocument/2006/relationships/tags" Target="../tags/tag88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49" Type="http://schemas.openxmlformats.org/officeDocument/2006/relationships/tags" Target="../tags/tag131.xml"/><Relationship Id="rId57" Type="http://schemas.openxmlformats.org/officeDocument/2006/relationships/tags" Target="../tags/tag139.xml"/><Relationship Id="rId10" Type="http://schemas.openxmlformats.org/officeDocument/2006/relationships/tags" Target="../tags/tag92.xml"/><Relationship Id="rId31" Type="http://schemas.openxmlformats.org/officeDocument/2006/relationships/tags" Target="../tags/tag113.xml"/><Relationship Id="rId44" Type="http://schemas.openxmlformats.org/officeDocument/2006/relationships/tags" Target="../tags/tag126.xml"/><Relationship Id="rId52" Type="http://schemas.openxmlformats.org/officeDocument/2006/relationships/tags" Target="../tags/tag134.xml"/><Relationship Id="rId60" Type="http://schemas.openxmlformats.org/officeDocument/2006/relationships/tags" Target="../tags/tag142.xml"/><Relationship Id="rId65" Type="http://schemas.openxmlformats.org/officeDocument/2006/relationships/tags" Target="../tags/tag147.xml"/><Relationship Id="rId73" Type="http://schemas.openxmlformats.org/officeDocument/2006/relationships/tags" Target="../tags/tag155.xml"/><Relationship Id="rId78" Type="http://schemas.openxmlformats.org/officeDocument/2006/relationships/tags" Target="../tags/tag160.xml"/><Relationship Id="rId81" Type="http://schemas.openxmlformats.org/officeDocument/2006/relationships/tags" Target="../tags/tag163.xml"/><Relationship Id="rId86" Type="http://schemas.openxmlformats.org/officeDocument/2006/relationships/slideLayout" Target="../slideLayouts/slideLayout33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8.xml"/><Relationship Id="rId5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SKILLS DEVELOPMENT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INVESTMENT OF THE WESTERN CAPE GOVERNMENT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F0DDCF-60BA-4ACD-9F97-CEA6DD1181B8}" type="datetime3">
              <a:rPr lang="en-US" smtClean="0"/>
              <a:t>27 February 2013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Bellville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Winde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0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Workplace Experience Opportunities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WCG-PPT Slide Gallery-01112012.pptx</a:t>
            </a:r>
            <a:endParaRPr lang="en-GB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397173" y="1556791"/>
            <a:ext cx="6350099" cy="1224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ZA" sz="1000" dirty="0"/>
              <a:t>Access package for 750 Unemployed </a:t>
            </a:r>
            <a:r>
              <a:rPr lang="en-ZA" sz="1000" dirty="0" err="1"/>
              <a:t>matriculants</a:t>
            </a:r>
            <a:r>
              <a:rPr lang="en-ZA" sz="1000" dirty="0"/>
              <a:t> / FET graduates</a:t>
            </a:r>
          </a:p>
          <a:p>
            <a:pPr lvl="1"/>
            <a:r>
              <a:rPr lang="en-ZA" sz="1000" dirty="0"/>
              <a:t>Job readiness training</a:t>
            </a:r>
          </a:p>
          <a:p>
            <a:pPr lvl="1"/>
            <a:r>
              <a:rPr lang="en-ZA" sz="1000" dirty="0"/>
              <a:t>6 months work </a:t>
            </a:r>
            <a:r>
              <a:rPr lang="en-ZA" sz="1000" dirty="0" smtClean="0"/>
              <a:t>placement within expanding sectors</a:t>
            </a:r>
            <a:endParaRPr lang="en-ZA" sz="1000" dirty="0"/>
          </a:p>
          <a:p>
            <a:pPr lvl="1"/>
            <a:r>
              <a:rPr lang="en-ZA" sz="1000" dirty="0"/>
              <a:t>Stipend paid by DEDAT </a:t>
            </a:r>
            <a:r>
              <a:rPr lang="en-ZA" sz="1000" dirty="0" smtClean="0"/>
              <a:t>with strong </a:t>
            </a:r>
            <a:r>
              <a:rPr lang="en-ZA" sz="1000" dirty="0"/>
              <a:t>business partnerships who top-up stipends</a:t>
            </a:r>
          </a:p>
          <a:p>
            <a:pPr lvl="1"/>
            <a:r>
              <a:rPr lang="en-ZA" sz="1000" dirty="0"/>
              <a:t>Further funding secured through DBSA to expand numbers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8670" y="1039978"/>
            <a:ext cx="8597205" cy="288925"/>
          </a:xfrm>
        </p:spPr>
        <p:txBody>
          <a:bodyPr/>
          <a:lstStyle/>
          <a:p>
            <a:r>
              <a:rPr lang="en-GB" dirty="0"/>
              <a:t>Text slide with title boxes in colour horizontal and flow triangle</a:t>
            </a:r>
          </a:p>
        </p:txBody>
      </p:sp>
      <p:sp>
        <p:nvSpPr>
          <p:cNvPr id="30" name="Rechteck 5"/>
          <p:cNvSpPr>
            <a:spLocks/>
          </p:cNvSpPr>
          <p:nvPr/>
        </p:nvSpPr>
        <p:spPr>
          <a:xfrm>
            <a:off x="291183" y="1556792"/>
            <a:ext cx="1887066" cy="1224037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00"/>
              </a:spcBef>
              <a:spcAft>
                <a:spcPts val="900"/>
              </a:spcAft>
              <a:buClr>
                <a:schemeClr val="accent2"/>
              </a:buClr>
              <a:buSzPct val="130000"/>
            </a:pPr>
            <a:r>
              <a:rPr lang="en-GB" sz="1200" b="1" dirty="0" smtClean="0">
                <a:solidFill>
                  <a:schemeClr val="bg1"/>
                </a:solidFill>
              </a:rPr>
              <a:t>Work </a:t>
            </a:r>
            <a:r>
              <a:rPr lang="en-GB" sz="1200" b="1" smtClean="0">
                <a:solidFill>
                  <a:schemeClr val="bg1"/>
                </a:solidFill>
              </a:rPr>
              <a:t>and Skills</a:t>
            </a:r>
            <a:endParaRPr lang="en-GB" sz="1200" b="1" dirty="0" smtClean="0">
              <a:solidFill>
                <a:schemeClr val="bg1"/>
              </a:solidFill>
            </a:endParaRPr>
          </a:p>
        </p:txBody>
      </p:sp>
      <p:sp>
        <p:nvSpPr>
          <p:cNvPr id="28" name="Text Placeholder 5"/>
          <p:cNvSpPr txBox="1">
            <a:spLocks/>
          </p:cNvSpPr>
          <p:nvPr/>
        </p:nvSpPr>
        <p:spPr>
          <a:xfrm>
            <a:off x="2592187" y="3087241"/>
            <a:ext cx="6350099" cy="1152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Clr>
                <a:schemeClr val="accent2"/>
              </a:buClr>
            </a:pPr>
            <a:r>
              <a:rPr lang="en-GB" sz="1000" dirty="0" smtClean="0"/>
              <a:t>Programme by the </a:t>
            </a:r>
            <a:r>
              <a:rPr lang="en-GB" sz="1000" dirty="0"/>
              <a:t>public sector body to use expenditure on goods and services to create work opportunities for the </a:t>
            </a:r>
            <a:r>
              <a:rPr lang="en-GB" sz="1000" dirty="0" smtClean="0"/>
              <a:t>unemployed</a:t>
            </a:r>
          </a:p>
          <a:p>
            <a:pPr algn="just">
              <a:buClr>
                <a:schemeClr val="accent2"/>
              </a:buClr>
            </a:pPr>
            <a:r>
              <a:rPr lang="en-GB" sz="1000" b="0" dirty="0" smtClean="0"/>
              <a:t>Target for 2012/13:	</a:t>
            </a:r>
          </a:p>
          <a:p>
            <a:pPr algn="just">
              <a:buClr>
                <a:schemeClr val="accent2"/>
              </a:buClr>
            </a:pPr>
            <a:r>
              <a:rPr lang="en-GB" sz="1000" b="0" dirty="0" smtClean="0"/>
              <a:t>72 142 (work opportunities) = 35 181 (full-time equivalent)</a:t>
            </a:r>
            <a:endParaRPr lang="en-GB" sz="1000" b="0" dirty="0"/>
          </a:p>
        </p:txBody>
      </p:sp>
      <p:sp>
        <p:nvSpPr>
          <p:cNvPr id="29" name="Rechteck 5"/>
          <p:cNvSpPr>
            <a:spLocks/>
          </p:cNvSpPr>
          <p:nvPr/>
        </p:nvSpPr>
        <p:spPr>
          <a:xfrm>
            <a:off x="308670" y="2996952"/>
            <a:ext cx="1887066" cy="122403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00"/>
              </a:spcBef>
              <a:spcAft>
                <a:spcPts val="900"/>
              </a:spcAft>
              <a:buClr>
                <a:schemeClr val="accent2"/>
              </a:buClr>
              <a:buSzPct val="130000"/>
            </a:pPr>
            <a:r>
              <a:rPr lang="en-GB" sz="1200" b="1" dirty="0" smtClean="0">
                <a:solidFill>
                  <a:schemeClr val="bg1"/>
                </a:solidFill>
              </a:rPr>
              <a:t>EPWP</a:t>
            </a:r>
          </a:p>
        </p:txBody>
      </p:sp>
      <p:sp>
        <p:nvSpPr>
          <p:cNvPr id="33" name="Text Placeholder 5"/>
          <p:cNvSpPr txBox="1">
            <a:spLocks/>
          </p:cNvSpPr>
          <p:nvPr/>
        </p:nvSpPr>
        <p:spPr>
          <a:xfrm>
            <a:off x="2592187" y="4437112"/>
            <a:ext cx="6350099" cy="1280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ZA" sz="1000" dirty="0"/>
              <a:t>Chrysalis Youth Development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000" b="0" dirty="0" smtClean="0"/>
              <a:t>180 </a:t>
            </a:r>
            <a:r>
              <a:rPr lang="en-ZA" sz="1000" b="0" dirty="0"/>
              <a:t>out of school youth in residential training, 100 parents in 9 parenting workshop,3 leadership courses- R283 643,40.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000" b="0" dirty="0" smtClean="0"/>
              <a:t>Second </a:t>
            </a:r>
            <a:r>
              <a:rPr lang="en-ZA" sz="1000" b="0" dirty="0"/>
              <a:t>round funding- 540 students, 20 leaders, 5 municipalities- R1 434 </a:t>
            </a:r>
            <a:r>
              <a:rPr lang="en-ZA" sz="1000" b="0" dirty="0" smtClean="0"/>
              <a:t>000,00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ZA" sz="1000" b="0" dirty="0" smtClean="0"/>
              <a:t>Also funding of agencies involved in skills development</a:t>
            </a:r>
            <a:endParaRPr lang="en-ZA" sz="1000" b="0" dirty="0"/>
          </a:p>
        </p:txBody>
      </p:sp>
      <p:sp>
        <p:nvSpPr>
          <p:cNvPr id="34" name="Rechteck 5"/>
          <p:cNvSpPr>
            <a:spLocks/>
          </p:cNvSpPr>
          <p:nvPr/>
        </p:nvSpPr>
        <p:spPr>
          <a:xfrm>
            <a:off x="308670" y="4437112"/>
            <a:ext cx="1887066" cy="130019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00"/>
              </a:spcBef>
              <a:spcAft>
                <a:spcPts val="900"/>
              </a:spcAft>
              <a:buClr>
                <a:schemeClr val="accent2"/>
              </a:buClr>
              <a:buSzPct val="130000"/>
            </a:pPr>
            <a:r>
              <a:rPr lang="en-GB" sz="1200" b="1" dirty="0" smtClean="0">
                <a:solidFill>
                  <a:schemeClr val="bg1"/>
                </a:solidFill>
              </a:rPr>
              <a:t>Youth Development Programmes</a:t>
            </a:r>
          </a:p>
        </p:txBody>
      </p:sp>
      <p:sp>
        <p:nvSpPr>
          <p:cNvPr id="37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207235" y="1859792"/>
            <a:ext cx="697073" cy="330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90000" rIns="720000" anchor="ctr"/>
          <a:lstStyle/>
          <a:p>
            <a:pPr algn="r"/>
            <a:endParaRPr lang="en-GB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2207238" y="3479875"/>
            <a:ext cx="697073" cy="330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90000" rIns="720000" anchor="ctr"/>
          <a:lstStyle/>
          <a:p>
            <a:pPr algn="r"/>
            <a:endParaRPr lang="en-GB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2372336" y="4922111"/>
            <a:ext cx="697073" cy="330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lIns="90000" rIns="720000" anchor="ctr"/>
          <a:lstStyle/>
          <a:p>
            <a:pPr algn="r"/>
            <a:endParaRPr lang="en-GB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15" name="7-Point Star 14"/>
          <p:cNvSpPr/>
          <p:nvPr/>
        </p:nvSpPr>
        <p:spPr>
          <a:xfrm>
            <a:off x="7878161" y="5956300"/>
            <a:ext cx="711951" cy="7130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5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Facilitation of partnerships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WCG-PPT Slide Gallery-01112012.pptx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8670" y="1039978"/>
            <a:ext cx="8597205" cy="288925"/>
          </a:xfrm>
        </p:spPr>
        <p:txBody>
          <a:bodyPr/>
          <a:lstStyle/>
          <a:p>
            <a:r>
              <a:rPr lang="en-GB" dirty="0" smtClean="0"/>
              <a:t>Investment in skills in the Western Cape</a:t>
            </a:r>
            <a:endParaRPr lang="en-GB" dirty="0"/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323850" y="1983036"/>
            <a:ext cx="4032126" cy="1661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5750" lvl="1" indent="-285750">
              <a:buFont typeface="Arial" pitchFamily="34" charset="0"/>
              <a:buChar char="•"/>
            </a:pPr>
            <a:r>
              <a:rPr lang="en-ZA" dirty="0"/>
              <a:t>Work and Skills – </a:t>
            </a:r>
            <a:r>
              <a:rPr lang="en-ZA" dirty="0" smtClean="0"/>
              <a:t>R39m</a:t>
            </a:r>
            <a:endParaRPr lang="en-ZA" dirty="0"/>
          </a:p>
          <a:p>
            <a:pPr marL="465750" lvl="1" indent="-285750">
              <a:buFont typeface="Arial" pitchFamily="34" charset="0"/>
              <a:buChar char="•"/>
            </a:pPr>
            <a:r>
              <a:rPr lang="en-ZA" dirty="0" err="1"/>
              <a:t>CapaCITI</a:t>
            </a:r>
            <a:r>
              <a:rPr lang="en-ZA" dirty="0"/>
              <a:t> 1000 </a:t>
            </a:r>
            <a:r>
              <a:rPr lang="en-ZA"/>
              <a:t>– </a:t>
            </a:r>
            <a:r>
              <a:rPr lang="en-ZA" smtClean="0"/>
              <a:t>R12m</a:t>
            </a:r>
            <a:endParaRPr lang="en-ZA" dirty="0"/>
          </a:p>
          <a:p>
            <a:pPr marL="465750" lvl="1" indent="-285750">
              <a:buFont typeface="Arial" pitchFamily="34" charset="0"/>
              <a:buChar char="•"/>
            </a:pPr>
            <a:r>
              <a:rPr lang="en-ZA" dirty="0"/>
              <a:t>Artisan Development – R13.5m</a:t>
            </a: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4873749" y="1983036"/>
            <a:ext cx="4032126" cy="1661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5750" lvl="1" indent="-285750">
              <a:buFont typeface="Arial" pitchFamily="34" charset="0"/>
              <a:buChar char="•"/>
            </a:pPr>
            <a:r>
              <a:rPr lang="en-ZA" dirty="0"/>
              <a:t>CPUT / DHET / GIZ – R105m </a:t>
            </a:r>
          </a:p>
          <a:p>
            <a:pPr lvl="0" fontAlgn="auto">
              <a:spcBef>
                <a:spcPts val="300"/>
              </a:spcBef>
              <a:spcAft>
                <a:spcPts val="0"/>
              </a:spcAft>
            </a:pPr>
            <a:endParaRPr lang="en-GB" sz="1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0" name="Rechteck 5"/>
          <p:cNvSpPr>
            <a:spLocks/>
          </p:cNvSpPr>
          <p:nvPr/>
        </p:nvSpPr>
        <p:spPr>
          <a:xfrm>
            <a:off x="323850" y="1412875"/>
            <a:ext cx="4032126" cy="53711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200" b="1" dirty="0">
                <a:solidFill>
                  <a:schemeClr val="bg1"/>
                </a:solidFill>
              </a:rPr>
              <a:t>Development Bank of South </a:t>
            </a:r>
            <a:r>
              <a:rPr lang="en-ZA" sz="1200" b="1" dirty="0" smtClean="0">
                <a:solidFill>
                  <a:schemeClr val="bg1"/>
                </a:solidFill>
              </a:rPr>
              <a:t>Africa – Jobs Fund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21" name="Rechteck 5"/>
          <p:cNvSpPr/>
          <p:nvPr/>
        </p:nvSpPr>
        <p:spPr>
          <a:xfrm>
            <a:off x="4873749" y="1412875"/>
            <a:ext cx="4032126" cy="53711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200" b="1" dirty="0">
                <a:solidFill>
                  <a:schemeClr val="bg1"/>
                </a:solidFill>
              </a:rPr>
              <a:t>South African Renewable Energy Training Centre</a:t>
            </a: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323850" y="4422199"/>
            <a:ext cx="4032126" cy="1661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ZA" sz="1200" b="0" dirty="0"/>
              <a:t>West Coast FET College and Construction SETA (CETA) – R4.5m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4881711" y="4422199"/>
            <a:ext cx="4032126" cy="1661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fontAlgn="auto">
              <a:spcBef>
                <a:spcPts val="30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entury Gothic" pitchFamily="34" charset="0"/>
              </a:rPr>
              <a:t>4 year MOU agreement entered into </a:t>
            </a:r>
            <a:r>
              <a:rPr lang="en-ZA" sz="1200" b="0" dirty="0" smtClean="0">
                <a:solidFill>
                  <a:prstClr val="black"/>
                </a:solidFill>
                <a:latin typeface="Century Gothic" pitchFamily="34" charset="0"/>
              </a:rPr>
              <a:t>between </a:t>
            </a:r>
            <a:r>
              <a:rPr lang="en-GB" sz="1200" b="0" dirty="0" smtClean="0">
                <a:solidFill>
                  <a:prstClr val="black"/>
                </a:solidFill>
                <a:latin typeface="Century Gothic" pitchFamily="34" charset="0"/>
              </a:rPr>
              <a:t>DEDAT and the CATHSSETA for collaboration on strategic Tourism Arts and Entertainment projects – R10m over 3 years</a:t>
            </a:r>
            <a:endParaRPr lang="en-US" sz="1200" b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4" name="Rechteck 5"/>
          <p:cNvSpPr>
            <a:spLocks/>
          </p:cNvSpPr>
          <p:nvPr/>
        </p:nvSpPr>
        <p:spPr>
          <a:xfrm>
            <a:off x="323850" y="3852038"/>
            <a:ext cx="4032126" cy="537112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00"/>
              </a:spcBef>
              <a:spcAft>
                <a:spcPts val="900"/>
              </a:spcAft>
              <a:buClr>
                <a:schemeClr val="accent2"/>
              </a:buClr>
              <a:buSzPct val="130000"/>
            </a:pPr>
            <a:r>
              <a:rPr lang="en-GB" sz="1200" b="1" dirty="0" smtClean="0">
                <a:solidFill>
                  <a:schemeClr val="bg1"/>
                </a:solidFill>
              </a:rPr>
              <a:t>FET Colleges / SETA Partnerships</a:t>
            </a:r>
          </a:p>
        </p:txBody>
      </p:sp>
      <p:sp>
        <p:nvSpPr>
          <p:cNvPr id="25" name="Rechteck 5"/>
          <p:cNvSpPr/>
          <p:nvPr/>
        </p:nvSpPr>
        <p:spPr>
          <a:xfrm>
            <a:off x="4873749" y="3852038"/>
            <a:ext cx="4032126" cy="53711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1200" b="1" dirty="0" smtClean="0">
                <a:solidFill>
                  <a:schemeClr val="bg1"/>
                </a:solidFill>
              </a:rPr>
              <a:t>CATHSSETA</a:t>
            </a:r>
            <a:endParaRPr lang="en-ZA" sz="12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766226" y="2950660"/>
            <a:ext cx="1620000" cy="1620000"/>
          </a:xfrm>
          <a:prstGeom prst="ellipse">
            <a:avLst/>
          </a:prstGeom>
          <a:solidFill>
            <a:schemeClr val="accent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Key Fact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738921" y="2950660"/>
            <a:ext cx="1620000" cy="1620000"/>
          </a:xfrm>
          <a:prstGeom prst="ellipse">
            <a:avLst/>
          </a:prstGeom>
          <a:solidFill>
            <a:schemeClr val="accent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rPr>
              <a:t>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16" name="7-Point Star 15"/>
          <p:cNvSpPr/>
          <p:nvPr/>
        </p:nvSpPr>
        <p:spPr>
          <a:xfrm>
            <a:off x="7878161" y="5956300"/>
            <a:ext cx="711951" cy="7130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3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WCG – paving the way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2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EDP as a Transition Arena Coordinator</a:t>
            </a:r>
            <a:endParaRPr lang="en-US" dirty="0"/>
          </a:p>
        </p:txBody>
      </p:sp>
      <p:grpSp>
        <p:nvGrpSpPr>
          <p:cNvPr id="2" name="Group 22"/>
          <p:cNvGrpSpPr/>
          <p:nvPr/>
        </p:nvGrpSpPr>
        <p:grpSpPr>
          <a:xfrm>
            <a:off x="1766084" y="1651551"/>
            <a:ext cx="5244316" cy="3933719"/>
            <a:chOff x="1536289" y="802804"/>
            <a:chExt cx="5976664" cy="5400600"/>
          </a:xfrm>
        </p:grpSpPr>
        <p:sp>
          <p:nvSpPr>
            <p:cNvPr id="43" name="TextBox 42"/>
            <p:cNvSpPr txBox="1"/>
            <p:nvPr/>
          </p:nvSpPr>
          <p:spPr>
            <a:xfrm>
              <a:off x="3741017" y="4762889"/>
              <a:ext cx="1695078" cy="887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Transition arena</a:t>
              </a:r>
              <a:endParaRPr lang="en-ZA" dirty="0">
                <a:solidFill>
                  <a:prstClr val="black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536289" y="802804"/>
              <a:ext cx="5976664" cy="5400600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216756" y="2754732"/>
            <a:ext cx="2441049" cy="1704355"/>
          </a:xfrm>
          <a:custGeom>
            <a:avLst/>
            <a:gdLst>
              <a:gd name="connsiteX0" fmla="*/ 0 w 2339908"/>
              <a:gd name="connsiteY0" fmla="*/ 1169954 h 2339908"/>
              <a:gd name="connsiteX1" fmla="*/ 1169954 w 2339908"/>
              <a:gd name="connsiteY1" fmla="*/ 0 h 2339908"/>
              <a:gd name="connsiteX2" fmla="*/ 2339908 w 2339908"/>
              <a:gd name="connsiteY2" fmla="*/ 1169954 h 2339908"/>
              <a:gd name="connsiteX3" fmla="*/ 1169954 w 2339908"/>
              <a:gd name="connsiteY3" fmla="*/ 2339908 h 2339908"/>
              <a:gd name="connsiteX4" fmla="*/ 0 w 2339908"/>
              <a:gd name="connsiteY4" fmla="*/ 1169954 h 23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08" h="2339908">
                <a:moveTo>
                  <a:pt x="0" y="1169954"/>
                </a:moveTo>
                <a:cubicBezTo>
                  <a:pt x="0" y="523806"/>
                  <a:pt x="523806" y="0"/>
                  <a:pt x="1169954" y="0"/>
                </a:cubicBezTo>
                <a:cubicBezTo>
                  <a:pt x="1816102" y="0"/>
                  <a:pt x="2339908" y="523806"/>
                  <a:pt x="2339908" y="1169954"/>
                </a:cubicBezTo>
                <a:cubicBezTo>
                  <a:pt x="2339908" y="1816102"/>
                  <a:pt x="1816102" y="2339908"/>
                  <a:pt x="1169954" y="2339908"/>
                </a:cubicBezTo>
                <a:cubicBezTo>
                  <a:pt x="523806" y="2339908"/>
                  <a:pt x="0" y="1816102"/>
                  <a:pt x="0" y="1169954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4422" tIns="374422" rIns="374422" bIns="374422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956E8E">
                    <a:lumMod val="75000"/>
                  </a:srgbClr>
                </a:solidFill>
              </a:rPr>
              <a:t>One</a:t>
            </a:r>
            <a:r>
              <a:rPr lang="en-US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Cape </a:t>
            </a:r>
            <a:r>
              <a:rPr lang="en-US" sz="20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2040</a:t>
            </a:r>
            <a:r>
              <a:rPr lang="en-US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(plan for society)</a:t>
            </a:r>
            <a:endParaRPr lang="en-ZA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429000" y="1016752"/>
            <a:ext cx="1827286" cy="1193048"/>
          </a:xfrm>
          <a:custGeom>
            <a:avLst/>
            <a:gdLst>
              <a:gd name="connsiteX0" fmla="*/ 0 w 1637935"/>
              <a:gd name="connsiteY0" fmla="*/ 818968 h 1637935"/>
              <a:gd name="connsiteX1" fmla="*/ 818968 w 1637935"/>
              <a:gd name="connsiteY1" fmla="*/ 0 h 1637935"/>
              <a:gd name="connsiteX2" fmla="*/ 1637936 w 1637935"/>
              <a:gd name="connsiteY2" fmla="*/ 818968 h 1637935"/>
              <a:gd name="connsiteX3" fmla="*/ 818968 w 1637935"/>
              <a:gd name="connsiteY3" fmla="*/ 1637936 h 1637935"/>
              <a:gd name="connsiteX4" fmla="*/ 0 w 1637935"/>
              <a:gd name="connsiteY4" fmla="*/ 818968 h 16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35" h="1637935">
                <a:moveTo>
                  <a:pt x="0" y="818968"/>
                </a:moveTo>
                <a:cubicBezTo>
                  <a:pt x="0" y="366664"/>
                  <a:pt x="366664" y="0"/>
                  <a:pt x="818968" y="0"/>
                </a:cubicBezTo>
                <a:cubicBezTo>
                  <a:pt x="1271272" y="0"/>
                  <a:pt x="1637936" y="366664"/>
                  <a:pt x="1637936" y="818968"/>
                </a:cubicBezTo>
                <a:cubicBezTo>
                  <a:pt x="1637936" y="1271272"/>
                  <a:pt x="1271272" y="1637936"/>
                  <a:pt x="818968" y="1637936"/>
                </a:cubicBezTo>
                <a:cubicBezTo>
                  <a:pt x="366664" y="1637936"/>
                  <a:pt x="0" y="1271272"/>
                  <a:pt x="0" y="818968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90" tIns="260190" rIns="260190" bIns="2601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Govern-ment</a:t>
            </a:r>
            <a:endParaRPr lang="en-ZA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887773" y="2081276"/>
            <a:ext cx="1708734" cy="1193048"/>
          </a:xfrm>
          <a:custGeom>
            <a:avLst/>
            <a:gdLst>
              <a:gd name="connsiteX0" fmla="*/ 0 w 1637935"/>
              <a:gd name="connsiteY0" fmla="*/ 818968 h 1637935"/>
              <a:gd name="connsiteX1" fmla="*/ 818968 w 1637935"/>
              <a:gd name="connsiteY1" fmla="*/ 0 h 1637935"/>
              <a:gd name="connsiteX2" fmla="*/ 1637936 w 1637935"/>
              <a:gd name="connsiteY2" fmla="*/ 818968 h 1637935"/>
              <a:gd name="connsiteX3" fmla="*/ 818968 w 1637935"/>
              <a:gd name="connsiteY3" fmla="*/ 1637936 h 1637935"/>
              <a:gd name="connsiteX4" fmla="*/ 0 w 1637935"/>
              <a:gd name="connsiteY4" fmla="*/ 818968 h 16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35" h="1637935">
                <a:moveTo>
                  <a:pt x="0" y="818968"/>
                </a:moveTo>
                <a:cubicBezTo>
                  <a:pt x="0" y="366664"/>
                  <a:pt x="366664" y="0"/>
                  <a:pt x="818968" y="0"/>
                </a:cubicBezTo>
                <a:cubicBezTo>
                  <a:pt x="1271272" y="0"/>
                  <a:pt x="1637936" y="366664"/>
                  <a:pt x="1637936" y="818968"/>
                </a:cubicBezTo>
                <a:cubicBezTo>
                  <a:pt x="1637936" y="1271272"/>
                  <a:pt x="1271272" y="1637936"/>
                  <a:pt x="818968" y="1637936"/>
                </a:cubicBezTo>
                <a:cubicBezTo>
                  <a:pt x="366664" y="1637936"/>
                  <a:pt x="0" y="1271272"/>
                  <a:pt x="0" y="818968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90" tIns="260190" rIns="260190" bIns="2601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Business</a:t>
            </a:r>
            <a:endParaRPr lang="en-ZA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887773" y="3939496"/>
            <a:ext cx="1708734" cy="1193048"/>
          </a:xfrm>
          <a:custGeom>
            <a:avLst/>
            <a:gdLst>
              <a:gd name="connsiteX0" fmla="*/ 0 w 1637935"/>
              <a:gd name="connsiteY0" fmla="*/ 818968 h 1637935"/>
              <a:gd name="connsiteX1" fmla="*/ 818968 w 1637935"/>
              <a:gd name="connsiteY1" fmla="*/ 0 h 1637935"/>
              <a:gd name="connsiteX2" fmla="*/ 1637936 w 1637935"/>
              <a:gd name="connsiteY2" fmla="*/ 818968 h 1637935"/>
              <a:gd name="connsiteX3" fmla="*/ 818968 w 1637935"/>
              <a:gd name="connsiteY3" fmla="*/ 1637936 h 1637935"/>
              <a:gd name="connsiteX4" fmla="*/ 0 w 1637935"/>
              <a:gd name="connsiteY4" fmla="*/ 818968 h 16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35" h="1637935">
                <a:moveTo>
                  <a:pt x="0" y="818968"/>
                </a:moveTo>
                <a:cubicBezTo>
                  <a:pt x="0" y="366664"/>
                  <a:pt x="366664" y="0"/>
                  <a:pt x="818968" y="0"/>
                </a:cubicBezTo>
                <a:cubicBezTo>
                  <a:pt x="1271272" y="0"/>
                  <a:pt x="1637936" y="366664"/>
                  <a:pt x="1637936" y="818968"/>
                </a:cubicBezTo>
                <a:cubicBezTo>
                  <a:pt x="1637936" y="1271272"/>
                  <a:pt x="1271272" y="1637936"/>
                  <a:pt x="818968" y="1637936"/>
                </a:cubicBezTo>
                <a:cubicBezTo>
                  <a:pt x="366664" y="1637936"/>
                  <a:pt x="0" y="1271272"/>
                  <a:pt x="0" y="818968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90" tIns="260190" rIns="260190" bIns="2601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Civil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Society</a:t>
            </a:r>
            <a:endParaRPr lang="en-ZA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429000" y="5283952"/>
            <a:ext cx="1708734" cy="1193048"/>
          </a:xfrm>
          <a:custGeom>
            <a:avLst/>
            <a:gdLst>
              <a:gd name="connsiteX0" fmla="*/ 0 w 1637935"/>
              <a:gd name="connsiteY0" fmla="*/ 818968 h 1637935"/>
              <a:gd name="connsiteX1" fmla="*/ 818968 w 1637935"/>
              <a:gd name="connsiteY1" fmla="*/ 0 h 1637935"/>
              <a:gd name="connsiteX2" fmla="*/ 1637936 w 1637935"/>
              <a:gd name="connsiteY2" fmla="*/ 818968 h 1637935"/>
              <a:gd name="connsiteX3" fmla="*/ 818968 w 1637935"/>
              <a:gd name="connsiteY3" fmla="*/ 1637936 h 1637935"/>
              <a:gd name="connsiteX4" fmla="*/ 0 w 1637935"/>
              <a:gd name="connsiteY4" fmla="*/ 818968 h 16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35" h="1637935">
                <a:moveTo>
                  <a:pt x="0" y="818968"/>
                </a:moveTo>
                <a:cubicBezTo>
                  <a:pt x="0" y="366664"/>
                  <a:pt x="366664" y="0"/>
                  <a:pt x="818968" y="0"/>
                </a:cubicBezTo>
                <a:cubicBezTo>
                  <a:pt x="1271272" y="0"/>
                  <a:pt x="1637936" y="366664"/>
                  <a:pt x="1637936" y="818968"/>
                </a:cubicBezTo>
                <a:cubicBezTo>
                  <a:pt x="1637936" y="1271272"/>
                  <a:pt x="1271272" y="1637936"/>
                  <a:pt x="818968" y="1637936"/>
                </a:cubicBezTo>
                <a:cubicBezTo>
                  <a:pt x="366664" y="1637936"/>
                  <a:pt x="0" y="1271272"/>
                  <a:pt x="0" y="818968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90" tIns="260190" rIns="260190" bIns="2601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Labour</a:t>
            </a:r>
            <a:endParaRPr lang="en-ZA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066800" y="3988552"/>
            <a:ext cx="1846145" cy="1193048"/>
          </a:xfrm>
          <a:custGeom>
            <a:avLst/>
            <a:gdLst>
              <a:gd name="connsiteX0" fmla="*/ 0 w 1637935"/>
              <a:gd name="connsiteY0" fmla="*/ 818968 h 1637935"/>
              <a:gd name="connsiteX1" fmla="*/ 818968 w 1637935"/>
              <a:gd name="connsiteY1" fmla="*/ 0 h 1637935"/>
              <a:gd name="connsiteX2" fmla="*/ 1637936 w 1637935"/>
              <a:gd name="connsiteY2" fmla="*/ 818968 h 1637935"/>
              <a:gd name="connsiteX3" fmla="*/ 818968 w 1637935"/>
              <a:gd name="connsiteY3" fmla="*/ 1637936 h 1637935"/>
              <a:gd name="connsiteX4" fmla="*/ 0 w 1637935"/>
              <a:gd name="connsiteY4" fmla="*/ 818968 h 16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35" h="1637935">
                <a:moveTo>
                  <a:pt x="0" y="818968"/>
                </a:moveTo>
                <a:cubicBezTo>
                  <a:pt x="0" y="366664"/>
                  <a:pt x="366664" y="0"/>
                  <a:pt x="818968" y="0"/>
                </a:cubicBezTo>
                <a:cubicBezTo>
                  <a:pt x="1271272" y="0"/>
                  <a:pt x="1637936" y="366664"/>
                  <a:pt x="1637936" y="818968"/>
                </a:cubicBezTo>
                <a:cubicBezTo>
                  <a:pt x="1637936" y="1271272"/>
                  <a:pt x="1271272" y="1637936"/>
                  <a:pt x="818968" y="1637936"/>
                </a:cubicBezTo>
                <a:cubicBezTo>
                  <a:pt x="366664" y="1637936"/>
                  <a:pt x="0" y="1271272"/>
                  <a:pt x="0" y="818968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90" tIns="260190" rIns="260190" bIns="2601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Knowledge-based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Institutions</a:t>
            </a:r>
            <a:endParaRPr lang="en-ZA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990600" y="2081276"/>
            <a:ext cx="1998546" cy="1193048"/>
          </a:xfrm>
          <a:custGeom>
            <a:avLst/>
            <a:gdLst>
              <a:gd name="connsiteX0" fmla="*/ 0 w 1637935"/>
              <a:gd name="connsiteY0" fmla="*/ 818968 h 1637935"/>
              <a:gd name="connsiteX1" fmla="*/ 818968 w 1637935"/>
              <a:gd name="connsiteY1" fmla="*/ 0 h 1637935"/>
              <a:gd name="connsiteX2" fmla="*/ 1637936 w 1637935"/>
              <a:gd name="connsiteY2" fmla="*/ 818968 h 1637935"/>
              <a:gd name="connsiteX3" fmla="*/ 818968 w 1637935"/>
              <a:gd name="connsiteY3" fmla="*/ 1637936 h 1637935"/>
              <a:gd name="connsiteX4" fmla="*/ 0 w 1637935"/>
              <a:gd name="connsiteY4" fmla="*/ 818968 h 16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935" h="1637935">
                <a:moveTo>
                  <a:pt x="0" y="818968"/>
                </a:moveTo>
                <a:cubicBezTo>
                  <a:pt x="0" y="366664"/>
                  <a:pt x="366664" y="0"/>
                  <a:pt x="818968" y="0"/>
                </a:cubicBezTo>
                <a:cubicBezTo>
                  <a:pt x="1271272" y="0"/>
                  <a:pt x="1637936" y="366664"/>
                  <a:pt x="1637936" y="818968"/>
                </a:cubicBezTo>
                <a:cubicBezTo>
                  <a:pt x="1637936" y="1271272"/>
                  <a:pt x="1271272" y="1637936"/>
                  <a:pt x="818968" y="1637936"/>
                </a:cubicBezTo>
                <a:cubicBezTo>
                  <a:pt x="366664" y="1637936"/>
                  <a:pt x="0" y="1271272"/>
                  <a:pt x="0" y="818968"/>
                </a:cubicBez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90" tIns="260190" rIns="260190" bIns="26019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Intermediary</a:t>
            </a:r>
            <a:r>
              <a:rPr lang="en-US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organisations</a:t>
            </a:r>
            <a:endParaRPr lang="en-ZA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950893"/>
            <a:ext cx="2609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Basic Education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CWP, EPWP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PAY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Jobs and Skills Program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" y="3932848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Innovation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Research</a:t>
            </a:r>
          </a:p>
          <a:p>
            <a:r>
              <a:rPr lang="en-US" sz="1400" b="1" dirty="0" err="1" smtClean="0">
                <a:solidFill>
                  <a:srgbClr val="000090"/>
                </a:solidFill>
              </a:rPr>
              <a:t>FETs</a:t>
            </a:r>
            <a:endParaRPr lang="en-ZA" sz="1400" b="1" dirty="0">
              <a:solidFill>
                <a:srgbClr val="00009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5459849"/>
            <a:ext cx="1738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Skills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Unemployment</a:t>
            </a:r>
          </a:p>
          <a:p>
            <a:r>
              <a:rPr lang="en-US" sz="1400" b="1" dirty="0" err="1" smtClean="0">
                <a:solidFill>
                  <a:srgbClr val="000090"/>
                </a:solidFill>
              </a:rPr>
              <a:t>Learnerships</a:t>
            </a:r>
            <a:endParaRPr lang="en-US" sz="1400" b="1" dirty="0">
              <a:solidFill>
                <a:srgbClr val="000090"/>
              </a:solidFill>
            </a:endParaRPr>
          </a:p>
          <a:p>
            <a:r>
              <a:rPr lang="en-US" sz="1400" b="1" dirty="0" smtClean="0">
                <a:solidFill>
                  <a:srgbClr val="000090"/>
                </a:solidFill>
              </a:rPr>
              <a:t>SETAs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Productivity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62800" y="2743201"/>
            <a:ext cx="2145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Internships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New enterprises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Skills development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Investment</a:t>
            </a:r>
          </a:p>
          <a:p>
            <a:endParaRPr lang="en-ZA" sz="1400" b="1" dirty="0" smtClean="0">
              <a:solidFill>
                <a:srgbClr val="000090"/>
              </a:solidFill>
            </a:endParaRPr>
          </a:p>
          <a:p>
            <a:endParaRPr lang="en-ZA" sz="1400" b="1" dirty="0">
              <a:solidFill>
                <a:srgbClr val="00009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1331893"/>
            <a:ext cx="1438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Awareness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Assessment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Bridging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Placement</a:t>
            </a:r>
            <a:endParaRPr lang="en-ZA" sz="1400" b="1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5200" y="477256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Internships</a:t>
            </a:r>
          </a:p>
          <a:p>
            <a:r>
              <a:rPr lang="en-US" sz="1400" b="1" dirty="0" smtClean="0">
                <a:solidFill>
                  <a:srgbClr val="000090"/>
                </a:solidFill>
              </a:rPr>
              <a:t>Social enterprises</a:t>
            </a:r>
            <a:endParaRPr lang="en-ZA" sz="1400" b="1" dirty="0" smtClean="0">
              <a:solidFill>
                <a:srgbClr val="000090"/>
              </a:solidFill>
            </a:endParaRPr>
          </a:p>
          <a:p>
            <a:r>
              <a:rPr lang="en-ZA" sz="1400" b="1" dirty="0" smtClean="0">
                <a:solidFill>
                  <a:srgbClr val="000090"/>
                </a:solidFill>
              </a:rPr>
              <a:t>Implementing agents</a:t>
            </a:r>
            <a:endParaRPr lang="en-US" sz="14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Catalytic Interventions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9513" y="1556792"/>
            <a:ext cx="3456383" cy="4536033"/>
          </a:xfrm>
        </p:spPr>
        <p:txBody>
          <a:bodyPr/>
          <a:lstStyle/>
          <a:p>
            <a:r>
              <a:rPr lang="en-GB" dirty="0" smtClean="0"/>
              <a:t>Economic growth driven by public investment in infrastructure. Major projects planned: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Saldanha</a:t>
            </a:r>
            <a:r>
              <a:rPr lang="en-GB" dirty="0" smtClean="0"/>
              <a:t> Industrial Development Zone and SIP5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Broadband 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Design Strategy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Green Economy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Regeneration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 smtClean="0"/>
              <a:t>Understand implications for skills development and develop skills plan</a:t>
            </a:r>
          </a:p>
          <a:p>
            <a:r>
              <a:rPr lang="en-GB" dirty="0" smtClean="0"/>
              <a:t>together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72453" y="1447626"/>
            <a:ext cx="4593271" cy="4069606"/>
            <a:chOff x="2347" y="4986"/>
            <a:chExt cx="7233" cy="50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" y="4986"/>
              <a:ext cx="3913" cy="2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" y="4986"/>
              <a:ext cx="3346" cy="2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" y="7676"/>
              <a:ext cx="3346" cy="2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 descr="Solar Wind Bridge 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53" y="5379343"/>
            <a:ext cx="4593271" cy="107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instablogsimages.com/images/2007/10/09/design-concept-of-vertical-farming_581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53" y="3604718"/>
            <a:ext cx="2484926" cy="17746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1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01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MEC Alan </a:t>
            </a:r>
            <a:r>
              <a:rPr lang="en-GB" dirty="0" err="1" smtClean="0"/>
              <a:t>Winde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Finance, Economic Development and Tourism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+27 (0) 21 483 3531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Alan.Winde@westerncape.gov.za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0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Context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86700" y="6384711"/>
            <a:ext cx="514400" cy="278708"/>
          </a:xfrm>
          <a:prstGeom prst="rect">
            <a:avLst/>
          </a:prstGeom>
        </p:spPr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340768"/>
            <a:ext cx="8505825" cy="43924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r>
              <a:rPr lang="en-ZA" sz="1400" dirty="0" smtClean="0"/>
              <a:t>Economic growth has not resulted in significant job creation </a:t>
            </a:r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endParaRPr lang="en-ZA" sz="1400" dirty="0"/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r>
              <a:rPr lang="en-ZA" sz="1400" dirty="0" smtClean="0"/>
              <a:t>Unemployment highest among youth (68.3% of total unemployed)</a:t>
            </a:r>
          </a:p>
          <a:p>
            <a:pPr marL="0" lvl="1" indent="0">
              <a:buClr>
                <a:srgbClr val="00329B"/>
              </a:buClr>
              <a:buNone/>
            </a:pPr>
            <a:endParaRPr lang="en-ZA" sz="1400" dirty="0" smtClean="0"/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r>
              <a:rPr lang="en-ZA" sz="1400" dirty="0" smtClean="0"/>
              <a:t>Forecast predict drop in demand for unskilled labour (-12 000)</a:t>
            </a:r>
          </a:p>
          <a:p>
            <a:pPr marL="0" lvl="1" indent="0">
              <a:buClr>
                <a:srgbClr val="00329B"/>
              </a:buClr>
              <a:buNone/>
            </a:pPr>
            <a:endParaRPr lang="en-ZA" sz="1400" dirty="0" smtClean="0"/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r>
              <a:rPr lang="en-ZA" sz="1400" dirty="0" smtClean="0"/>
              <a:t>Growth predicted to be amongst semi-skilled (+86 000) and skilled labour (+132 000)</a:t>
            </a:r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endParaRPr lang="en-ZA" sz="1400" dirty="0"/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r>
              <a:rPr lang="en-ZA" sz="1400" dirty="0" smtClean="0"/>
              <a:t>In the last Quarter South Africa lost 235</a:t>
            </a:r>
            <a:r>
              <a:rPr lang="en-ZA" sz="1400" dirty="0"/>
              <a:t> </a:t>
            </a:r>
            <a:r>
              <a:rPr lang="en-ZA" sz="1400" dirty="0" smtClean="0"/>
              <a:t>000 jobs – Western Cape gained 18 000 jobs</a:t>
            </a:r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endParaRPr lang="en-ZA" sz="1400" dirty="0"/>
          </a:p>
          <a:p>
            <a:pPr marL="352425" lvl="1" indent="-352425">
              <a:buClr>
                <a:srgbClr val="00329B"/>
              </a:buClr>
              <a:buFont typeface="Wingdings 3" pitchFamily="18" charset="2"/>
              <a:buChar char="â"/>
            </a:pPr>
            <a:endParaRPr lang="en-ZA" sz="1400" dirty="0" smtClean="0"/>
          </a:p>
        </p:txBody>
      </p:sp>
      <p:sp>
        <p:nvSpPr>
          <p:cNvPr id="5" name="6-Point Star 4"/>
          <p:cNvSpPr/>
          <p:nvPr/>
        </p:nvSpPr>
        <p:spPr>
          <a:xfrm>
            <a:off x="8028384" y="5661248"/>
            <a:ext cx="792088" cy="936104"/>
          </a:xfrm>
          <a:prstGeom prst="star6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42559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871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99667" y="188640"/>
            <a:ext cx="8597205" cy="559256"/>
          </a:xfrm>
        </p:spPr>
        <p:txBody>
          <a:bodyPr/>
          <a:lstStyle/>
          <a:p>
            <a:r>
              <a:rPr lang="en-ZA" dirty="0" smtClean="0"/>
              <a:t>One of the major challenges facing skills</a:t>
            </a:r>
            <a:endParaRPr lang="en-ZA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8286700" y="6384711"/>
            <a:ext cx="514400" cy="278708"/>
          </a:xfrm>
          <a:prstGeom prst="rect">
            <a:avLst/>
          </a:prstGeom>
        </p:spPr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323850" y="1195843"/>
            <a:ext cx="8424863" cy="288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Future perspectives</a:t>
            </a:r>
            <a:endParaRPr lang="en-ZA" dirty="0"/>
          </a:p>
        </p:txBody>
      </p:sp>
      <p:pic>
        <p:nvPicPr>
          <p:cNvPr id="5" name="Picture 2" descr="Western Cape Contact Centr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/>
          <a:stretch/>
        </p:blipFill>
        <p:spPr bwMode="auto">
          <a:xfrm>
            <a:off x="299862" y="4234542"/>
            <a:ext cx="8481260" cy="163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>
            <a:off x="299862" y="3438190"/>
            <a:ext cx="8437737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52939" y="3541263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ZA" sz="1600" b="1" dirty="0" smtClean="0">
                <a:solidFill>
                  <a:srgbClr val="4F81BD"/>
                </a:solidFill>
              </a:rPr>
              <a:t>2004</a:t>
            </a:r>
            <a:endParaRPr lang="en-ZA" sz="1600" b="1"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633526" y="3541263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ZA" sz="1600" b="1" dirty="0" smtClean="0">
                <a:solidFill>
                  <a:srgbClr val="4F81BD"/>
                </a:solidFill>
              </a:rPr>
              <a:t>2010</a:t>
            </a:r>
            <a:endParaRPr lang="en-ZA" sz="1600" b="1" dirty="0">
              <a:solidFill>
                <a:srgbClr val="4F81BD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8064787" y="3541263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ZA" sz="1600" b="1" dirty="0" smtClean="0">
                <a:solidFill>
                  <a:srgbClr val="4F81BD"/>
                </a:solidFill>
              </a:rPr>
              <a:t>2019</a:t>
            </a:r>
            <a:endParaRPr lang="en-ZA" sz="1600" b="1" dirty="0">
              <a:solidFill>
                <a:srgbClr val="4F81BD"/>
              </a:solidFill>
            </a:endParaRPr>
          </a:p>
        </p:txBody>
      </p:sp>
      <p:cxnSp>
        <p:nvCxnSpPr>
          <p:cNvPr id="13" name="Straight Connector 12"/>
          <p:cNvCxnSpPr/>
          <p:nvPr>
            <p:custDataLst>
              <p:tags r:id="rId10"/>
            </p:custDataLst>
          </p:nvPr>
        </p:nvCxnSpPr>
        <p:spPr>
          <a:xfrm flipH="1">
            <a:off x="876104" y="3420613"/>
            <a:ext cx="1" cy="1692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11"/>
            </p:custDataLst>
          </p:nvPr>
        </p:nvCxnSpPr>
        <p:spPr>
          <a:xfrm flipH="1">
            <a:off x="5956690" y="3420613"/>
            <a:ext cx="1" cy="1692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 flipH="1">
            <a:off x="8382677" y="3420613"/>
            <a:ext cx="1" cy="1692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99862" y="1567543"/>
            <a:ext cx="8437737" cy="1770743"/>
          </a:xfrm>
          <a:custGeom>
            <a:avLst/>
            <a:gdLst>
              <a:gd name="connsiteX0" fmla="*/ 0 w 8011886"/>
              <a:gd name="connsiteY0" fmla="*/ 667657 h 1640114"/>
              <a:gd name="connsiteX1" fmla="*/ 2873829 w 8011886"/>
              <a:gd name="connsiteY1" fmla="*/ 682171 h 1640114"/>
              <a:gd name="connsiteX2" fmla="*/ 2873829 w 8011886"/>
              <a:gd name="connsiteY2" fmla="*/ 348343 h 1640114"/>
              <a:gd name="connsiteX3" fmla="*/ 5675086 w 8011886"/>
              <a:gd name="connsiteY3" fmla="*/ 348343 h 1640114"/>
              <a:gd name="connsiteX4" fmla="*/ 5660572 w 8011886"/>
              <a:gd name="connsiteY4" fmla="*/ 0 h 1640114"/>
              <a:gd name="connsiteX5" fmla="*/ 7997372 w 8011886"/>
              <a:gd name="connsiteY5" fmla="*/ 0 h 1640114"/>
              <a:gd name="connsiteX6" fmla="*/ 8011886 w 8011886"/>
              <a:gd name="connsiteY6" fmla="*/ 1640114 h 1640114"/>
              <a:gd name="connsiteX7" fmla="*/ 29029 w 8011886"/>
              <a:gd name="connsiteY7" fmla="*/ 1625600 h 1640114"/>
              <a:gd name="connsiteX8" fmla="*/ 0 w 8011886"/>
              <a:gd name="connsiteY8" fmla="*/ 783771 h 1640114"/>
              <a:gd name="connsiteX9" fmla="*/ 0 w 8011886"/>
              <a:gd name="connsiteY9" fmla="*/ 667657 h 1640114"/>
              <a:gd name="connsiteX0" fmla="*/ 174171 w 8186057"/>
              <a:gd name="connsiteY0" fmla="*/ 667657 h 1654629"/>
              <a:gd name="connsiteX1" fmla="*/ 3048000 w 8186057"/>
              <a:gd name="connsiteY1" fmla="*/ 682171 h 1654629"/>
              <a:gd name="connsiteX2" fmla="*/ 3048000 w 8186057"/>
              <a:gd name="connsiteY2" fmla="*/ 348343 h 1654629"/>
              <a:gd name="connsiteX3" fmla="*/ 5849257 w 8186057"/>
              <a:gd name="connsiteY3" fmla="*/ 348343 h 1654629"/>
              <a:gd name="connsiteX4" fmla="*/ 5834743 w 8186057"/>
              <a:gd name="connsiteY4" fmla="*/ 0 h 1654629"/>
              <a:gd name="connsiteX5" fmla="*/ 8171543 w 8186057"/>
              <a:gd name="connsiteY5" fmla="*/ 0 h 1654629"/>
              <a:gd name="connsiteX6" fmla="*/ 8186057 w 8186057"/>
              <a:gd name="connsiteY6" fmla="*/ 1640114 h 1654629"/>
              <a:gd name="connsiteX7" fmla="*/ 0 w 8186057"/>
              <a:gd name="connsiteY7" fmla="*/ 1654629 h 1654629"/>
              <a:gd name="connsiteX8" fmla="*/ 174171 w 8186057"/>
              <a:gd name="connsiteY8" fmla="*/ 783771 h 1654629"/>
              <a:gd name="connsiteX9" fmla="*/ 174171 w 8186057"/>
              <a:gd name="connsiteY9" fmla="*/ 667657 h 1654629"/>
              <a:gd name="connsiteX0" fmla="*/ 174171 w 8186057"/>
              <a:gd name="connsiteY0" fmla="*/ 667657 h 1654629"/>
              <a:gd name="connsiteX1" fmla="*/ 3048000 w 8186057"/>
              <a:gd name="connsiteY1" fmla="*/ 682171 h 1654629"/>
              <a:gd name="connsiteX2" fmla="*/ 3048000 w 8186057"/>
              <a:gd name="connsiteY2" fmla="*/ 348343 h 1654629"/>
              <a:gd name="connsiteX3" fmla="*/ 5849257 w 8186057"/>
              <a:gd name="connsiteY3" fmla="*/ 348343 h 1654629"/>
              <a:gd name="connsiteX4" fmla="*/ 5834743 w 8186057"/>
              <a:gd name="connsiteY4" fmla="*/ 0 h 1654629"/>
              <a:gd name="connsiteX5" fmla="*/ 8171543 w 8186057"/>
              <a:gd name="connsiteY5" fmla="*/ 0 h 1654629"/>
              <a:gd name="connsiteX6" fmla="*/ 8186057 w 8186057"/>
              <a:gd name="connsiteY6" fmla="*/ 1640114 h 1654629"/>
              <a:gd name="connsiteX7" fmla="*/ 0 w 8186057"/>
              <a:gd name="connsiteY7" fmla="*/ 1654629 h 1654629"/>
              <a:gd name="connsiteX8" fmla="*/ 174171 w 8186057"/>
              <a:gd name="connsiteY8" fmla="*/ 667657 h 1654629"/>
              <a:gd name="connsiteX0" fmla="*/ 0 w 8215086"/>
              <a:gd name="connsiteY0" fmla="*/ 667657 h 1654629"/>
              <a:gd name="connsiteX1" fmla="*/ 3077029 w 8215086"/>
              <a:gd name="connsiteY1" fmla="*/ 682171 h 1654629"/>
              <a:gd name="connsiteX2" fmla="*/ 3077029 w 8215086"/>
              <a:gd name="connsiteY2" fmla="*/ 348343 h 1654629"/>
              <a:gd name="connsiteX3" fmla="*/ 5878286 w 8215086"/>
              <a:gd name="connsiteY3" fmla="*/ 348343 h 1654629"/>
              <a:gd name="connsiteX4" fmla="*/ 5863772 w 8215086"/>
              <a:gd name="connsiteY4" fmla="*/ 0 h 1654629"/>
              <a:gd name="connsiteX5" fmla="*/ 8200572 w 8215086"/>
              <a:gd name="connsiteY5" fmla="*/ 0 h 1654629"/>
              <a:gd name="connsiteX6" fmla="*/ 8215086 w 8215086"/>
              <a:gd name="connsiteY6" fmla="*/ 1640114 h 1654629"/>
              <a:gd name="connsiteX7" fmla="*/ 29029 w 8215086"/>
              <a:gd name="connsiteY7" fmla="*/ 1654629 h 1654629"/>
              <a:gd name="connsiteX8" fmla="*/ 0 w 8215086"/>
              <a:gd name="connsiteY8" fmla="*/ 667657 h 1654629"/>
              <a:gd name="connsiteX0" fmla="*/ 29028 w 8186057"/>
              <a:gd name="connsiteY0" fmla="*/ 667657 h 1654629"/>
              <a:gd name="connsiteX1" fmla="*/ 3048000 w 8186057"/>
              <a:gd name="connsiteY1" fmla="*/ 682171 h 1654629"/>
              <a:gd name="connsiteX2" fmla="*/ 3048000 w 8186057"/>
              <a:gd name="connsiteY2" fmla="*/ 348343 h 1654629"/>
              <a:gd name="connsiteX3" fmla="*/ 5849257 w 8186057"/>
              <a:gd name="connsiteY3" fmla="*/ 348343 h 1654629"/>
              <a:gd name="connsiteX4" fmla="*/ 5834743 w 8186057"/>
              <a:gd name="connsiteY4" fmla="*/ 0 h 1654629"/>
              <a:gd name="connsiteX5" fmla="*/ 8171543 w 8186057"/>
              <a:gd name="connsiteY5" fmla="*/ 0 h 1654629"/>
              <a:gd name="connsiteX6" fmla="*/ 8186057 w 8186057"/>
              <a:gd name="connsiteY6" fmla="*/ 1640114 h 1654629"/>
              <a:gd name="connsiteX7" fmla="*/ 0 w 8186057"/>
              <a:gd name="connsiteY7" fmla="*/ 1654629 h 1654629"/>
              <a:gd name="connsiteX8" fmla="*/ 29028 w 8186057"/>
              <a:gd name="connsiteY8" fmla="*/ 667657 h 1654629"/>
              <a:gd name="connsiteX0" fmla="*/ 0 w 8213355"/>
              <a:gd name="connsiteY0" fmla="*/ 667657 h 1654629"/>
              <a:gd name="connsiteX1" fmla="*/ 3075298 w 8213355"/>
              <a:gd name="connsiteY1" fmla="*/ 682171 h 1654629"/>
              <a:gd name="connsiteX2" fmla="*/ 3075298 w 8213355"/>
              <a:gd name="connsiteY2" fmla="*/ 348343 h 1654629"/>
              <a:gd name="connsiteX3" fmla="*/ 5876555 w 8213355"/>
              <a:gd name="connsiteY3" fmla="*/ 348343 h 1654629"/>
              <a:gd name="connsiteX4" fmla="*/ 5862041 w 8213355"/>
              <a:gd name="connsiteY4" fmla="*/ 0 h 1654629"/>
              <a:gd name="connsiteX5" fmla="*/ 8198841 w 8213355"/>
              <a:gd name="connsiteY5" fmla="*/ 0 h 1654629"/>
              <a:gd name="connsiteX6" fmla="*/ 8213355 w 8213355"/>
              <a:gd name="connsiteY6" fmla="*/ 1640114 h 1654629"/>
              <a:gd name="connsiteX7" fmla="*/ 27298 w 8213355"/>
              <a:gd name="connsiteY7" fmla="*/ 1654629 h 1654629"/>
              <a:gd name="connsiteX8" fmla="*/ 0 w 8213355"/>
              <a:gd name="connsiteY8" fmla="*/ 667657 h 1654629"/>
              <a:gd name="connsiteX0" fmla="*/ 14946 w 8186057"/>
              <a:gd name="connsiteY0" fmla="*/ 667657 h 1654629"/>
              <a:gd name="connsiteX1" fmla="*/ 3048000 w 8186057"/>
              <a:gd name="connsiteY1" fmla="*/ 682171 h 1654629"/>
              <a:gd name="connsiteX2" fmla="*/ 3048000 w 8186057"/>
              <a:gd name="connsiteY2" fmla="*/ 348343 h 1654629"/>
              <a:gd name="connsiteX3" fmla="*/ 5849257 w 8186057"/>
              <a:gd name="connsiteY3" fmla="*/ 348343 h 1654629"/>
              <a:gd name="connsiteX4" fmla="*/ 5834743 w 8186057"/>
              <a:gd name="connsiteY4" fmla="*/ 0 h 1654629"/>
              <a:gd name="connsiteX5" fmla="*/ 8171543 w 8186057"/>
              <a:gd name="connsiteY5" fmla="*/ 0 h 1654629"/>
              <a:gd name="connsiteX6" fmla="*/ 8186057 w 8186057"/>
              <a:gd name="connsiteY6" fmla="*/ 1640114 h 1654629"/>
              <a:gd name="connsiteX7" fmla="*/ 0 w 8186057"/>
              <a:gd name="connsiteY7" fmla="*/ 1654629 h 1654629"/>
              <a:gd name="connsiteX8" fmla="*/ 14946 w 8186057"/>
              <a:gd name="connsiteY8" fmla="*/ 667657 h 1654629"/>
              <a:gd name="connsiteX0" fmla="*/ 0 w 8213355"/>
              <a:gd name="connsiteY0" fmla="*/ 667657 h 1654629"/>
              <a:gd name="connsiteX1" fmla="*/ 3075298 w 8213355"/>
              <a:gd name="connsiteY1" fmla="*/ 682171 h 1654629"/>
              <a:gd name="connsiteX2" fmla="*/ 3075298 w 8213355"/>
              <a:gd name="connsiteY2" fmla="*/ 348343 h 1654629"/>
              <a:gd name="connsiteX3" fmla="*/ 5876555 w 8213355"/>
              <a:gd name="connsiteY3" fmla="*/ 348343 h 1654629"/>
              <a:gd name="connsiteX4" fmla="*/ 5862041 w 8213355"/>
              <a:gd name="connsiteY4" fmla="*/ 0 h 1654629"/>
              <a:gd name="connsiteX5" fmla="*/ 8198841 w 8213355"/>
              <a:gd name="connsiteY5" fmla="*/ 0 h 1654629"/>
              <a:gd name="connsiteX6" fmla="*/ 8213355 w 8213355"/>
              <a:gd name="connsiteY6" fmla="*/ 1640114 h 1654629"/>
              <a:gd name="connsiteX7" fmla="*/ 27298 w 8213355"/>
              <a:gd name="connsiteY7" fmla="*/ 1654629 h 1654629"/>
              <a:gd name="connsiteX8" fmla="*/ 0 w 8213355"/>
              <a:gd name="connsiteY8" fmla="*/ 667657 h 1654629"/>
              <a:gd name="connsiteX0" fmla="*/ 4385 w 8186057"/>
              <a:gd name="connsiteY0" fmla="*/ 667657 h 1654629"/>
              <a:gd name="connsiteX1" fmla="*/ 3048000 w 8186057"/>
              <a:gd name="connsiteY1" fmla="*/ 682171 h 1654629"/>
              <a:gd name="connsiteX2" fmla="*/ 3048000 w 8186057"/>
              <a:gd name="connsiteY2" fmla="*/ 348343 h 1654629"/>
              <a:gd name="connsiteX3" fmla="*/ 5849257 w 8186057"/>
              <a:gd name="connsiteY3" fmla="*/ 348343 h 1654629"/>
              <a:gd name="connsiteX4" fmla="*/ 5834743 w 8186057"/>
              <a:gd name="connsiteY4" fmla="*/ 0 h 1654629"/>
              <a:gd name="connsiteX5" fmla="*/ 8171543 w 8186057"/>
              <a:gd name="connsiteY5" fmla="*/ 0 h 1654629"/>
              <a:gd name="connsiteX6" fmla="*/ 8186057 w 8186057"/>
              <a:gd name="connsiteY6" fmla="*/ 1640114 h 1654629"/>
              <a:gd name="connsiteX7" fmla="*/ 0 w 8186057"/>
              <a:gd name="connsiteY7" fmla="*/ 1654629 h 1654629"/>
              <a:gd name="connsiteX8" fmla="*/ 4385 w 8186057"/>
              <a:gd name="connsiteY8" fmla="*/ 667657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6057" h="1654629">
                <a:moveTo>
                  <a:pt x="4385" y="667657"/>
                </a:moveTo>
                <a:lnTo>
                  <a:pt x="3048000" y="682171"/>
                </a:lnTo>
                <a:lnTo>
                  <a:pt x="3048000" y="348343"/>
                </a:lnTo>
                <a:lnTo>
                  <a:pt x="5849257" y="348343"/>
                </a:lnTo>
                <a:lnTo>
                  <a:pt x="5834743" y="0"/>
                </a:lnTo>
                <a:lnTo>
                  <a:pt x="8171543" y="0"/>
                </a:lnTo>
                <a:lnTo>
                  <a:pt x="8186057" y="1640114"/>
                </a:lnTo>
                <a:lnTo>
                  <a:pt x="0" y="1654629"/>
                </a:lnTo>
                <a:cubicBezTo>
                  <a:pt x="1462" y="1325638"/>
                  <a:pt x="2923" y="996648"/>
                  <a:pt x="4385" y="667657"/>
                </a:cubicBezTo>
                <a:close/>
              </a:path>
            </a:pathLst>
          </a:custGeom>
          <a:solidFill>
            <a:srgbClr val="D0D8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23" y="2382296"/>
            <a:ext cx="271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Clr>
                <a:srgbClr val="00329B"/>
              </a:buClr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The top ten in-demand jobs in 2010 did not exist in 2004</a:t>
            </a:r>
          </a:p>
        </p:txBody>
      </p:sp>
      <p:sp>
        <p:nvSpPr>
          <p:cNvPr id="23" name="Pentagon 22"/>
          <p:cNvSpPr/>
          <p:nvPr/>
        </p:nvSpPr>
        <p:spPr>
          <a:xfrm>
            <a:off x="3657720" y="2023267"/>
            <a:ext cx="5123402" cy="1215749"/>
          </a:xfrm>
          <a:prstGeom prst="homePlate">
            <a:avLst>
              <a:gd name="adj" fmla="val 38360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Z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79521" y="2092533"/>
            <a:ext cx="4682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Clr>
                <a:srgbClr val="00329B"/>
              </a:buClr>
              <a:buFont typeface="Arial" pitchFamily="34" charset="0"/>
              <a:buChar char="•"/>
            </a:pPr>
            <a:r>
              <a:rPr lang="en-ZA" sz="1600" dirty="0">
                <a:solidFill>
                  <a:prstClr val="black"/>
                </a:solidFill>
              </a:rPr>
              <a:t>We are currently preparing students for jobs that don’t exist, using technologies that have not been invented yet, to solve problems that we are not aware of</a:t>
            </a:r>
          </a:p>
        </p:txBody>
      </p:sp>
    </p:spTree>
    <p:extLst>
      <p:ext uri="{BB962C8B-B14F-4D97-AF65-F5344CB8AC3E}">
        <p14:creationId xmlns:p14="http://schemas.microsoft.com/office/powerpoint/2010/main" val="3594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WCG - the employer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4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06975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think-cell Slide" r:id="rId87" imgW="270" imgH="270" progId="TCLayout.ActiveDocument.1">
                  <p:embed/>
                </p:oleObj>
              </mc:Choice>
              <mc:Fallback>
                <p:oleObj name="think-cell Slide" r:id="rId8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ZA" sz="1000">
              <a:solidFill>
                <a:prstClr val="white"/>
              </a:solidFill>
              <a:sym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WCG employs more then 78,000 people </a:t>
            </a:r>
            <a:br>
              <a:rPr lang="en-ZA" dirty="0" smtClean="0"/>
            </a:br>
            <a:r>
              <a:rPr lang="en-ZA" dirty="0" smtClean="0"/>
              <a:t>of which the majority are women  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323850" y="1195843"/>
            <a:ext cx="8424863" cy="288925"/>
          </a:xfrm>
        </p:spPr>
        <p:txBody>
          <a:bodyPr/>
          <a:lstStyle/>
          <a:p>
            <a:r>
              <a:rPr lang="en-ZA" dirty="0"/>
              <a:t>F</a:t>
            </a:r>
            <a:r>
              <a:rPr lang="en-ZA" dirty="0" smtClean="0"/>
              <a:t>acts &amp; figures</a:t>
            </a:r>
            <a:endParaRPr lang="en-ZA" dirty="0"/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>
          <a:xfrm>
            <a:off x="323850" y="1988840"/>
            <a:ext cx="4392166" cy="504056"/>
          </a:xfrm>
          <a:prstGeom prst="rect">
            <a:avLst/>
          </a:prstGeom>
          <a:ln w="254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prstClr val="white"/>
                </a:solidFill>
              </a:rPr>
              <a:t>Overview WCG Employees</a:t>
            </a:r>
            <a:endParaRPr lang="en-ZA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5076305" y="1988840"/>
            <a:ext cx="3672408" cy="504056"/>
          </a:xfrm>
          <a:prstGeom prst="rect">
            <a:avLst/>
          </a:prstGeom>
          <a:solidFill>
            <a:srgbClr val="00329B"/>
          </a:solidFill>
          <a:ln w="254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prstClr val="white"/>
                </a:solidFill>
              </a:rPr>
              <a:t>Key facts</a:t>
            </a:r>
            <a:endParaRPr lang="en-ZA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323850" y="2559150"/>
            <a:ext cx="4392166" cy="339658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9"/>
            </p:custDataLst>
          </p:nvPr>
        </p:nvCxnSpPr>
        <p:spPr bwMode="gray">
          <a:xfrm>
            <a:off x="2913063" y="3135313"/>
            <a:ext cx="4953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>
            <p:custDataLst>
              <p:tags r:id="rId10"/>
            </p:custDataLst>
          </p:nvPr>
        </p:nvCxnSpPr>
        <p:spPr bwMode="gray">
          <a:xfrm>
            <a:off x="1589088" y="4592638"/>
            <a:ext cx="4953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169197"/>
              </p:ext>
            </p:extLst>
          </p:nvPr>
        </p:nvGraphicFramePr>
        <p:xfrm>
          <a:off x="407988" y="3040063"/>
          <a:ext cx="4191113" cy="243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Chart" r:id="rId89" imgW="4190950" imgH="2438424" progId="MSGraph.Chart.8">
                  <p:embed followColorScheme="full"/>
                </p:oleObj>
              </mc:Choice>
              <mc:Fallback>
                <p:oleObj name="Chart" r:id="rId89" imgW="4190950" imgH="243842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407988" y="3040063"/>
                        <a:ext cx="4191113" cy="2438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Straight Connector 76"/>
          <p:cNvCxnSpPr/>
          <p:nvPr>
            <p:custDataLst>
              <p:tags r:id="rId12"/>
            </p:custDataLst>
          </p:nvPr>
        </p:nvCxnSpPr>
        <p:spPr bwMode="gray">
          <a:xfrm>
            <a:off x="2498725" y="2894013"/>
            <a:ext cx="0" cy="20320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13"/>
            </p:custDataLst>
          </p:nvPr>
        </p:nvCxnSpPr>
        <p:spPr bwMode="gray">
          <a:xfrm>
            <a:off x="1169988" y="2894013"/>
            <a:ext cx="1328737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14"/>
            </p:custDataLst>
          </p:nvPr>
        </p:nvCxnSpPr>
        <p:spPr bwMode="gray">
          <a:xfrm flipV="1">
            <a:off x="1169988" y="2894013"/>
            <a:ext cx="0" cy="1660525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611313" y="2786063"/>
            <a:ext cx="446088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808080"/>
            </a:solidFill>
          </a:ln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4777650-6373-4A52-88EB-315AD77441B7}" type="datetime'+''''''''''''''''''''''''''''''''''''9''''5''''''%'''''">
              <a:rPr lang="en-US" sz="1000" b="0" i="0" smtClean="0">
                <a:solidFill>
                  <a:prstClr val="white"/>
                </a:solidFill>
                <a:latin typeface="Century Gothic"/>
                <a:sym typeface="Century Gothic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+95%</a:t>
            </a:fld>
            <a:endParaRPr lang="en-US" sz="1000" b="0" i="0" dirty="0">
              <a:solidFill>
                <a:prstClr val="white"/>
              </a:solidFill>
              <a:latin typeface="Century Gothic"/>
              <a:sym typeface="Century Gothic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403600" y="5437188"/>
            <a:ext cx="8493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b="0" i="0" dirty="0" smtClean="0">
                <a:solidFill>
                  <a:prstClr val="black"/>
                </a:solidFill>
                <a:latin typeface="Century Gothic"/>
                <a:sym typeface="Century Gothic"/>
              </a:rPr>
              <a:t>Total number of employees</a:t>
            </a:r>
            <a:endParaRPr lang="en-US" sz="1000" b="0" i="0" dirty="0">
              <a:solidFill>
                <a:prstClr val="black"/>
              </a:solidFill>
              <a:latin typeface="Century Gothic"/>
              <a:sym typeface="Century Gothic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609975" y="4159250"/>
            <a:ext cx="434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b="0" i="0" dirty="0" smtClean="0">
                <a:solidFill>
                  <a:prstClr val="white"/>
                </a:solidFill>
                <a:latin typeface="Century Gothic"/>
                <a:sym typeface="Century Gothic"/>
              </a:rPr>
              <a:t>77421</a:t>
            </a:r>
            <a:endParaRPr lang="en-US" sz="1000" b="0" i="0" dirty="0">
              <a:solidFill>
                <a:prstClr val="white"/>
              </a:solidFill>
              <a:latin typeface="Century Gothic"/>
              <a:sym typeface="Century Gothic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906588" y="5437188"/>
            <a:ext cx="11858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6AFDBEC-4F3C-4E9D-8408-A4B26BB9A857}" type="datetime'Fe''''m''a''le'' ''''''''''e''''''''mpl''oye''''''e''s'''">
              <a:rPr lang="en-US" sz="1000" b="0" i="0" smtClean="0">
                <a:solidFill>
                  <a:prstClr val="black"/>
                </a:solidFill>
                <a:latin typeface="Century Gothic"/>
                <a:sym typeface="Century Gothic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Female employees</a:t>
            </a:fld>
            <a:endParaRPr lang="en-US" sz="1000" b="0" i="0">
              <a:solidFill>
                <a:prstClr val="black"/>
              </a:solidFill>
              <a:latin typeface="Century Gothic"/>
              <a:sym typeface="Century Gothic"/>
            </a:endParaRPr>
          </a:p>
        </p:txBody>
      </p:sp>
      <p:sp>
        <p:nvSpPr>
          <p:cNvPr id="56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281238" y="3787775"/>
            <a:ext cx="434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b="0" i="0" dirty="0" smtClean="0">
                <a:solidFill>
                  <a:prstClr val="white"/>
                </a:solidFill>
                <a:latin typeface="Century Gothic"/>
                <a:sym typeface="Century Gothic"/>
              </a:rPr>
              <a:t>51094</a:t>
            </a:r>
            <a:endParaRPr lang="en-US" sz="1000" b="0" i="0" dirty="0">
              <a:solidFill>
                <a:prstClr val="white"/>
              </a:solidFill>
              <a:latin typeface="Century Gothic"/>
              <a:sym typeface="Century Gothic"/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23913" y="5437188"/>
            <a:ext cx="6921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b="0" i="0" dirty="0" smtClean="0">
                <a:solidFill>
                  <a:prstClr val="black"/>
                </a:solidFill>
                <a:latin typeface="Century Gothic"/>
                <a:sym typeface="Century Gothic"/>
              </a:rPr>
              <a:t>Male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b="0" i="0" dirty="0" smtClean="0">
                <a:solidFill>
                  <a:prstClr val="black"/>
                </a:solidFill>
                <a:latin typeface="Century Gothic"/>
                <a:sym typeface="Century Gothic"/>
              </a:rPr>
              <a:t>employees</a:t>
            </a:r>
            <a:endParaRPr lang="en-US" sz="1000" b="0" i="0" dirty="0">
              <a:solidFill>
                <a:prstClr val="black"/>
              </a:solidFill>
              <a:latin typeface="Century Gothic"/>
              <a:sym typeface="Century Gothic"/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52500" y="4887913"/>
            <a:ext cx="434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b="1" i="1" kern="1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buClr>
                <a:srgbClr val="002060"/>
              </a:buClr>
              <a:buFont typeface="Calibri" pitchFamily="34" charset="0"/>
              <a:buChar char="̶"/>
              <a:defRPr lang="en-US" sz="180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 b="0" i="0" dirty="0" smtClean="0">
                <a:solidFill>
                  <a:prstClr val="white"/>
                </a:solidFill>
                <a:latin typeface="Century Gothic"/>
                <a:sym typeface="Century Gothic"/>
              </a:rPr>
              <a:t>26327</a:t>
            </a:r>
            <a:endParaRPr lang="en-US" sz="1000" b="0" i="0" dirty="0">
              <a:solidFill>
                <a:prstClr val="white"/>
              </a:solidFill>
              <a:latin typeface="Century Gothic"/>
              <a:sym typeface="Century Gothic"/>
            </a:endParaRPr>
          </a:p>
        </p:txBody>
      </p:sp>
      <p:grpSp>
        <p:nvGrpSpPr>
          <p:cNvPr id="3084" name="Group 3083"/>
          <p:cNvGrpSpPr/>
          <p:nvPr>
            <p:custDataLst>
              <p:tags r:id="rId22"/>
            </p:custDataLst>
          </p:nvPr>
        </p:nvGrpSpPr>
        <p:grpSpPr>
          <a:xfrm>
            <a:off x="5076305" y="2709008"/>
            <a:ext cx="3672408" cy="792000"/>
            <a:chOff x="5076305" y="2575890"/>
            <a:chExt cx="3672408" cy="792000"/>
          </a:xfrm>
        </p:grpSpPr>
        <p:sp>
          <p:nvSpPr>
            <p:cNvPr id="10" name="Rectangle 9"/>
            <p:cNvSpPr>
              <a:spLocks/>
            </p:cNvSpPr>
            <p:nvPr>
              <p:custDataLst>
                <p:tags r:id="rId65"/>
              </p:custDataLst>
            </p:nvPr>
          </p:nvSpPr>
          <p:spPr>
            <a:xfrm>
              <a:off x="5076305" y="2575890"/>
              <a:ext cx="3672408" cy="792000"/>
            </a:xfrm>
            <a:prstGeom prst="rect">
              <a:avLst/>
            </a:prstGeom>
            <a:solidFill>
              <a:srgbClr val="D0D8E8"/>
            </a:solidFill>
            <a:ln w="25400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r>
                <a:rPr lang="en-ZA" sz="1100" dirty="0" smtClean="0">
                  <a:solidFill>
                    <a:prstClr val="black"/>
                  </a:solidFill>
                </a:rPr>
                <a:t>Senior Managers</a:t>
              </a:r>
              <a:endParaRPr lang="en-ZA" sz="1100" dirty="0">
                <a:solidFill>
                  <a:prstClr val="black"/>
                </a:solidFill>
              </a:endParaRPr>
            </a:p>
          </p:txBody>
        </p:sp>
        <p:sp>
          <p:nvSpPr>
            <p:cNvPr id="111" name="Rectangle 110"/>
            <p:cNvSpPr/>
            <p:nvPr>
              <p:custDataLst>
                <p:tags r:id="rId66"/>
              </p:custDataLst>
            </p:nvPr>
          </p:nvSpPr>
          <p:spPr>
            <a:xfrm>
              <a:off x="5355704" y="2771577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2800" b="1" dirty="0" smtClean="0">
                  <a:solidFill>
                    <a:srgbClr val="00329B"/>
                  </a:solidFill>
                </a:rPr>
                <a:t>374</a:t>
              </a:r>
              <a:endParaRPr lang="en-ZA" sz="2800" b="1" dirty="0">
                <a:solidFill>
                  <a:srgbClr val="00329B"/>
                </a:solidFill>
              </a:endParaRPr>
            </a:p>
          </p:txBody>
        </p:sp>
        <p:grpSp>
          <p:nvGrpSpPr>
            <p:cNvPr id="3074" name="Group 3073"/>
            <p:cNvGrpSpPr/>
            <p:nvPr>
              <p:custDataLst>
                <p:tags r:id="rId67"/>
              </p:custDataLst>
            </p:nvPr>
          </p:nvGrpSpPr>
          <p:grpSpPr>
            <a:xfrm>
              <a:off x="6469692" y="2620241"/>
              <a:ext cx="2231529" cy="705035"/>
              <a:chOff x="6460167" y="2605001"/>
              <a:chExt cx="2231529" cy="705035"/>
            </a:xfrm>
          </p:grpSpPr>
          <p:sp>
            <p:nvSpPr>
              <p:cNvPr id="3073" name="Rounded Rectangle 3072"/>
              <p:cNvSpPr/>
              <p:nvPr>
                <p:custDataLst>
                  <p:tags r:id="rId68"/>
                </p:custDataLst>
              </p:nvPr>
            </p:nvSpPr>
            <p:spPr>
              <a:xfrm>
                <a:off x="6460167" y="2605001"/>
                <a:ext cx="2231529" cy="705035"/>
              </a:xfrm>
              <a:prstGeom prst="roundRect">
                <a:avLst>
                  <a:gd name="adj" fmla="val 101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6" name="Group 115"/>
              <p:cNvGrpSpPr/>
              <p:nvPr>
                <p:custDataLst>
                  <p:tags r:id="rId69"/>
                </p:custDataLst>
              </p:nvPr>
            </p:nvGrpSpPr>
            <p:grpSpPr>
              <a:xfrm>
                <a:off x="7746333" y="2619990"/>
                <a:ext cx="410229" cy="657420"/>
                <a:chOff x="8229211" y="2598664"/>
                <a:chExt cx="410229" cy="657420"/>
              </a:xfrm>
              <a:solidFill>
                <a:schemeClr val="accent1"/>
              </a:solidFill>
            </p:grpSpPr>
            <p:sp>
              <p:nvSpPr>
                <p:cNvPr id="88" name="Freeform 10"/>
                <p:cNvSpPr>
                  <a:spLocks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8271914" y="2630443"/>
                  <a:ext cx="159200" cy="466769"/>
                </a:xfrm>
                <a:custGeom>
                  <a:avLst/>
                  <a:gdLst/>
                  <a:ahLst/>
                  <a:cxnLst>
                    <a:cxn ang="0">
                      <a:pos x="70" y="7"/>
                    </a:cxn>
                    <a:cxn ang="0">
                      <a:pos x="45" y="0"/>
                    </a:cxn>
                    <a:cxn ang="0">
                      <a:pos x="26" y="0"/>
                    </a:cxn>
                    <a:cxn ang="0">
                      <a:pos x="9" y="4"/>
                    </a:cxn>
                    <a:cxn ang="0">
                      <a:pos x="3" y="19"/>
                    </a:cxn>
                    <a:cxn ang="0">
                      <a:pos x="3" y="33"/>
                    </a:cxn>
                    <a:cxn ang="0">
                      <a:pos x="13" y="49"/>
                    </a:cxn>
                    <a:cxn ang="0">
                      <a:pos x="19" y="49"/>
                    </a:cxn>
                    <a:cxn ang="0">
                      <a:pos x="9" y="67"/>
                    </a:cxn>
                    <a:cxn ang="0">
                      <a:pos x="0" y="97"/>
                    </a:cxn>
                    <a:cxn ang="0">
                      <a:pos x="0" y="123"/>
                    </a:cxn>
                    <a:cxn ang="0">
                      <a:pos x="3" y="156"/>
                    </a:cxn>
                    <a:cxn ang="0">
                      <a:pos x="9" y="188"/>
                    </a:cxn>
                    <a:cxn ang="0">
                      <a:pos x="22" y="190"/>
                    </a:cxn>
                    <a:cxn ang="0">
                      <a:pos x="22" y="200"/>
                    </a:cxn>
                    <a:cxn ang="0">
                      <a:pos x="28" y="204"/>
                    </a:cxn>
                    <a:cxn ang="0">
                      <a:pos x="28" y="236"/>
                    </a:cxn>
                    <a:cxn ang="0">
                      <a:pos x="35" y="242"/>
                    </a:cxn>
                    <a:cxn ang="0">
                      <a:pos x="35" y="303"/>
                    </a:cxn>
                    <a:cxn ang="0">
                      <a:pos x="35" y="342"/>
                    </a:cxn>
                    <a:cxn ang="0">
                      <a:pos x="25" y="384"/>
                    </a:cxn>
                    <a:cxn ang="0">
                      <a:pos x="22" y="440"/>
                    </a:cxn>
                    <a:cxn ang="0">
                      <a:pos x="32" y="444"/>
                    </a:cxn>
                    <a:cxn ang="0">
                      <a:pos x="32" y="450"/>
                    </a:cxn>
                    <a:cxn ang="0">
                      <a:pos x="51" y="450"/>
                    </a:cxn>
                    <a:cxn ang="0">
                      <a:pos x="53" y="448"/>
                    </a:cxn>
                    <a:cxn ang="0">
                      <a:pos x="61" y="448"/>
                    </a:cxn>
                    <a:cxn ang="0">
                      <a:pos x="61" y="452"/>
                    </a:cxn>
                    <a:cxn ang="0">
                      <a:pos x="74" y="450"/>
                    </a:cxn>
                    <a:cxn ang="0">
                      <a:pos x="102" y="448"/>
                    </a:cxn>
                    <a:cxn ang="0">
                      <a:pos x="102" y="444"/>
                    </a:cxn>
                    <a:cxn ang="0">
                      <a:pos x="77" y="435"/>
                    </a:cxn>
                    <a:cxn ang="0">
                      <a:pos x="77" y="427"/>
                    </a:cxn>
                    <a:cxn ang="0">
                      <a:pos x="99" y="424"/>
                    </a:cxn>
                    <a:cxn ang="0">
                      <a:pos x="99" y="418"/>
                    </a:cxn>
                    <a:cxn ang="0">
                      <a:pos x="83" y="409"/>
                    </a:cxn>
                    <a:cxn ang="0">
                      <a:pos x="83" y="348"/>
                    </a:cxn>
                    <a:cxn ang="0">
                      <a:pos x="89" y="292"/>
                    </a:cxn>
                    <a:cxn ang="0">
                      <a:pos x="87" y="235"/>
                    </a:cxn>
                    <a:cxn ang="0">
                      <a:pos x="86" y="204"/>
                    </a:cxn>
                    <a:cxn ang="0">
                      <a:pos x="89" y="193"/>
                    </a:cxn>
                    <a:cxn ang="0">
                      <a:pos x="89" y="150"/>
                    </a:cxn>
                    <a:cxn ang="0">
                      <a:pos x="108" y="139"/>
                    </a:cxn>
                    <a:cxn ang="0">
                      <a:pos x="108" y="133"/>
                    </a:cxn>
                    <a:cxn ang="0">
                      <a:pos x="67" y="73"/>
                    </a:cxn>
                    <a:cxn ang="0">
                      <a:pos x="48" y="65"/>
                    </a:cxn>
                    <a:cxn ang="0">
                      <a:pos x="50" y="61"/>
                    </a:cxn>
                    <a:cxn ang="0">
                      <a:pos x="64" y="59"/>
                    </a:cxn>
                    <a:cxn ang="0">
                      <a:pos x="64" y="55"/>
                    </a:cxn>
                    <a:cxn ang="0">
                      <a:pos x="67" y="53"/>
                    </a:cxn>
                    <a:cxn ang="0">
                      <a:pos x="67" y="49"/>
                    </a:cxn>
                    <a:cxn ang="0">
                      <a:pos x="70" y="47"/>
                    </a:cxn>
                    <a:cxn ang="0">
                      <a:pos x="67" y="45"/>
                    </a:cxn>
                    <a:cxn ang="0">
                      <a:pos x="70" y="43"/>
                    </a:cxn>
                    <a:cxn ang="0">
                      <a:pos x="64" y="33"/>
                    </a:cxn>
                    <a:cxn ang="0">
                      <a:pos x="67" y="27"/>
                    </a:cxn>
                    <a:cxn ang="0">
                      <a:pos x="64" y="21"/>
                    </a:cxn>
                    <a:cxn ang="0">
                      <a:pos x="70" y="17"/>
                    </a:cxn>
                    <a:cxn ang="0">
                      <a:pos x="70" y="7"/>
                    </a:cxn>
                  </a:cxnLst>
                  <a:rect l="0" t="0" r="r" b="b"/>
                  <a:pathLst>
                    <a:path w="109" h="453">
                      <a:moveTo>
                        <a:pt x="70" y="7"/>
                      </a:moveTo>
                      <a:lnTo>
                        <a:pt x="45" y="0"/>
                      </a:lnTo>
                      <a:lnTo>
                        <a:pt x="26" y="0"/>
                      </a:lnTo>
                      <a:lnTo>
                        <a:pt x="9" y="4"/>
                      </a:lnTo>
                      <a:lnTo>
                        <a:pt x="3" y="19"/>
                      </a:lnTo>
                      <a:lnTo>
                        <a:pt x="3" y="33"/>
                      </a:lnTo>
                      <a:lnTo>
                        <a:pt x="13" y="49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0" y="97"/>
                      </a:lnTo>
                      <a:lnTo>
                        <a:pt x="0" y="123"/>
                      </a:lnTo>
                      <a:lnTo>
                        <a:pt x="3" y="156"/>
                      </a:lnTo>
                      <a:lnTo>
                        <a:pt x="9" y="188"/>
                      </a:lnTo>
                      <a:lnTo>
                        <a:pt x="22" y="190"/>
                      </a:lnTo>
                      <a:lnTo>
                        <a:pt x="22" y="200"/>
                      </a:lnTo>
                      <a:lnTo>
                        <a:pt x="28" y="204"/>
                      </a:lnTo>
                      <a:lnTo>
                        <a:pt x="28" y="236"/>
                      </a:lnTo>
                      <a:lnTo>
                        <a:pt x="35" y="242"/>
                      </a:lnTo>
                      <a:lnTo>
                        <a:pt x="35" y="303"/>
                      </a:lnTo>
                      <a:lnTo>
                        <a:pt x="35" y="342"/>
                      </a:lnTo>
                      <a:lnTo>
                        <a:pt x="25" y="384"/>
                      </a:lnTo>
                      <a:lnTo>
                        <a:pt x="22" y="440"/>
                      </a:lnTo>
                      <a:lnTo>
                        <a:pt x="32" y="444"/>
                      </a:lnTo>
                      <a:lnTo>
                        <a:pt x="32" y="450"/>
                      </a:lnTo>
                      <a:lnTo>
                        <a:pt x="51" y="450"/>
                      </a:lnTo>
                      <a:lnTo>
                        <a:pt x="53" y="448"/>
                      </a:lnTo>
                      <a:lnTo>
                        <a:pt x="61" y="448"/>
                      </a:lnTo>
                      <a:lnTo>
                        <a:pt x="61" y="452"/>
                      </a:lnTo>
                      <a:lnTo>
                        <a:pt x="74" y="450"/>
                      </a:lnTo>
                      <a:lnTo>
                        <a:pt x="102" y="448"/>
                      </a:lnTo>
                      <a:lnTo>
                        <a:pt x="102" y="444"/>
                      </a:lnTo>
                      <a:lnTo>
                        <a:pt x="77" y="435"/>
                      </a:lnTo>
                      <a:lnTo>
                        <a:pt x="77" y="427"/>
                      </a:lnTo>
                      <a:lnTo>
                        <a:pt x="99" y="424"/>
                      </a:lnTo>
                      <a:lnTo>
                        <a:pt x="99" y="418"/>
                      </a:lnTo>
                      <a:lnTo>
                        <a:pt x="83" y="409"/>
                      </a:lnTo>
                      <a:lnTo>
                        <a:pt x="83" y="348"/>
                      </a:lnTo>
                      <a:lnTo>
                        <a:pt x="89" y="292"/>
                      </a:lnTo>
                      <a:lnTo>
                        <a:pt x="87" y="235"/>
                      </a:lnTo>
                      <a:lnTo>
                        <a:pt x="86" y="204"/>
                      </a:lnTo>
                      <a:lnTo>
                        <a:pt x="89" y="193"/>
                      </a:lnTo>
                      <a:lnTo>
                        <a:pt x="89" y="150"/>
                      </a:lnTo>
                      <a:lnTo>
                        <a:pt x="108" y="139"/>
                      </a:lnTo>
                      <a:lnTo>
                        <a:pt x="108" y="133"/>
                      </a:lnTo>
                      <a:lnTo>
                        <a:pt x="67" y="73"/>
                      </a:lnTo>
                      <a:lnTo>
                        <a:pt x="48" y="65"/>
                      </a:lnTo>
                      <a:lnTo>
                        <a:pt x="50" y="61"/>
                      </a:lnTo>
                      <a:lnTo>
                        <a:pt x="64" y="59"/>
                      </a:lnTo>
                      <a:lnTo>
                        <a:pt x="64" y="55"/>
                      </a:lnTo>
                      <a:lnTo>
                        <a:pt x="67" y="53"/>
                      </a:lnTo>
                      <a:lnTo>
                        <a:pt x="67" y="49"/>
                      </a:lnTo>
                      <a:lnTo>
                        <a:pt x="70" y="47"/>
                      </a:lnTo>
                      <a:lnTo>
                        <a:pt x="67" y="45"/>
                      </a:lnTo>
                      <a:lnTo>
                        <a:pt x="70" y="43"/>
                      </a:lnTo>
                      <a:lnTo>
                        <a:pt x="64" y="33"/>
                      </a:lnTo>
                      <a:lnTo>
                        <a:pt x="67" y="27"/>
                      </a:lnTo>
                      <a:lnTo>
                        <a:pt x="64" y="21"/>
                      </a:lnTo>
                      <a:lnTo>
                        <a:pt x="70" y="17"/>
                      </a:lnTo>
                      <a:lnTo>
                        <a:pt x="70" y="7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9"/>
                <p:cNvSpPr>
                  <a:spLocks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8316416" y="2598664"/>
                  <a:ext cx="229396" cy="635842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89" y="15"/>
                    </a:cxn>
                    <a:cxn ang="0">
                      <a:pos x="90" y="45"/>
                    </a:cxn>
                    <a:cxn ang="0">
                      <a:pos x="106" y="59"/>
                    </a:cxn>
                    <a:cxn ang="0">
                      <a:pos x="140" y="75"/>
                    </a:cxn>
                    <a:cxn ang="0">
                      <a:pos x="146" y="162"/>
                    </a:cxn>
                    <a:cxn ang="0">
                      <a:pos x="123" y="236"/>
                    </a:cxn>
                    <a:cxn ang="0">
                      <a:pos x="99" y="293"/>
                    </a:cxn>
                    <a:cxn ang="0">
                      <a:pos x="104" y="428"/>
                    </a:cxn>
                    <a:cxn ang="0">
                      <a:pos x="99" y="433"/>
                    </a:cxn>
                    <a:cxn ang="0">
                      <a:pos x="76" y="448"/>
                    </a:cxn>
                    <a:cxn ang="0">
                      <a:pos x="63" y="450"/>
                    </a:cxn>
                    <a:cxn ang="0">
                      <a:pos x="54" y="446"/>
                    </a:cxn>
                    <a:cxn ang="0">
                      <a:pos x="59" y="439"/>
                    </a:cxn>
                    <a:cxn ang="0">
                      <a:pos x="71" y="427"/>
                    </a:cxn>
                    <a:cxn ang="0">
                      <a:pos x="66" y="423"/>
                    </a:cxn>
                    <a:cxn ang="0">
                      <a:pos x="36" y="432"/>
                    </a:cxn>
                    <a:cxn ang="0">
                      <a:pos x="33" y="426"/>
                    </a:cxn>
                    <a:cxn ang="0">
                      <a:pos x="36" y="420"/>
                    </a:cxn>
                    <a:cxn ang="0">
                      <a:pos x="45" y="412"/>
                    </a:cxn>
                    <a:cxn ang="0">
                      <a:pos x="35" y="369"/>
                    </a:cxn>
                    <a:cxn ang="0">
                      <a:pos x="24" y="246"/>
                    </a:cxn>
                    <a:cxn ang="0">
                      <a:pos x="19" y="222"/>
                    </a:cxn>
                    <a:cxn ang="0">
                      <a:pos x="28" y="174"/>
                    </a:cxn>
                    <a:cxn ang="0">
                      <a:pos x="21" y="173"/>
                    </a:cxn>
                    <a:cxn ang="0">
                      <a:pos x="16" y="171"/>
                    </a:cxn>
                    <a:cxn ang="0">
                      <a:pos x="9" y="168"/>
                    </a:cxn>
                    <a:cxn ang="0">
                      <a:pos x="6" y="164"/>
                    </a:cxn>
                    <a:cxn ang="0">
                      <a:pos x="0" y="158"/>
                    </a:cxn>
                    <a:cxn ang="0">
                      <a:pos x="5" y="133"/>
                    </a:cxn>
                    <a:cxn ang="0">
                      <a:pos x="41" y="77"/>
                    </a:cxn>
                    <a:cxn ang="0">
                      <a:pos x="54" y="61"/>
                    </a:cxn>
                    <a:cxn ang="0">
                      <a:pos x="38" y="50"/>
                    </a:cxn>
                    <a:cxn ang="0">
                      <a:pos x="37" y="48"/>
                    </a:cxn>
                    <a:cxn ang="0">
                      <a:pos x="33" y="43"/>
                    </a:cxn>
                    <a:cxn ang="0">
                      <a:pos x="33" y="30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152" h="451">
                      <a:moveTo>
                        <a:pt x="38" y="6"/>
                      </a:moveTo>
                      <a:lnTo>
                        <a:pt x="56" y="0"/>
                      </a:lnTo>
                      <a:lnTo>
                        <a:pt x="76" y="3"/>
                      </a:lnTo>
                      <a:lnTo>
                        <a:pt x="89" y="15"/>
                      </a:lnTo>
                      <a:lnTo>
                        <a:pt x="94" y="28"/>
                      </a:lnTo>
                      <a:lnTo>
                        <a:pt x="90" y="45"/>
                      </a:lnTo>
                      <a:lnTo>
                        <a:pt x="96" y="54"/>
                      </a:lnTo>
                      <a:lnTo>
                        <a:pt x="106" y="59"/>
                      </a:lnTo>
                      <a:lnTo>
                        <a:pt x="132" y="69"/>
                      </a:lnTo>
                      <a:lnTo>
                        <a:pt x="140" y="75"/>
                      </a:lnTo>
                      <a:lnTo>
                        <a:pt x="151" y="147"/>
                      </a:lnTo>
                      <a:lnTo>
                        <a:pt x="146" y="162"/>
                      </a:lnTo>
                      <a:lnTo>
                        <a:pt x="118" y="168"/>
                      </a:lnTo>
                      <a:lnTo>
                        <a:pt x="123" y="236"/>
                      </a:lnTo>
                      <a:lnTo>
                        <a:pt x="104" y="242"/>
                      </a:lnTo>
                      <a:lnTo>
                        <a:pt x="99" y="293"/>
                      </a:lnTo>
                      <a:lnTo>
                        <a:pt x="103" y="380"/>
                      </a:lnTo>
                      <a:lnTo>
                        <a:pt x="104" y="428"/>
                      </a:lnTo>
                      <a:lnTo>
                        <a:pt x="99" y="429"/>
                      </a:lnTo>
                      <a:lnTo>
                        <a:pt x="99" y="433"/>
                      </a:lnTo>
                      <a:lnTo>
                        <a:pt x="85" y="442"/>
                      </a:lnTo>
                      <a:lnTo>
                        <a:pt x="76" y="448"/>
                      </a:lnTo>
                      <a:lnTo>
                        <a:pt x="70" y="450"/>
                      </a:lnTo>
                      <a:lnTo>
                        <a:pt x="63" y="450"/>
                      </a:lnTo>
                      <a:lnTo>
                        <a:pt x="55" y="448"/>
                      </a:lnTo>
                      <a:lnTo>
                        <a:pt x="54" y="446"/>
                      </a:lnTo>
                      <a:lnTo>
                        <a:pt x="55" y="443"/>
                      </a:lnTo>
                      <a:lnTo>
                        <a:pt x="59" y="439"/>
                      </a:lnTo>
                      <a:lnTo>
                        <a:pt x="64" y="433"/>
                      </a:lnTo>
                      <a:lnTo>
                        <a:pt x="71" y="427"/>
                      </a:lnTo>
                      <a:lnTo>
                        <a:pt x="66" y="429"/>
                      </a:lnTo>
                      <a:lnTo>
                        <a:pt x="66" y="423"/>
                      </a:lnTo>
                      <a:lnTo>
                        <a:pt x="44" y="432"/>
                      </a:lnTo>
                      <a:lnTo>
                        <a:pt x="36" y="432"/>
                      </a:lnTo>
                      <a:lnTo>
                        <a:pt x="33" y="429"/>
                      </a:lnTo>
                      <a:lnTo>
                        <a:pt x="33" y="426"/>
                      </a:lnTo>
                      <a:lnTo>
                        <a:pt x="34" y="424"/>
                      </a:lnTo>
                      <a:lnTo>
                        <a:pt x="36" y="420"/>
                      </a:lnTo>
                      <a:lnTo>
                        <a:pt x="41" y="416"/>
                      </a:lnTo>
                      <a:lnTo>
                        <a:pt x="45" y="412"/>
                      </a:lnTo>
                      <a:lnTo>
                        <a:pt x="40" y="411"/>
                      </a:lnTo>
                      <a:lnTo>
                        <a:pt x="35" y="369"/>
                      </a:lnTo>
                      <a:lnTo>
                        <a:pt x="33" y="301"/>
                      </a:lnTo>
                      <a:lnTo>
                        <a:pt x="24" y="246"/>
                      </a:lnTo>
                      <a:lnTo>
                        <a:pt x="22" y="231"/>
                      </a:lnTo>
                      <a:lnTo>
                        <a:pt x="19" y="222"/>
                      </a:lnTo>
                      <a:lnTo>
                        <a:pt x="26" y="188"/>
                      </a:lnTo>
                      <a:lnTo>
                        <a:pt x="28" y="174"/>
                      </a:lnTo>
                      <a:lnTo>
                        <a:pt x="24" y="175"/>
                      </a:lnTo>
                      <a:lnTo>
                        <a:pt x="21" y="173"/>
                      </a:lnTo>
                      <a:lnTo>
                        <a:pt x="19" y="173"/>
                      </a:lnTo>
                      <a:lnTo>
                        <a:pt x="16" y="171"/>
                      </a:lnTo>
                      <a:lnTo>
                        <a:pt x="11" y="171"/>
                      </a:lnTo>
                      <a:lnTo>
                        <a:pt x="9" y="168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2" y="162"/>
                      </a:lnTo>
                      <a:lnTo>
                        <a:pt x="0" y="158"/>
                      </a:lnTo>
                      <a:lnTo>
                        <a:pt x="8" y="143"/>
                      </a:lnTo>
                      <a:lnTo>
                        <a:pt x="5" y="133"/>
                      </a:lnTo>
                      <a:lnTo>
                        <a:pt x="19" y="143"/>
                      </a:lnTo>
                      <a:lnTo>
                        <a:pt x="41" y="77"/>
                      </a:lnTo>
                      <a:lnTo>
                        <a:pt x="57" y="64"/>
                      </a:lnTo>
                      <a:lnTo>
                        <a:pt x="54" y="61"/>
                      </a:lnTo>
                      <a:lnTo>
                        <a:pt x="40" y="59"/>
                      </a:lnTo>
                      <a:lnTo>
                        <a:pt x="38" y="50"/>
                      </a:lnTo>
                      <a:lnTo>
                        <a:pt x="42" y="48"/>
                      </a:lnTo>
                      <a:lnTo>
                        <a:pt x="37" y="48"/>
                      </a:lnTo>
                      <a:lnTo>
                        <a:pt x="38" y="45"/>
                      </a:lnTo>
                      <a:lnTo>
                        <a:pt x="33" y="43"/>
                      </a:lnTo>
                      <a:lnTo>
                        <a:pt x="36" y="32"/>
                      </a:lnTo>
                      <a:lnTo>
                        <a:pt x="33" y="30"/>
                      </a:lnTo>
                      <a:lnTo>
                        <a:pt x="35" y="16"/>
                      </a:lnTo>
                      <a:lnTo>
                        <a:pt x="31" y="16"/>
                      </a:lnTo>
                      <a:lnTo>
                        <a:pt x="38" y="6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0"/>
                <p:cNvSpPr>
                  <a:spLocks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8229211" y="2766899"/>
                  <a:ext cx="124051" cy="489185"/>
                </a:xfrm>
                <a:custGeom>
                  <a:avLst/>
                  <a:gdLst/>
                  <a:ahLst/>
                  <a:cxnLst>
                    <a:cxn ang="0">
                      <a:pos x="70" y="7"/>
                    </a:cxn>
                    <a:cxn ang="0">
                      <a:pos x="45" y="0"/>
                    </a:cxn>
                    <a:cxn ang="0">
                      <a:pos x="26" y="0"/>
                    </a:cxn>
                    <a:cxn ang="0">
                      <a:pos x="9" y="4"/>
                    </a:cxn>
                    <a:cxn ang="0">
                      <a:pos x="3" y="19"/>
                    </a:cxn>
                    <a:cxn ang="0">
                      <a:pos x="3" y="33"/>
                    </a:cxn>
                    <a:cxn ang="0">
                      <a:pos x="13" y="49"/>
                    </a:cxn>
                    <a:cxn ang="0">
                      <a:pos x="19" y="49"/>
                    </a:cxn>
                    <a:cxn ang="0">
                      <a:pos x="9" y="67"/>
                    </a:cxn>
                    <a:cxn ang="0">
                      <a:pos x="0" y="97"/>
                    </a:cxn>
                    <a:cxn ang="0">
                      <a:pos x="0" y="123"/>
                    </a:cxn>
                    <a:cxn ang="0">
                      <a:pos x="3" y="156"/>
                    </a:cxn>
                    <a:cxn ang="0">
                      <a:pos x="9" y="188"/>
                    </a:cxn>
                    <a:cxn ang="0">
                      <a:pos x="22" y="190"/>
                    </a:cxn>
                    <a:cxn ang="0">
                      <a:pos x="22" y="200"/>
                    </a:cxn>
                    <a:cxn ang="0">
                      <a:pos x="28" y="204"/>
                    </a:cxn>
                    <a:cxn ang="0">
                      <a:pos x="28" y="236"/>
                    </a:cxn>
                    <a:cxn ang="0">
                      <a:pos x="35" y="242"/>
                    </a:cxn>
                    <a:cxn ang="0">
                      <a:pos x="35" y="303"/>
                    </a:cxn>
                    <a:cxn ang="0">
                      <a:pos x="35" y="342"/>
                    </a:cxn>
                    <a:cxn ang="0">
                      <a:pos x="25" y="384"/>
                    </a:cxn>
                    <a:cxn ang="0">
                      <a:pos x="22" y="440"/>
                    </a:cxn>
                    <a:cxn ang="0">
                      <a:pos x="32" y="444"/>
                    </a:cxn>
                    <a:cxn ang="0">
                      <a:pos x="32" y="450"/>
                    </a:cxn>
                    <a:cxn ang="0">
                      <a:pos x="51" y="450"/>
                    </a:cxn>
                    <a:cxn ang="0">
                      <a:pos x="53" y="448"/>
                    </a:cxn>
                    <a:cxn ang="0">
                      <a:pos x="61" y="448"/>
                    </a:cxn>
                    <a:cxn ang="0">
                      <a:pos x="61" y="452"/>
                    </a:cxn>
                    <a:cxn ang="0">
                      <a:pos x="74" y="450"/>
                    </a:cxn>
                    <a:cxn ang="0">
                      <a:pos x="102" y="448"/>
                    </a:cxn>
                    <a:cxn ang="0">
                      <a:pos x="102" y="444"/>
                    </a:cxn>
                    <a:cxn ang="0">
                      <a:pos x="77" y="435"/>
                    </a:cxn>
                    <a:cxn ang="0">
                      <a:pos x="77" y="427"/>
                    </a:cxn>
                    <a:cxn ang="0">
                      <a:pos x="99" y="424"/>
                    </a:cxn>
                    <a:cxn ang="0">
                      <a:pos x="99" y="418"/>
                    </a:cxn>
                    <a:cxn ang="0">
                      <a:pos x="83" y="409"/>
                    </a:cxn>
                    <a:cxn ang="0">
                      <a:pos x="83" y="348"/>
                    </a:cxn>
                    <a:cxn ang="0">
                      <a:pos x="89" y="292"/>
                    </a:cxn>
                    <a:cxn ang="0">
                      <a:pos x="87" y="235"/>
                    </a:cxn>
                    <a:cxn ang="0">
                      <a:pos x="86" y="204"/>
                    </a:cxn>
                    <a:cxn ang="0">
                      <a:pos x="89" y="193"/>
                    </a:cxn>
                    <a:cxn ang="0">
                      <a:pos x="89" y="150"/>
                    </a:cxn>
                    <a:cxn ang="0">
                      <a:pos x="108" y="139"/>
                    </a:cxn>
                    <a:cxn ang="0">
                      <a:pos x="108" y="133"/>
                    </a:cxn>
                    <a:cxn ang="0">
                      <a:pos x="67" y="73"/>
                    </a:cxn>
                    <a:cxn ang="0">
                      <a:pos x="48" y="65"/>
                    </a:cxn>
                    <a:cxn ang="0">
                      <a:pos x="50" y="61"/>
                    </a:cxn>
                    <a:cxn ang="0">
                      <a:pos x="64" y="59"/>
                    </a:cxn>
                    <a:cxn ang="0">
                      <a:pos x="64" y="55"/>
                    </a:cxn>
                    <a:cxn ang="0">
                      <a:pos x="67" y="53"/>
                    </a:cxn>
                    <a:cxn ang="0">
                      <a:pos x="67" y="49"/>
                    </a:cxn>
                    <a:cxn ang="0">
                      <a:pos x="70" y="47"/>
                    </a:cxn>
                    <a:cxn ang="0">
                      <a:pos x="67" y="45"/>
                    </a:cxn>
                    <a:cxn ang="0">
                      <a:pos x="70" y="43"/>
                    </a:cxn>
                    <a:cxn ang="0">
                      <a:pos x="64" y="33"/>
                    </a:cxn>
                    <a:cxn ang="0">
                      <a:pos x="67" y="27"/>
                    </a:cxn>
                    <a:cxn ang="0">
                      <a:pos x="64" y="21"/>
                    </a:cxn>
                    <a:cxn ang="0">
                      <a:pos x="70" y="17"/>
                    </a:cxn>
                    <a:cxn ang="0">
                      <a:pos x="70" y="7"/>
                    </a:cxn>
                  </a:cxnLst>
                  <a:rect l="0" t="0" r="r" b="b"/>
                  <a:pathLst>
                    <a:path w="109" h="453">
                      <a:moveTo>
                        <a:pt x="70" y="7"/>
                      </a:moveTo>
                      <a:lnTo>
                        <a:pt x="45" y="0"/>
                      </a:lnTo>
                      <a:lnTo>
                        <a:pt x="26" y="0"/>
                      </a:lnTo>
                      <a:lnTo>
                        <a:pt x="9" y="4"/>
                      </a:lnTo>
                      <a:lnTo>
                        <a:pt x="3" y="19"/>
                      </a:lnTo>
                      <a:lnTo>
                        <a:pt x="3" y="33"/>
                      </a:lnTo>
                      <a:lnTo>
                        <a:pt x="13" y="49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0" y="97"/>
                      </a:lnTo>
                      <a:lnTo>
                        <a:pt x="0" y="123"/>
                      </a:lnTo>
                      <a:lnTo>
                        <a:pt x="3" y="156"/>
                      </a:lnTo>
                      <a:lnTo>
                        <a:pt x="9" y="188"/>
                      </a:lnTo>
                      <a:lnTo>
                        <a:pt x="22" y="190"/>
                      </a:lnTo>
                      <a:lnTo>
                        <a:pt x="22" y="200"/>
                      </a:lnTo>
                      <a:lnTo>
                        <a:pt x="28" y="204"/>
                      </a:lnTo>
                      <a:lnTo>
                        <a:pt x="28" y="236"/>
                      </a:lnTo>
                      <a:lnTo>
                        <a:pt x="35" y="242"/>
                      </a:lnTo>
                      <a:lnTo>
                        <a:pt x="35" y="303"/>
                      </a:lnTo>
                      <a:lnTo>
                        <a:pt x="35" y="342"/>
                      </a:lnTo>
                      <a:lnTo>
                        <a:pt x="25" y="384"/>
                      </a:lnTo>
                      <a:lnTo>
                        <a:pt x="22" y="440"/>
                      </a:lnTo>
                      <a:lnTo>
                        <a:pt x="32" y="444"/>
                      </a:lnTo>
                      <a:lnTo>
                        <a:pt x="32" y="450"/>
                      </a:lnTo>
                      <a:lnTo>
                        <a:pt x="51" y="450"/>
                      </a:lnTo>
                      <a:lnTo>
                        <a:pt x="53" y="448"/>
                      </a:lnTo>
                      <a:lnTo>
                        <a:pt x="61" y="448"/>
                      </a:lnTo>
                      <a:lnTo>
                        <a:pt x="61" y="452"/>
                      </a:lnTo>
                      <a:lnTo>
                        <a:pt x="74" y="450"/>
                      </a:lnTo>
                      <a:lnTo>
                        <a:pt x="102" y="448"/>
                      </a:lnTo>
                      <a:lnTo>
                        <a:pt x="102" y="444"/>
                      </a:lnTo>
                      <a:lnTo>
                        <a:pt x="77" y="435"/>
                      </a:lnTo>
                      <a:lnTo>
                        <a:pt x="77" y="427"/>
                      </a:lnTo>
                      <a:lnTo>
                        <a:pt x="99" y="424"/>
                      </a:lnTo>
                      <a:lnTo>
                        <a:pt x="99" y="418"/>
                      </a:lnTo>
                      <a:lnTo>
                        <a:pt x="83" y="409"/>
                      </a:lnTo>
                      <a:lnTo>
                        <a:pt x="83" y="348"/>
                      </a:lnTo>
                      <a:lnTo>
                        <a:pt x="89" y="292"/>
                      </a:lnTo>
                      <a:lnTo>
                        <a:pt x="87" y="235"/>
                      </a:lnTo>
                      <a:lnTo>
                        <a:pt x="86" y="204"/>
                      </a:lnTo>
                      <a:lnTo>
                        <a:pt x="89" y="193"/>
                      </a:lnTo>
                      <a:lnTo>
                        <a:pt x="89" y="150"/>
                      </a:lnTo>
                      <a:lnTo>
                        <a:pt x="108" y="139"/>
                      </a:lnTo>
                      <a:lnTo>
                        <a:pt x="108" y="133"/>
                      </a:lnTo>
                      <a:lnTo>
                        <a:pt x="67" y="73"/>
                      </a:lnTo>
                      <a:lnTo>
                        <a:pt x="48" y="65"/>
                      </a:lnTo>
                      <a:lnTo>
                        <a:pt x="50" y="61"/>
                      </a:lnTo>
                      <a:lnTo>
                        <a:pt x="64" y="59"/>
                      </a:lnTo>
                      <a:lnTo>
                        <a:pt x="64" y="55"/>
                      </a:lnTo>
                      <a:lnTo>
                        <a:pt x="67" y="53"/>
                      </a:lnTo>
                      <a:lnTo>
                        <a:pt x="67" y="49"/>
                      </a:lnTo>
                      <a:lnTo>
                        <a:pt x="70" y="47"/>
                      </a:lnTo>
                      <a:lnTo>
                        <a:pt x="67" y="45"/>
                      </a:lnTo>
                      <a:lnTo>
                        <a:pt x="70" y="43"/>
                      </a:lnTo>
                      <a:lnTo>
                        <a:pt x="64" y="33"/>
                      </a:lnTo>
                      <a:lnTo>
                        <a:pt x="67" y="27"/>
                      </a:lnTo>
                      <a:lnTo>
                        <a:pt x="64" y="21"/>
                      </a:lnTo>
                      <a:lnTo>
                        <a:pt x="70" y="17"/>
                      </a:lnTo>
                      <a:lnTo>
                        <a:pt x="70" y="7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9"/>
                <p:cNvSpPr>
                  <a:spLocks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8452184" y="2707060"/>
                  <a:ext cx="187256" cy="514445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89" y="15"/>
                    </a:cxn>
                    <a:cxn ang="0">
                      <a:pos x="90" y="45"/>
                    </a:cxn>
                    <a:cxn ang="0">
                      <a:pos x="106" y="59"/>
                    </a:cxn>
                    <a:cxn ang="0">
                      <a:pos x="140" y="75"/>
                    </a:cxn>
                    <a:cxn ang="0">
                      <a:pos x="146" y="162"/>
                    </a:cxn>
                    <a:cxn ang="0">
                      <a:pos x="123" y="236"/>
                    </a:cxn>
                    <a:cxn ang="0">
                      <a:pos x="99" y="293"/>
                    </a:cxn>
                    <a:cxn ang="0">
                      <a:pos x="104" y="428"/>
                    </a:cxn>
                    <a:cxn ang="0">
                      <a:pos x="99" y="433"/>
                    </a:cxn>
                    <a:cxn ang="0">
                      <a:pos x="76" y="448"/>
                    </a:cxn>
                    <a:cxn ang="0">
                      <a:pos x="63" y="450"/>
                    </a:cxn>
                    <a:cxn ang="0">
                      <a:pos x="54" y="446"/>
                    </a:cxn>
                    <a:cxn ang="0">
                      <a:pos x="59" y="439"/>
                    </a:cxn>
                    <a:cxn ang="0">
                      <a:pos x="71" y="427"/>
                    </a:cxn>
                    <a:cxn ang="0">
                      <a:pos x="66" y="423"/>
                    </a:cxn>
                    <a:cxn ang="0">
                      <a:pos x="36" y="432"/>
                    </a:cxn>
                    <a:cxn ang="0">
                      <a:pos x="33" y="426"/>
                    </a:cxn>
                    <a:cxn ang="0">
                      <a:pos x="36" y="420"/>
                    </a:cxn>
                    <a:cxn ang="0">
                      <a:pos x="45" y="412"/>
                    </a:cxn>
                    <a:cxn ang="0">
                      <a:pos x="35" y="369"/>
                    </a:cxn>
                    <a:cxn ang="0">
                      <a:pos x="24" y="246"/>
                    </a:cxn>
                    <a:cxn ang="0">
                      <a:pos x="19" y="222"/>
                    </a:cxn>
                    <a:cxn ang="0">
                      <a:pos x="28" y="174"/>
                    </a:cxn>
                    <a:cxn ang="0">
                      <a:pos x="21" y="173"/>
                    </a:cxn>
                    <a:cxn ang="0">
                      <a:pos x="16" y="171"/>
                    </a:cxn>
                    <a:cxn ang="0">
                      <a:pos x="9" y="168"/>
                    </a:cxn>
                    <a:cxn ang="0">
                      <a:pos x="6" y="164"/>
                    </a:cxn>
                    <a:cxn ang="0">
                      <a:pos x="0" y="158"/>
                    </a:cxn>
                    <a:cxn ang="0">
                      <a:pos x="5" y="133"/>
                    </a:cxn>
                    <a:cxn ang="0">
                      <a:pos x="41" y="77"/>
                    </a:cxn>
                    <a:cxn ang="0">
                      <a:pos x="54" y="61"/>
                    </a:cxn>
                    <a:cxn ang="0">
                      <a:pos x="38" y="50"/>
                    </a:cxn>
                    <a:cxn ang="0">
                      <a:pos x="37" y="48"/>
                    </a:cxn>
                    <a:cxn ang="0">
                      <a:pos x="33" y="43"/>
                    </a:cxn>
                    <a:cxn ang="0">
                      <a:pos x="33" y="30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152" h="451">
                      <a:moveTo>
                        <a:pt x="38" y="6"/>
                      </a:moveTo>
                      <a:lnTo>
                        <a:pt x="56" y="0"/>
                      </a:lnTo>
                      <a:lnTo>
                        <a:pt x="76" y="3"/>
                      </a:lnTo>
                      <a:lnTo>
                        <a:pt x="89" y="15"/>
                      </a:lnTo>
                      <a:lnTo>
                        <a:pt x="94" y="28"/>
                      </a:lnTo>
                      <a:lnTo>
                        <a:pt x="90" y="45"/>
                      </a:lnTo>
                      <a:lnTo>
                        <a:pt x="96" y="54"/>
                      </a:lnTo>
                      <a:lnTo>
                        <a:pt x="106" y="59"/>
                      </a:lnTo>
                      <a:lnTo>
                        <a:pt x="132" y="69"/>
                      </a:lnTo>
                      <a:lnTo>
                        <a:pt x="140" y="75"/>
                      </a:lnTo>
                      <a:lnTo>
                        <a:pt x="151" y="147"/>
                      </a:lnTo>
                      <a:lnTo>
                        <a:pt x="146" y="162"/>
                      </a:lnTo>
                      <a:lnTo>
                        <a:pt x="118" y="168"/>
                      </a:lnTo>
                      <a:lnTo>
                        <a:pt x="123" y="236"/>
                      </a:lnTo>
                      <a:lnTo>
                        <a:pt x="104" y="242"/>
                      </a:lnTo>
                      <a:lnTo>
                        <a:pt x="99" y="293"/>
                      </a:lnTo>
                      <a:lnTo>
                        <a:pt x="103" y="380"/>
                      </a:lnTo>
                      <a:lnTo>
                        <a:pt x="104" y="428"/>
                      </a:lnTo>
                      <a:lnTo>
                        <a:pt x="99" y="429"/>
                      </a:lnTo>
                      <a:lnTo>
                        <a:pt x="99" y="433"/>
                      </a:lnTo>
                      <a:lnTo>
                        <a:pt x="85" y="442"/>
                      </a:lnTo>
                      <a:lnTo>
                        <a:pt x="76" y="448"/>
                      </a:lnTo>
                      <a:lnTo>
                        <a:pt x="70" y="450"/>
                      </a:lnTo>
                      <a:lnTo>
                        <a:pt x="63" y="450"/>
                      </a:lnTo>
                      <a:lnTo>
                        <a:pt x="55" y="448"/>
                      </a:lnTo>
                      <a:lnTo>
                        <a:pt x="54" y="446"/>
                      </a:lnTo>
                      <a:lnTo>
                        <a:pt x="55" y="443"/>
                      </a:lnTo>
                      <a:lnTo>
                        <a:pt x="59" y="439"/>
                      </a:lnTo>
                      <a:lnTo>
                        <a:pt x="64" y="433"/>
                      </a:lnTo>
                      <a:lnTo>
                        <a:pt x="71" y="427"/>
                      </a:lnTo>
                      <a:lnTo>
                        <a:pt x="66" y="429"/>
                      </a:lnTo>
                      <a:lnTo>
                        <a:pt x="66" y="423"/>
                      </a:lnTo>
                      <a:lnTo>
                        <a:pt x="44" y="432"/>
                      </a:lnTo>
                      <a:lnTo>
                        <a:pt x="36" y="432"/>
                      </a:lnTo>
                      <a:lnTo>
                        <a:pt x="33" y="429"/>
                      </a:lnTo>
                      <a:lnTo>
                        <a:pt x="33" y="426"/>
                      </a:lnTo>
                      <a:lnTo>
                        <a:pt x="34" y="424"/>
                      </a:lnTo>
                      <a:lnTo>
                        <a:pt x="36" y="420"/>
                      </a:lnTo>
                      <a:lnTo>
                        <a:pt x="41" y="416"/>
                      </a:lnTo>
                      <a:lnTo>
                        <a:pt x="45" y="412"/>
                      </a:lnTo>
                      <a:lnTo>
                        <a:pt x="40" y="411"/>
                      </a:lnTo>
                      <a:lnTo>
                        <a:pt x="35" y="369"/>
                      </a:lnTo>
                      <a:lnTo>
                        <a:pt x="33" y="301"/>
                      </a:lnTo>
                      <a:lnTo>
                        <a:pt x="24" y="246"/>
                      </a:lnTo>
                      <a:lnTo>
                        <a:pt x="22" y="231"/>
                      </a:lnTo>
                      <a:lnTo>
                        <a:pt x="19" y="222"/>
                      </a:lnTo>
                      <a:lnTo>
                        <a:pt x="26" y="188"/>
                      </a:lnTo>
                      <a:lnTo>
                        <a:pt x="28" y="174"/>
                      </a:lnTo>
                      <a:lnTo>
                        <a:pt x="24" y="175"/>
                      </a:lnTo>
                      <a:lnTo>
                        <a:pt x="21" y="173"/>
                      </a:lnTo>
                      <a:lnTo>
                        <a:pt x="19" y="173"/>
                      </a:lnTo>
                      <a:lnTo>
                        <a:pt x="16" y="171"/>
                      </a:lnTo>
                      <a:lnTo>
                        <a:pt x="11" y="171"/>
                      </a:lnTo>
                      <a:lnTo>
                        <a:pt x="9" y="168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2" y="162"/>
                      </a:lnTo>
                      <a:lnTo>
                        <a:pt x="0" y="158"/>
                      </a:lnTo>
                      <a:lnTo>
                        <a:pt x="8" y="143"/>
                      </a:lnTo>
                      <a:lnTo>
                        <a:pt x="5" y="133"/>
                      </a:lnTo>
                      <a:lnTo>
                        <a:pt x="19" y="143"/>
                      </a:lnTo>
                      <a:lnTo>
                        <a:pt x="41" y="77"/>
                      </a:lnTo>
                      <a:lnTo>
                        <a:pt x="57" y="64"/>
                      </a:lnTo>
                      <a:lnTo>
                        <a:pt x="54" y="61"/>
                      </a:lnTo>
                      <a:lnTo>
                        <a:pt x="40" y="59"/>
                      </a:lnTo>
                      <a:lnTo>
                        <a:pt x="38" y="50"/>
                      </a:lnTo>
                      <a:lnTo>
                        <a:pt x="42" y="48"/>
                      </a:lnTo>
                      <a:lnTo>
                        <a:pt x="37" y="48"/>
                      </a:lnTo>
                      <a:lnTo>
                        <a:pt x="38" y="45"/>
                      </a:lnTo>
                      <a:lnTo>
                        <a:pt x="33" y="43"/>
                      </a:lnTo>
                      <a:lnTo>
                        <a:pt x="36" y="32"/>
                      </a:lnTo>
                      <a:lnTo>
                        <a:pt x="33" y="30"/>
                      </a:lnTo>
                      <a:lnTo>
                        <a:pt x="35" y="16"/>
                      </a:lnTo>
                      <a:lnTo>
                        <a:pt x="31" y="16"/>
                      </a:lnTo>
                      <a:lnTo>
                        <a:pt x="38" y="6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5" name="Group 114"/>
              <p:cNvGrpSpPr/>
              <p:nvPr>
                <p:custDataLst>
                  <p:tags r:id="rId70"/>
                </p:custDataLst>
              </p:nvPr>
            </p:nvGrpSpPr>
            <p:grpSpPr>
              <a:xfrm>
                <a:off x="6506569" y="2632942"/>
                <a:ext cx="549723" cy="635842"/>
                <a:chOff x="7669257" y="2598664"/>
                <a:chExt cx="549723" cy="635842"/>
              </a:xfrm>
              <a:solidFill>
                <a:schemeClr val="accent2"/>
              </a:solidFill>
            </p:grpSpPr>
            <p:sp>
              <p:nvSpPr>
                <p:cNvPr id="106" name="Freeform 8"/>
                <p:cNvSpPr>
                  <a:spLocks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7797363" y="2696240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8"/>
                <p:cNvSpPr>
                  <a:spLocks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7884368" y="2598664"/>
                  <a:ext cx="229396" cy="633022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8"/>
                <p:cNvSpPr>
                  <a:spLocks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7999066" y="2711823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8"/>
                <p:cNvSpPr>
                  <a:spLocks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7853461" y="2766647"/>
                  <a:ext cx="191509" cy="467859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8"/>
                <p:cNvSpPr>
                  <a:spLocks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7710358" y="2696240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8"/>
                <p:cNvSpPr>
                  <a:spLocks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8044970" y="2711823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8"/>
                <p:cNvSpPr>
                  <a:spLocks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7756261" y="2630191"/>
                  <a:ext cx="192953" cy="570969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8"/>
                <p:cNvSpPr>
                  <a:spLocks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7669257" y="2696240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8"/>
                <p:cNvSpPr>
                  <a:spLocks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7987336" y="2711823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3" name="Rectangle 192"/>
              <p:cNvSpPr/>
              <p:nvPr>
                <p:custDataLst>
                  <p:tags r:id="rId71"/>
                </p:custDataLst>
              </p:nvPr>
            </p:nvSpPr>
            <p:spPr>
              <a:xfrm>
                <a:off x="7007992" y="2810479"/>
                <a:ext cx="591829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ZA" sz="1600" b="1" dirty="0" smtClean="0">
                    <a:solidFill>
                      <a:srgbClr val="C0504D"/>
                    </a:solidFill>
                  </a:rPr>
                  <a:t>35%</a:t>
                </a:r>
                <a:endParaRPr lang="en-ZA" sz="1600" b="1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99" name="Rectangle 298"/>
              <p:cNvSpPr/>
              <p:nvPr>
                <p:custDataLst>
                  <p:tags r:id="rId72"/>
                </p:custDataLst>
              </p:nvPr>
            </p:nvSpPr>
            <p:spPr>
              <a:xfrm>
                <a:off x="8083936" y="2807939"/>
                <a:ext cx="5918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ZA" sz="1600" b="1" dirty="0" smtClean="0">
                    <a:solidFill>
                      <a:srgbClr val="4F81BD"/>
                    </a:solidFill>
                  </a:rPr>
                  <a:t>65%</a:t>
                </a:r>
                <a:endParaRPr lang="en-ZA" sz="1600" b="1" dirty="0">
                  <a:solidFill>
                    <a:srgbClr val="4F81BD"/>
                  </a:solidFill>
                </a:endParaRPr>
              </a:p>
            </p:txBody>
          </p:sp>
        </p:grpSp>
      </p:grpSp>
      <p:grpSp>
        <p:nvGrpSpPr>
          <p:cNvPr id="3075" name="Group 3074"/>
          <p:cNvGrpSpPr/>
          <p:nvPr>
            <p:custDataLst>
              <p:tags r:id="rId23"/>
            </p:custDataLst>
          </p:nvPr>
        </p:nvGrpSpPr>
        <p:grpSpPr>
          <a:xfrm>
            <a:off x="5076305" y="5163730"/>
            <a:ext cx="3672408" cy="792000"/>
            <a:chOff x="5076305" y="4316576"/>
            <a:chExt cx="3672408" cy="792000"/>
          </a:xfrm>
        </p:grpSpPr>
        <p:sp>
          <p:nvSpPr>
            <p:cNvPr id="81" name="Rectangle 80"/>
            <p:cNvSpPr>
              <a:spLocks/>
            </p:cNvSpPr>
            <p:nvPr>
              <p:custDataLst>
                <p:tags r:id="rId62"/>
              </p:custDataLst>
            </p:nvPr>
          </p:nvSpPr>
          <p:spPr>
            <a:xfrm>
              <a:off x="5076305" y="4316576"/>
              <a:ext cx="3672408" cy="792000"/>
            </a:xfrm>
            <a:prstGeom prst="rect">
              <a:avLst/>
            </a:prstGeom>
            <a:solidFill>
              <a:srgbClr val="D0D8E8"/>
            </a:solidFill>
            <a:ln w="25400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200" dirty="0">
                <a:solidFill>
                  <a:prstClr val="black"/>
                </a:solidFill>
              </a:endParaRPr>
            </a:p>
          </p:txBody>
        </p:sp>
        <p:sp>
          <p:nvSpPr>
            <p:cNvPr id="344" name="Rounded Rectangle 343"/>
            <p:cNvSpPr>
              <a:spLocks/>
            </p:cNvSpPr>
            <p:nvPr>
              <p:custDataLst>
                <p:tags r:id="rId63"/>
              </p:custDataLst>
            </p:nvPr>
          </p:nvSpPr>
          <p:spPr>
            <a:xfrm>
              <a:off x="5143501" y="4365105"/>
              <a:ext cx="3546022" cy="692106"/>
            </a:xfrm>
            <a:prstGeom prst="roundRect">
              <a:avLst>
                <a:gd name="adj" fmla="val 101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318" name="Rectangle 317"/>
            <p:cNvSpPr/>
            <p:nvPr>
              <p:custDataLst>
                <p:tags r:id="rId64"/>
              </p:custDataLst>
            </p:nvPr>
          </p:nvSpPr>
          <p:spPr>
            <a:xfrm>
              <a:off x="5318471" y="4454660"/>
              <a:ext cx="29129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2800" b="1" dirty="0" smtClean="0">
                  <a:solidFill>
                    <a:srgbClr val="00329B"/>
                  </a:solidFill>
                </a:rPr>
                <a:t>8692 </a:t>
              </a:r>
              <a:r>
                <a:rPr lang="en-ZA" dirty="0" smtClean="0">
                  <a:solidFill>
                    <a:srgbClr val="00329B"/>
                  </a:solidFill>
                </a:rPr>
                <a:t>vacant positions</a:t>
              </a:r>
              <a:endParaRPr lang="en-ZA" dirty="0">
                <a:solidFill>
                  <a:srgbClr val="00329B"/>
                </a:solidFill>
              </a:endParaRPr>
            </a:p>
          </p:txBody>
        </p:sp>
      </p:grpSp>
      <p:sp>
        <p:nvSpPr>
          <p:cNvPr id="319" name="AutoShape 15" descr="data:image/jpeg;base64,/9j/4AAQSkZJRgABAQAAAQABAAD/2wCEAAkGBhQSERQUEhQWEhQUFBUXFBgXFxQYFBYaFhQYFBQVFRQXHCYhFxkjGhUUIS8gIycqLSwsFR8xNTAqNSYrLSkBCQoKDgwOGg8PGCwkHxw1LC4tLCksKSksKSksLCkuKSwpKSwtKSkpKSkpLCwsKSksLCksLCksNCkpLCkpLCwpKf/AABEIAJ4AlwMBIgACEQEDEQH/xAAcAAEAAgMBAQEAAAAAAAAAAAAABgcBBAUIAgP/xABLEAABAwEDBwYICwYFBQAAAAABAAIDEQQFIQYHEjFBUYETImGRodIUFzJUcXKTshYjM0JTYpKxwdHhNVJjc4LCVaOz4vAkJUN0ov/EABkBAQADAQEAAAAAAAAAAAAAAAABAgMEBf/EACgRAAIDAAEDAgUFAAAAAAAAAAABAgMREgQhMRNRIkFhkeEUMkJxsf/aAAwDAQACEQMRAD8AvFERAEREBqXpebLPE6WQ0a0cSdgG8lVLlBl3aLQ4hjnQx46LWEgkaqucMT2a1287F4HThh2BpkcN5J0W9QDvtKv13UVLOTKtmzHecrTUSyAjaJHg/eppklnFc1zYrUdJpwEp8pu7T3jp1+lQPRQhbShGSxoqmeiAVlR7IK8DNYYi41c2rCfUNB2UUhXmSWPDQIiKAEREAREQBERAEREAREQBERAVnnXsBEkUtOaWFhO4tJcAfSHHqUBCvfKK7GT2eRkgqNEuG9rmgkOHSqIXodPLY57FWfa+SVmOMuIDQXE6gAST6AFM8lM3skj2yWlpjjaQdE4PfTGhGtre1aykoLWVSJjm+sBisMYIoXlzz/UcOwBSRfLGAAACgAoOC+l5cnr00CIigBERAEREAREQBERAEREAREQGtePyMn8t/ulefmr0DeXyMn8t/ulefQu3pfDKyJRm5P8A3CP1ZPcVxqms3H7Qj9WT3CrlWXU/vEfAREXOWCIiAIiIAiLBKAyij2TeUzrXLaAGAQxODWSVxdrwI4VqNhCkKlpp4wERFACIiALC1L1vaOzsMkrgxo6ydwG0qrcoM4s85c2EmCPZT5Q+s/Z6B2rSuqU/BDeFq3j8jJ/Lf7pXn1qvOxurYGE6zZW1rr+RCowLp6b5kMk2bj9oR+rJ7iuVUbkje7LNa2SyV0Gh4OiKnFtBgrD8aNj/AIv2P1Vb4SctSCJeiiHjRsf8X2f6rHjSsf8AF+x+qw9KfsTpMEXFuDK2G2F4h06sAJ0m01kgUx6F2lRpp4yQiIoAUby7vnkLMWs+Vm+LjG3nYOPUeshSMlQawHw69HS64bJzWbi/YenGp4BaQXfX4RBJMl7m8Fs0cXzgKvO9zsXflwXWRFRvXrJCIigBaV8XsyzQulkPNbs2k7GjpK23OoMcFTmXOU5tU2iw/Exkhm5x1F5/DoWtVfN4Q2c3KHKGW1y6choBUMYPJYNw3nVU7Vy0aK0AxJ61YWS2bXSAktYIrqiGBp/EOz0Bd8pRrRXyTCw/s+P/ANVv+iqNCv8AtsQbA9rRQCJwAGoAMIACoALDpvmSz9bPZnSODY2ue46mtaXOO00AxW58HLV5tP7GXurq5uf2hH6snuFXIrW3ODzAkUN8HLV5tP7GXup8HLV5tP7GXuq+aL4lfRpNK0BNBrNBWgWf6l+xOEAzX3ZLFJOZYpIwWsA02PbXE1ppAVVhqG/Dqb/D7R1P7iycupvMLR1O7iynGU3rQJiih3w6m/w+0dT+4hy7m8wtHU/uKvpyGnSy1vk2eyuLa8pJzI6a6uGvgPwX6ZIXH4LZWMI57ufJ6ztnAUHBR+xtlt9tjkmhfDDA3SDXhwq6uGsAHHHAagp2El8K4gIiLMkIiICIZyL75Gzcm00fMS30MHlnjgOJVSKUZx7dyluc2uETWsHQaaTqcSowxhcQBrJAHpJoO2i9KmPGH9lGT/NnkwHf9VI0EA0hB3jyn8NQ4qyaLWuywiGGONupjQ3qGJ4mp4raXBZPnLS6Na8vkZP5b/dK8+t1L0NaYdNjm1ppNIruqKKADNEPOT7Id9bUWRhulWiBXbeclnkEkTtF4qAaA6xQ4EELteMO3fTD2cXdUj8UQ85Psh308UQ85Psh31u7an5/wYyN+MO3fTD2cXdTxh276b/Li7qkniiHnJ9kO+seKIecn2X+9Rzp+n2/A7kc8YVu+mHs4u6njDt30w9nF3VJPFEPOT7Id9PFEPOT7Id9OdP0+wxkb8Ydu+mHs4u6ujcGcW0eERi0SB0ROi7mMbSuAdVoBwNFu2vNOWxucycvc1pLW8nTSIxpXSNKqvyN6slXNPER3PRIWVGMgL98IsoDj8ZFzHdIA5juI+5SdefKPF4y4REUAIiIDz/e0+nPM/XpSyHgXmnZRbOS0GnbLO06jMw/ZOl+C0LUyj3jc9w6nELqZHTaNus5P0gH2gW/eQvVl2i8KF4hZWAsryi4REQBERAEREARFiqAyVT+cS4OQtPKNFI5quG4O+eO2vEq36rjZW3H4VZnxgAvHOj9YasdlcRxWtU+EtIZVuRF+eDWppJ+Lkox/QCcHcD+KusFednsoSDgRgRtB1EUVy5BX74TZWhxrJFzH7zQcx3EdoK36mH8kQiSoiLjLBERAUblfZOTt1obs5QuH9fP/Fc2w2oxSxyDWx7XfZIOrgpvnVumkkc4GDxoP9LcWk+kYf0qAr1K2pQRRnoezTh7GvbqcA4egioX6KG5tb+Etn5Fx58OA6WHyTw1dSmS82UeLwuERFUBERAEREAXKynvIwWWaQGjmsOifrHmt7T2Lqquc6l+eRZmn68n9jfvPUtK48pJEMivw0tvnD+z8lZ+Q1olksjZJ3mRz3OIJ1htdFow9UniqcsVkdLI2Ngq57g0D0lX1ddiEMMcQxDGNbXfQa10dRxSSSIRVuci4eRtHKtHMmx6A8eUOOB4laWQ1++DWpukaRyUY/j5LuB7Kq0sqLkFqsz4tTqaTDucMR16uKo2Rha4g1BBIO8EYHtqr1NWQ4sh9j0QCsqOZC34LTZW1NXx0Y/bWgwdxH4qRrhknF4y4REUA51/XQ20wPid84YHc4YtPWqMtlldFI6N4o5jiHDpH5r0Iodl5kd4S3logOWYMQBjIBqHrDZ1Loos4vH4ZDRWVz3vJZpWyxmhbrGxw2tPQfwV2XFfsdqiEkZ9Ztecw/uuCoctINCKEYEHWCMMRsW7c98y2aQSROoRrGtrhucNoXVbVzWryVTwv1FE8n84cFoo2T4iTc48wn6r9noNFKmvBFQajoXnyi49mi59IsVSqqDKL85Z2tBc4hoGskgAcSoblFnLijBbZvjpP3v/ABjea/O4YdKtGDk8QO1lTlRHY46nnSOB5Nm0nedzVStrtTpHue86TnklxO0n/nYvu2258zy+Vxe92JJPYNw6BgF1slMlX2yWmLYm+W/+0fWK74QVS1lN0kmbHJwk+FPGAq2Ku3Y547R1qyV+Vns7WNa1oo1oAAGoAal+q4Zzc5aWRgqqM5dwcjOJmjmTeVuDxr6xj1q2Fy8pLnFqs8kR1kVYdzhi09fYVNU+EtDKqyHyiFktFXmkTxovwJpta6gxwP3qaWvOnZmmjGySdNA0f/WPYqsliLXFrhRzSQQdhBoR1hSS4c39otI0j8THsLwdI+qzaOk0XbZXW3ykVTJlcmciO0SiLkXsLq6JqHDBpcagYjUUXVycyPhsbeaNOQjnSO1noA+aEXFNw34UWO6iIsySKZV5Bx2qskZEU1NfzH+uN/1vvVVXndUlnkLJWljhv1Hpado9C9ALWtt3RzN0ZWNkbucAerct673Ds/BDR59W7d99TwfIyvj6AcD/AEnBWHe+ayJ9TZ3mI/uuq5nA6x2qA37cL7LIY5C1xoDVtdo6QF2RshPsVzDpxZxLa0U5UOp+8yMniQF8zZwba4U5bR9VkYPXo1Cjayr+lD2Q02bZecsprLI+TbznEjqWsprcObR87GSSStYxwBAaC51D0mgHaptceRNms1HNZpvHz34ngNQ4CqxlfCPZDCCZLZvpLQQ+esUO44SP9A+aOnqVp2KwsiYGRtDGtGAGr9fSv3WVx2WOb7lksCIizJCUREByo8mLOJ3T8mDI8gknEA0pVoOAJpr/ADK6lFlFLbfkBERQD//Z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sp>
        <p:nvSpPr>
          <p:cNvPr id="3072" name="AutoShape 17" descr="data:image/jpeg;base64,/9j/4AAQSkZJRgABAQAAAQABAAD/2wCEAAkGBhQSERQUEhQWEhQUFBUXFBgXFxQYFBYaFhQYFBQVFRQXHCYhFxkjGhUUIS8gIycqLSwsFR8xNTAqNSYrLSkBCQoKDgwOGg8PGCwkHxw1LC4tLCksKSksKSksLCkuKSwpKSwtKSkpKSkpLCwsKSksLCksLCksNCkpLCkpLCwpKf/AABEIAJ4AlwMBIgACEQEDEQH/xAAcAAEAAgMBAQEAAAAAAAAAAAAABgcBBAUIAgP/xABLEAABAwEDBwYICwYFBQAAAAABAAIDEQQFIQYHEjFBUYETImGRodIUFzJUcXKTshYjM0JTYpKxwdHhNVJjc4LCVaOz4vAkJUN0ov/EABkBAQADAQEAAAAAAAAAAAAAAAABAgMEBf/EACgRAAIDAAEDAgUFAAAAAAAAAAABAgMREgQhMRNRIkFhkeEUMkJxsf/aAAwDAQACEQMRAD8AvFERAEREBqXpebLPE6WQ0a0cSdgG8lVLlBl3aLQ4hjnQx46LWEgkaqucMT2a1287F4HThh2BpkcN5J0W9QDvtKv13UVLOTKtmzHecrTUSyAjaJHg/eppklnFc1zYrUdJpwEp8pu7T3jp1+lQPRQhbShGSxoqmeiAVlR7IK8DNYYi41c2rCfUNB2UUhXmSWPDQIiKAEREAREQBERAEREAREQBERAVnnXsBEkUtOaWFhO4tJcAfSHHqUBCvfKK7GT2eRkgqNEuG9rmgkOHSqIXodPLY57FWfa+SVmOMuIDQXE6gAST6AFM8lM3skj2yWlpjjaQdE4PfTGhGtre1aykoLWVSJjm+sBisMYIoXlzz/UcOwBSRfLGAAACgAoOC+l5cnr00CIigBERAEREAREQBERAEREAREQGtePyMn8t/ulefmr0DeXyMn8t/ulefQu3pfDKyJRm5P8A3CP1ZPcVxqms3H7Qj9WT3CrlWXU/vEfAREXOWCIiAIiIAiLBKAyij2TeUzrXLaAGAQxODWSVxdrwI4VqNhCkKlpp4wERFACIiALC1L1vaOzsMkrgxo6ydwG0qrcoM4s85c2EmCPZT5Q+s/Z6B2rSuqU/BDeFq3j8jJ/Lf7pXn1qvOxurYGE6zZW1rr+RCowLp6b5kMk2bj9oR+rJ7iuVUbkje7LNa2SyV0Gh4OiKnFtBgrD8aNj/AIv2P1Vb4SctSCJeiiHjRsf8X2f6rHjSsf8AF+x+qw9KfsTpMEXFuDK2G2F4h06sAJ0m01kgUx6F2lRpp4yQiIoAUby7vnkLMWs+Vm+LjG3nYOPUeshSMlQawHw69HS64bJzWbi/YenGp4BaQXfX4RBJMl7m8Fs0cXzgKvO9zsXflwXWRFRvXrJCIigBaV8XsyzQulkPNbs2k7GjpK23OoMcFTmXOU5tU2iw/Exkhm5x1F5/DoWtVfN4Q2c3KHKGW1y6choBUMYPJYNw3nVU7Vy0aK0AxJ61YWS2bXSAktYIrqiGBp/EOz0Bd8pRrRXyTCw/s+P/ANVv+iqNCv8AtsQbA9rRQCJwAGoAMIACoALDpvmSz9bPZnSODY2ue46mtaXOO00AxW58HLV5tP7GXurq5uf2hH6snuFXIrW3ODzAkUN8HLV5tP7GXup8HLV5tP7GXuq+aL4lfRpNK0BNBrNBWgWf6l+xOEAzX3ZLFJOZYpIwWsA02PbXE1ppAVVhqG/Dqb/D7R1P7iycupvMLR1O7iynGU3rQJiih3w6m/w+0dT+4hy7m8wtHU/uKvpyGnSy1vk2eyuLa8pJzI6a6uGvgPwX6ZIXH4LZWMI57ufJ6ztnAUHBR+xtlt9tjkmhfDDA3SDXhwq6uGsAHHHAagp2El8K4gIiLMkIiICIZyL75Gzcm00fMS30MHlnjgOJVSKUZx7dyluc2uETWsHQaaTqcSowxhcQBrJAHpJoO2i9KmPGH9lGT/NnkwHf9VI0EA0hB3jyn8NQ4qyaLWuywiGGONupjQ3qGJ4mp4raXBZPnLS6Na8vkZP5b/dK8+t1L0NaYdNjm1ppNIruqKKADNEPOT7Id9bUWRhulWiBXbeclnkEkTtF4qAaA6xQ4EELteMO3fTD2cXdUj8UQ85Psh308UQ85Psh31u7an5/wYyN+MO3fTD2cXdTxh276b/Li7qkniiHnJ9kO+seKIecn2X+9Rzp+n2/A7kc8YVu+mHs4u6njDt30w9nF3VJPFEPOT7Id9PFEPOT7Id9OdP0+wxkb8Ydu+mHs4u6ujcGcW0eERi0SB0ROi7mMbSuAdVoBwNFu2vNOWxucycvc1pLW8nTSIxpXSNKqvyN6slXNPER3PRIWVGMgL98IsoDj8ZFzHdIA5juI+5SdefKPF4y4REUAIiIDz/e0+nPM/XpSyHgXmnZRbOS0GnbLO06jMw/ZOl+C0LUyj3jc9w6nELqZHTaNus5P0gH2gW/eQvVl2i8KF4hZWAsryi4REQBERAEREARFiqAyVT+cS4OQtPKNFI5quG4O+eO2vEq36rjZW3H4VZnxgAvHOj9YasdlcRxWtU+EtIZVuRF+eDWppJ+Lkox/QCcHcD+KusFednsoSDgRgRtB1EUVy5BX74TZWhxrJFzH7zQcx3EdoK36mH8kQiSoiLjLBERAUblfZOTt1obs5QuH9fP/Fc2w2oxSxyDWx7XfZIOrgpvnVumkkc4GDxoP9LcWk+kYf0qAr1K2pQRRnoezTh7GvbqcA4egioX6KG5tb+Etn5Fx58OA6WHyTw1dSmS82UeLwuERFUBERAEREAXKynvIwWWaQGjmsOifrHmt7T2Lqquc6l+eRZmn68n9jfvPUtK48pJEMivw0tvnD+z8lZ+Q1olksjZJ3mRz3OIJ1htdFow9UniqcsVkdLI2Ngq57g0D0lX1ddiEMMcQxDGNbXfQa10dRxSSSIRVuci4eRtHKtHMmx6A8eUOOB4laWQ1++DWpukaRyUY/j5LuB7Kq0sqLkFqsz4tTqaTDucMR16uKo2Rha4g1BBIO8EYHtqr1NWQ4sh9j0QCsqOZC34LTZW1NXx0Y/bWgwdxH4qRrhknF4y4REUA51/XQ20wPid84YHc4YtPWqMtlldFI6N4o5jiHDpH5r0Iodl5kd4S3logOWYMQBjIBqHrDZ1Loos4vH4ZDRWVz3vJZpWyxmhbrGxw2tPQfwV2XFfsdqiEkZ9Ztecw/uuCoctINCKEYEHWCMMRsW7c98y2aQSROoRrGtrhucNoXVbVzWryVTwv1FE8n84cFoo2T4iTc48wn6r9noNFKmvBFQajoXnyi49mi59IsVSqqDKL85Z2tBc4hoGskgAcSoblFnLijBbZvjpP3v/ABjea/O4YdKtGDk8QO1lTlRHY46nnSOB5Nm0nedzVStrtTpHue86TnklxO0n/nYvu2258zy+Vxe92JJPYNw6BgF1slMlX2yWmLYm+W/+0fWK74QVS1lN0kmbHJwk+FPGAq2Ku3Y547R1qyV+Vns7WNa1oo1oAAGoAal+q4Zzc5aWRgqqM5dwcjOJmjmTeVuDxr6xj1q2Fy8pLnFqs8kR1kVYdzhi09fYVNU+EtDKqyHyiFktFXmkTxovwJpta6gxwP3qaWvOnZmmjGySdNA0f/WPYqsliLXFrhRzSQQdhBoR1hSS4c39otI0j8THsLwdI+qzaOk0XbZXW3ykVTJlcmciO0SiLkXsLq6JqHDBpcagYjUUXVycyPhsbeaNOQjnSO1noA+aEXFNw34UWO6iIsySKZV5Bx2qskZEU1NfzH+uN/1vvVVXndUlnkLJWljhv1Hpado9C9ALWtt3RzN0ZWNkbucAerct673Ds/BDR59W7d99TwfIyvj6AcD/AEnBWHe+ayJ9TZ3mI/uuq5nA6x2qA37cL7LIY5C1xoDVtdo6QF2RshPsVzDpxZxLa0U5UOp+8yMniQF8zZwba4U5bR9VkYPXo1Cjayr+lD2Q02bZecsprLI+TbznEjqWsprcObR87GSSStYxwBAaC51D0mgHaptceRNms1HNZpvHz34ngNQ4CqxlfCPZDCCZLZvpLQQ+esUO44SP9A+aOnqVp2KwsiYGRtDGtGAGr9fSv3WVx2WOb7lksCIizJCUREByo8mLOJ3T8mDI8gknEA0pVoOAJpr/ADK6lFlFLbfkBERQD//Z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>
              <a:solidFill>
                <a:prstClr val="black"/>
              </a:solidFill>
            </a:endParaRPr>
          </a:p>
        </p:txBody>
      </p:sp>
      <p:grpSp>
        <p:nvGrpSpPr>
          <p:cNvPr id="3083" name="Group 3082"/>
          <p:cNvGrpSpPr/>
          <p:nvPr>
            <p:custDataLst>
              <p:tags r:id="rId26"/>
            </p:custDataLst>
          </p:nvPr>
        </p:nvGrpSpPr>
        <p:grpSpPr>
          <a:xfrm>
            <a:off x="5076305" y="3438503"/>
            <a:ext cx="3672408" cy="792000"/>
            <a:chOff x="5076305" y="3446233"/>
            <a:chExt cx="3672408" cy="792000"/>
          </a:xfrm>
        </p:grpSpPr>
        <p:sp>
          <p:nvSpPr>
            <p:cNvPr id="80" name="Rectangle 79"/>
            <p:cNvSpPr>
              <a:spLocks/>
            </p:cNvSpPr>
            <p:nvPr>
              <p:custDataLst>
                <p:tags r:id="rId41"/>
              </p:custDataLst>
            </p:nvPr>
          </p:nvSpPr>
          <p:spPr>
            <a:xfrm>
              <a:off x="5076305" y="3446233"/>
              <a:ext cx="3672408" cy="792000"/>
            </a:xfrm>
            <a:prstGeom prst="rect">
              <a:avLst/>
            </a:prstGeom>
            <a:solidFill>
              <a:srgbClr val="D0D8E8"/>
            </a:solidFill>
            <a:ln w="25400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r>
                <a:rPr lang="en-ZA" sz="1100" dirty="0" smtClean="0">
                  <a:solidFill>
                    <a:prstClr val="black"/>
                  </a:solidFill>
                </a:rPr>
                <a:t>Middle </a:t>
              </a:r>
              <a:r>
                <a:rPr lang="en-ZA" sz="1100" dirty="0">
                  <a:solidFill>
                    <a:prstClr val="black"/>
                  </a:solidFill>
                </a:rPr>
                <a:t>Managers</a:t>
              </a:r>
            </a:p>
          </p:txBody>
        </p:sp>
        <p:sp>
          <p:nvSpPr>
            <p:cNvPr id="300" name="Rectangle 299"/>
            <p:cNvSpPr/>
            <p:nvPr>
              <p:custDataLst>
                <p:tags r:id="rId42"/>
              </p:custDataLst>
            </p:nvPr>
          </p:nvSpPr>
          <p:spPr>
            <a:xfrm>
              <a:off x="5182984" y="3636840"/>
              <a:ext cx="10871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2800" b="1" dirty="0" smtClean="0">
                  <a:solidFill>
                    <a:srgbClr val="00329B"/>
                  </a:solidFill>
                </a:rPr>
                <a:t>1,027</a:t>
              </a:r>
              <a:endParaRPr lang="en-ZA" sz="2800" b="1" dirty="0">
                <a:solidFill>
                  <a:srgbClr val="00329B"/>
                </a:solidFill>
              </a:endParaRPr>
            </a:p>
          </p:txBody>
        </p:sp>
        <p:grpSp>
          <p:nvGrpSpPr>
            <p:cNvPr id="325" name="Group 324"/>
            <p:cNvGrpSpPr/>
            <p:nvPr>
              <p:custDataLst>
                <p:tags r:id="rId43"/>
              </p:custDataLst>
            </p:nvPr>
          </p:nvGrpSpPr>
          <p:grpSpPr>
            <a:xfrm>
              <a:off x="6469692" y="3500980"/>
              <a:ext cx="2231529" cy="705035"/>
              <a:chOff x="6460167" y="2605001"/>
              <a:chExt cx="2231529" cy="705035"/>
            </a:xfrm>
          </p:grpSpPr>
          <p:sp>
            <p:nvSpPr>
              <p:cNvPr id="326" name="Rounded Rectangle 325"/>
              <p:cNvSpPr/>
              <p:nvPr>
                <p:custDataLst>
                  <p:tags r:id="rId44"/>
                </p:custDataLst>
              </p:nvPr>
            </p:nvSpPr>
            <p:spPr>
              <a:xfrm>
                <a:off x="6460167" y="2605001"/>
                <a:ext cx="2231529" cy="705035"/>
              </a:xfrm>
              <a:prstGeom prst="roundRect">
                <a:avLst>
                  <a:gd name="adj" fmla="val 101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27" name="Group 326"/>
              <p:cNvGrpSpPr/>
              <p:nvPr>
                <p:custDataLst>
                  <p:tags r:id="rId45"/>
                </p:custDataLst>
              </p:nvPr>
            </p:nvGrpSpPr>
            <p:grpSpPr>
              <a:xfrm>
                <a:off x="7746333" y="2619990"/>
                <a:ext cx="410229" cy="657420"/>
                <a:chOff x="8229211" y="2598664"/>
                <a:chExt cx="410229" cy="657420"/>
              </a:xfrm>
              <a:solidFill>
                <a:schemeClr val="accent1"/>
              </a:solidFill>
            </p:grpSpPr>
            <p:sp>
              <p:nvSpPr>
                <p:cNvPr id="340" name="Freeform 10"/>
                <p:cNvSpPr>
                  <a:spLocks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8271914" y="2630443"/>
                  <a:ext cx="159200" cy="466769"/>
                </a:xfrm>
                <a:custGeom>
                  <a:avLst/>
                  <a:gdLst/>
                  <a:ahLst/>
                  <a:cxnLst>
                    <a:cxn ang="0">
                      <a:pos x="70" y="7"/>
                    </a:cxn>
                    <a:cxn ang="0">
                      <a:pos x="45" y="0"/>
                    </a:cxn>
                    <a:cxn ang="0">
                      <a:pos x="26" y="0"/>
                    </a:cxn>
                    <a:cxn ang="0">
                      <a:pos x="9" y="4"/>
                    </a:cxn>
                    <a:cxn ang="0">
                      <a:pos x="3" y="19"/>
                    </a:cxn>
                    <a:cxn ang="0">
                      <a:pos x="3" y="33"/>
                    </a:cxn>
                    <a:cxn ang="0">
                      <a:pos x="13" y="49"/>
                    </a:cxn>
                    <a:cxn ang="0">
                      <a:pos x="19" y="49"/>
                    </a:cxn>
                    <a:cxn ang="0">
                      <a:pos x="9" y="67"/>
                    </a:cxn>
                    <a:cxn ang="0">
                      <a:pos x="0" y="97"/>
                    </a:cxn>
                    <a:cxn ang="0">
                      <a:pos x="0" y="123"/>
                    </a:cxn>
                    <a:cxn ang="0">
                      <a:pos x="3" y="156"/>
                    </a:cxn>
                    <a:cxn ang="0">
                      <a:pos x="9" y="188"/>
                    </a:cxn>
                    <a:cxn ang="0">
                      <a:pos x="22" y="190"/>
                    </a:cxn>
                    <a:cxn ang="0">
                      <a:pos x="22" y="200"/>
                    </a:cxn>
                    <a:cxn ang="0">
                      <a:pos x="28" y="204"/>
                    </a:cxn>
                    <a:cxn ang="0">
                      <a:pos x="28" y="236"/>
                    </a:cxn>
                    <a:cxn ang="0">
                      <a:pos x="35" y="242"/>
                    </a:cxn>
                    <a:cxn ang="0">
                      <a:pos x="35" y="303"/>
                    </a:cxn>
                    <a:cxn ang="0">
                      <a:pos x="35" y="342"/>
                    </a:cxn>
                    <a:cxn ang="0">
                      <a:pos x="25" y="384"/>
                    </a:cxn>
                    <a:cxn ang="0">
                      <a:pos x="22" y="440"/>
                    </a:cxn>
                    <a:cxn ang="0">
                      <a:pos x="32" y="444"/>
                    </a:cxn>
                    <a:cxn ang="0">
                      <a:pos x="32" y="450"/>
                    </a:cxn>
                    <a:cxn ang="0">
                      <a:pos x="51" y="450"/>
                    </a:cxn>
                    <a:cxn ang="0">
                      <a:pos x="53" y="448"/>
                    </a:cxn>
                    <a:cxn ang="0">
                      <a:pos x="61" y="448"/>
                    </a:cxn>
                    <a:cxn ang="0">
                      <a:pos x="61" y="452"/>
                    </a:cxn>
                    <a:cxn ang="0">
                      <a:pos x="74" y="450"/>
                    </a:cxn>
                    <a:cxn ang="0">
                      <a:pos x="102" y="448"/>
                    </a:cxn>
                    <a:cxn ang="0">
                      <a:pos x="102" y="444"/>
                    </a:cxn>
                    <a:cxn ang="0">
                      <a:pos x="77" y="435"/>
                    </a:cxn>
                    <a:cxn ang="0">
                      <a:pos x="77" y="427"/>
                    </a:cxn>
                    <a:cxn ang="0">
                      <a:pos x="99" y="424"/>
                    </a:cxn>
                    <a:cxn ang="0">
                      <a:pos x="99" y="418"/>
                    </a:cxn>
                    <a:cxn ang="0">
                      <a:pos x="83" y="409"/>
                    </a:cxn>
                    <a:cxn ang="0">
                      <a:pos x="83" y="348"/>
                    </a:cxn>
                    <a:cxn ang="0">
                      <a:pos x="89" y="292"/>
                    </a:cxn>
                    <a:cxn ang="0">
                      <a:pos x="87" y="235"/>
                    </a:cxn>
                    <a:cxn ang="0">
                      <a:pos x="86" y="204"/>
                    </a:cxn>
                    <a:cxn ang="0">
                      <a:pos x="89" y="193"/>
                    </a:cxn>
                    <a:cxn ang="0">
                      <a:pos x="89" y="150"/>
                    </a:cxn>
                    <a:cxn ang="0">
                      <a:pos x="108" y="139"/>
                    </a:cxn>
                    <a:cxn ang="0">
                      <a:pos x="108" y="133"/>
                    </a:cxn>
                    <a:cxn ang="0">
                      <a:pos x="67" y="73"/>
                    </a:cxn>
                    <a:cxn ang="0">
                      <a:pos x="48" y="65"/>
                    </a:cxn>
                    <a:cxn ang="0">
                      <a:pos x="50" y="61"/>
                    </a:cxn>
                    <a:cxn ang="0">
                      <a:pos x="64" y="59"/>
                    </a:cxn>
                    <a:cxn ang="0">
                      <a:pos x="64" y="55"/>
                    </a:cxn>
                    <a:cxn ang="0">
                      <a:pos x="67" y="53"/>
                    </a:cxn>
                    <a:cxn ang="0">
                      <a:pos x="67" y="49"/>
                    </a:cxn>
                    <a:cxn ang="0">
                      <a:pos x="70" y="47"/>
                    </a:cxn>
                    <a:cxn ang="0">
                      <a:pos x="67" y="45"/>
                    </a:cxn>
                    <a:cxn ang="0">
                      <a:pos x="70" y="43"/>
                    </a:cxn>
                    <a:cxn ang="0">
                      <a:pos x="64" y="33"/>
                    </a:cxn>
                    <a:cxn ang="0">
                      <a:pos x="67" y="27"/>
                    </a:cxn>
                    <a:cxn ang="0">
                      <a:pos x="64" y="21"/>
                    </a:cxn>
                    <a:cxn ang="0">
                      <a:pos x="70" y="17"/>
                    </a:cxn>
                    <a:cxn ang="0">
                      <a:pos x="70" y="7"/>
                    </a:cxn>
                  </a:cxnLst>
                  <a:rect l="0" t="0" r="r" b="b"/>
                  <a:pathLst>
                    <a:path w="109" h="453">
                      <a:moveTo>
                        <a:pt x="70" y="7"/>
                      </a:moveTo>
                      <a:lnTo>
                        <a:pt x="45" y="0"/>
                      </a:lnTo>
                      <a:lnTo>
                        <a:pt x="26" y="0"/>
                      </a:lnTo>
                      <a:lnTo>
                        <a:pt x="9" y="4"/>
                      </a:lnTo>
                      <a:lnTo>
                        <a:pt x="3" y="19"/>
                      </a:lnTo>
                      <a:lnTo>
                        <a:pt x="3" y="33"/>
                      </a:lnTo>
                      <a:lnTo>
                        <a:pt x="13" y="49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0" y="97"/>
                      </a:lnTo>
                      <a:lnTo>
                        <a:pt x="0" y="123"/>
                      </a:lnTo>
                      <a:lnTo>
                        <a:pt x="3" y="156"/>
                      </a:lnTo>
                      <a:lnTo>
                        <a:pt x="9" y="188"/>
                      </a:lnTo>
                      <a:lnTo>
                        <a:pt x="22" y="190"/>
                      </a:lnTo>
                      <a:lnTo>
                        <a:pt x="22" y="200"/>
                      </a:lnTo>
                      <a:lnTo>
                        <a:pt x="28" y="204"/>
                      </a:lnTo>
                      <a:lnTo>
                        <a:pt x="28" y="236"/>
                      </a:lnTo>
                      <a:lnTo>
                        <a:pt x="35" y="242"/>
                      </a:lnTo>
                      <a:lnTo>
                        <a:pt x="35" y="303"/>
                      </a:lnTo>
                      <a:lnTo>
                        <a:pt x="35" y="342"/>
                      </a:lnTo>
                      <a:lnTo>
                        <a:pt x="25" y="384"/>
                      </a:lnTo>
                      <a:lnTo>
                        <a:pt x="22" y="440"/>
                      </a:lnTo>
                      <a:lnTo>
                        <a:pt x="32" y="444"/>
                      </a:lnTo>
                      <a:lnTo>
                        <a:pt x="32" y="450"/>
                      </a:lnTo>
                      <a:lnTo>
                        <a:pt x="51" y="450"/>
                      </a:lnTo>
                      <a:lnTo>
                        <a:pt x="53" y="448"/>
                      </a:lnTo>
                      <a:lnTo>
                        <a:pt x="61" y="448"/>
                      </a:lnTo>
                      <a:lnTo>
                        <a:pt x="61" y="452"/>
                      </a:lnTo>
                      <a:lnTo>
                        <a:pt x="74" y="450"/>
                      </a:lnTo>
                      <a:lnTo>
                        <a:pt x="102" y="448"/>
                      </a:lnTo>
                      <a:lnTo>
                        <a:pt x="102" y="444"/>
                      </a:lnTo>
                      <a:lnTo>
                        <a:pt x="77" y="435"/>
                      </a:lnTo>
                      <a:lnTo>
                        <a:pt x="77" y="427"/>
                      </a:lnTo>
                      <a:lnTo>
                        <a:pt x="99" y="424"/>
                      </a:lnTo>
                      <a:lnTo>
                        <a:pt x="99" y="418"/>
                      </a:lnTo>
                      <a:lnTo>
                        <a:pt x="83" y="409"/>
                      </a:lnTo>
                      <a:lnTo>
                        <a:pt x="83" y="348"/>
                      </a:lnTo>
                      <a:lnTo>
                        <a:pt x="89" y="292"/>
                      </a:lnTo>
                      <a:lnTo>
                        <a:pt x="87" y="235"/>
                      </a:lnTo>
                      <a:lnTo>
                        <a:pt x="86" y="204"/>
                      </a:lnTo>
                      <a:lnTo>
                        <a:pt x="89" y="193"/>
                      </a:lnTo>
                      <a:lnTo>
                        <a:pt x="89" y="150"/>
                      </a:lnTo>
                      <a:lnTo>
                        <a:pt x="108" y="139"/>
                      </a:lnTo>
                      <a:lnTo>
                        <a:pt x="108" y="133"/>
                      </a:lnTo>
                      <a:lnTo>
                        <a:pt x="67" y="73"/>
                      </a:lnTo>
                      <a:lnTo>
                        <a:pt x="48" y="65"/>
                      </a:lnTo>
                      <a:lnTo>
                        <a:pt x="50" y="61"/>
                      </a:lnTo>
                      <a:lnTo>
                        <a:pt x="64" y="59"/>
                      </a:lnTo>
                      <a:lnTo>
                        <a:pt x="64" y="55"/>
                      </a:lnTo>
                      <a:lnTo>
                        <a:pt x="67" y="53"/>
                      </a:lnTo>
                      <a:lnTo>
                        <a:pt x="67" y="49"/>
                      </a:lnTo>
                      <a:lnTo>
                        <a:pt x="70" y="47"/>
                      </a:lnTo>
                      <a:lnTo>
                        <a:pt x="67" y="45"/>
                      </a:lnTo>
                      <a:lnTo>
                        <a:pt x="70" y="43"/>
                      </a:lnTo>
                      <a:lnTo>
                        <a:pt x="64" y="33"/>
                      </a:lnTo>
                      <a:lnTo>
                        <a:pt x="67" y="27"/>
                      </a:lnTo>
                      <a:lnTo>
                        <a:pt x="64" y="21"/>
                      </a:lnTo>
                      <a:lnTo>
                        <a:pt x="70" y="17"/>
                      </a:lnTo>
                      <a:lnTo>
                        <a:pt x="70" y="7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Freeform 9"/>
                <p:cNvSpPr>
                  <a:spLocks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316416" y="2598664"/>
                  <a:ext cx="229396" cy="635842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89" y="15"/>
                    </a:cxn>
                    <a:cxn ang="0">
                      <a:pos x="90" y="45"/>
                    </a:cxn>
                    <a:cxn ang="0">
                      <a:pos x="106" y="59"/>
                    </a:cxn>
                    <a:cxn ang="0">
                      <a:pos x="140" y="75"/>
                    </a:cxn>
                    <a:cxn ang="0">
                      <a:pos x="146" y="162"/>
                    </a:cxn>
                    <a:cxn ang="0">
                      <a:pos x="123" y="236"/>
                    </a:cxn>
                    <a:cxn ang="0">
                      <a:pos x="99" y="293"/>
                    </a:cxn>
                    <a:cxn ang="0">
                      <a:pos x="104" y="428"/>
                    </a:cxn>
                    <a:cxn ang="0">
                      <a:pos x="99" y="433"/>
                    </a:cxn>
                    <a:cxn ang="0">
                      <a:pos x="76" y="448"/>
                    </a:cxn>
                    <a:cxn ang="0">
                      <a:pos x="63" y="450"/>
                    </a:cxn>
                    <a:cxn ang="0">
                      <a:pos x="54" y="446"/>
                    </a:cxn>
                    <a:cxn ang="0">
                      <a:pos x="59" y="439"/>
                    </a:cxn>
                    <a:cxn ang="0">
                      <a:pos x="71" y="427"/>
                    </a:cxn>
                    <a:cxn ang="0">
                      <a:pos x="66" y="423"/>
                    </a:cxn>
                    <a:cxn ang="0">
                      <a:pos x="36" y="432"/>
                    </a:cxn>
                    <a:cxn ang="0">
                      <a:pos x="33" y="426"/>
                    </a:cxn>
                    <a:cxn ang="0">
                      <a:pos x="36" y="420"/>
                    </a:cxn>
                    <a:cxn ang="0">
                      <a:pos x="45" y="412"/>
                    </a:cxn>
                    <a:cxn ang="0">
                      <a:pos x="35" y="369"/>
                    </a:cxn>
                    <a:cxn ang="0">
                      <a:pos x="24" y="246"/>
                    </a:cxn>
                    <a:cxn ang="0">
                      <a:pos x="19" y="222"/>
                    </a:cxn>
                    <a:cxn ang="0">
                      <a:pos x="28" y="174"/>
                    </a:cxn>
                    <a:cxn ang="0">
                      <a:pos x="21" y="173"/>
                    </a:cxn>
                    <a:cxn ang="0">
                      <a:pos x="16" y="171"/>
                    </a:cxn>
                    <a:cxn ang="0">
                      <a:pos x="9" y="168"/>
                    </a:cxn>
                    <a:cxn ang="0">
                      <a:pos x="6" y="164"/>
                    </a:cxn>
                    <a:cxn ang="0">
                      <a:pos x="0" y="158"/>
                    </a:cxn>
                    <a:cxn ang="0">
                      <a:pos x="5" y="133"/>
                    </a:cxn>
                    <a:cxn ang="0">
                      <a:pos x="41" y="77"/>
                    </a:cxn>
                    <a:cxn ang="0">
                      <a:pos x="54" y="61"/>
                    </a:cxn>
                    <a:cxn ang="0">
                      <a:pos x="38" y="50"/>
                    </a:cxn>
                    <a:cxn ang="0">
                      <a:pos x="37" y="48"/>
                    </a:cxn>
                    <a:cxn ang="0">
                      <a:pos x="33" y="43"/>
                    </a:cxn>
                    <a:cxn ang="0">
                      <a:pos x="33" y="30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152" h="451">
                      <a:moveTo>
                        <a:pt x="38" y="6"/>
                      </a:moveTo>
                      <a:lnTo>
                        <a:pt x="56" y="0"/>
                      </a:lnTo>
                      <a:lnTo>
                        <a:pt x="76" y="3"/>
                      </a:lnTo>
                      <a:lnTo>
                        <a:pt x="89" y="15"/>
                      </a:lnTo>
                      <a:lnTo>
                        <a:pt x="94" y="28"/>
                      </a:lnTo>
                      <a:lnTo>
                        <a:pt x="90" y="45"/>
                      </a:lnTo>
                      <a:lnTo>
                        <a:pt x="96" y="54"/>
                      </a:lnTo>
                      <a:lnTo>
                        <a:pt x="106" y="59"/>
                      </a:lnTo>
                      <a:lnTo>
                        <a:pt x="132" y="69"/>
                      </a:lnTo>
                      <a:lnTo>
                        <a:pt x="140" y="75"/>
                      </a:lnTo>
                      <a:lnTo>
                        <a:pt x="151" y="147"/>
                      </a:lnTo>
                      <a:lnTo>
                        <a:pt x="146" y="162"/>
                      </a:lnTo>
                      <a:lnTo>
                        <a:pt x="118" y="168"/>
                      </a:lnTo>
                      <a:lnTo>
                        <a:pt x="123" y="236"/>
                      </a:lnTo>
                      <a:lnTo>
                        <a:pt x="104" y="242"/>
                      </a:lnTo>
                      <a:lnTo>
                        <a:pt x="99" y="293"/>
                      </a:lnTo>
                      <a:lnTo>
                        <a:pt x="103" y="380"/>
                      </a:lnTo>
                      <a:lnTo>
                        <a:pt x="104" y="428"/>
                      </a:lnTo>
                      <a:lnTo>
                        <a:pt x="99" y="429"/>
                      </a:lnTo>
                      <a:lnTo>
                        <a:pt x="99" y="433"/>
                      </a:lnTo>
                      <a:lnTo>
                        <a:pt x="85" y="442"/>
                      </a:lnTo>
                      <a:lnTo>
                        <a:pt x="76" y="448"/>
                      </a:lnTo>
                      <a:lnTo>
                        <a:pt x="70" y="450"/>
                      </a:lnTo>
                      <a:lnTo>
                        <a:pt x="63" y="450"/>
                      </a:lnTo>
                      <a:lnTo>
                        <a:pt x="55" y="448"/>
                      </a:lnTo>
                      <a:lnTo>
                        <a:pt x="54" y="446"/>
                      </a:lnTo>
                      <a:lnTo>
                        <a:pt x="55" y="443"/>
                      </a:lnTo>
                      <a:lnTo>
                        <a:pt x="59" y="439"/>
                      </a:lnTo>
                      <a:lnTo>
                        <a:pt x="64" y="433"/>
                      </a:lnTo>
                      <a:lnTo>
                        <a:pt x="71" y="427"/>
                      </a:lnTo>
                      <a:lnTo>
                        <a:pt x="66" y="429"/>
                      </a:lnTo>
                      <a:lnTo>
                        <a:pt x="66" y="423"/>
                      </a:lnTo>
                      <a:lnTo>
                        <a:pt x="44" y="432"/>
                      </a:lnTo>
                      <a:lnTo>
                        <a:pt x="36" y="432"/>
                      </a:lnTo>
                      <a:lnTo>
                        <a:pt x="33" y="429"/>
                      </a:lnTo>
                      <a:lnTo>
                        <a:pt x="33" y="426"/>
                      </a:lnTo>
                      <a:lnTo>
                        <a:pt x="34" y="424"/>
                      </a:lnTo>
                      <a:lnTo>
                        <a:pt x="36" y="420"/>
                      </a:lnTo>
                      <a:lnTo>
                        <a:pt x="41" y="416"/>
                      </a:lnTo>
                      <a:lnTo>
                        <a:pt x="45" y="412"/>
                      </a:lnTo>
                      <a:lnTo>
                        <a:pt x="40" y="411"/>
                      </a:lnTo>
                      <a:lnTo>
                        <a:pt x="35" y="369"/>
                      </a:lnTo>
                      <a:lnTo>
                        <a:pt x="33" y="301"/>
                      </a:lnTo>
                      <a:lnTo>
                        <a:pt x="24" y="246"/>
                      </a:lnTo>
                      <a:lnTo>
                        <a:pt x="22" y="231"/>
                      </a:lnTo>
                      <a:lnTo>
                        <a:pt x="19" y="222"/>
                      </a:lnTo>
                      <a:lnTo>
                        <a:pt x="26" y="188"/>
                      </a:lnTo>
                      <a:lnTo>
                        <a:pt x="28" y="174"/>
                      </a:lnTo>
                      <a:lnTo>
                        <a:pt x="24" y="175"/>
                      </a:lnTo>
                      <a:lnTo>
                        <a:pt x="21" y="173"/>
                      </a:lnTo>
                      <a:lnTo>
                        <a:pt x="19" y="173"/>
                      </a:lnTo>
                      <a:lnTo>
                        <a:pt x="16" y="171"/>
                      </a:lnTo>
                      <a:lnTo>
                        <a:pt x="11" y="171"/>
                      </a:lnTo>
                      <a:lnTo>
                        <a:pt x="9" y="168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2" y="162"/>
                      </a:lnTo>
                      <a:lnTo>
                        <a:pt x="0" y="158"/>
                      </a:lnTo>
                      <a:lnTo>
                        <a:pt x="8" y="143"/>
                      </a:lnTo>
                      <a:lnTo>
                        <a:pt x="5" y="133"/>
                      </a:lnTo>
                      <a:lnTo>
                        <a:pt x="19" y="143"/>
                      </a:lnTo>
                      <a:lnTo>
                        <a:pt x="41" y="77"/>
                      </a:lnTo>
                      <a:lnTo>
                        <a:pt x="57" y="64"/>
                      </a:lnTo>
                      <a:lnTo>
                        <a:pt x="54" y="61"/>
                      </a:lnTo>
                      <a:lnTo>
                        <a:pt x="40" y="59"/>
                      </a:lnTo>
                      <a:lnTo>
                        <a:pt x="38" y="50"/>
                      </a:lnTo>
                      <a:lnTo>
                        <a:pt x="42" y="48"/>
                      </a:lnTo>
                      <a:lnTo>
                        <a:pt x="37" y="48"/>
                      </a:lnTo>
                      <a:lnTo>
                        <a:pt x="38" y="45"/>
                      </a:lnTo>
                      <a:lnTo>
                        <a:pt x="33" y="43"/>
                      </a:lnTo>
                      <a:lnTo>
                        <a:pt x="36" y="32"/>
                      </a:lnTo>
                      <a:lnTo>
                        <a:pt x="33" y="30"/>
                      </a:lnTo>
                      <a:lnTo>
                        <a:pt x="35" y="16"/>
                      </a:lnTo>
                      <a:lnTo>
                        <a:pt x="31" y="16"/>
                      </a:lnTo>
                      <a:lnTo>
                        <a:pt x="38" y="6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0"/>
                <p:cNvSpPr>
                  <a:spLocks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211" y="2766899"/>
                  <a:ext cx="124051" cy="489185"/>
                </a:xfrm>
                <a:custGeom>
                  <a:avLst/>
                  <a:gdLst/>
                  <a:ahLst/>
                  <a:cxnLst>
                    <a:cxn ang="0">
                      <a:pos x="70" y="7"/>
                    </a:cxn>
                    <a:cxn ang="0">
                      <a:pos x="45" y="0"/>
                    </a:cxn>
                    <a:cxn ang="0">
                      <a:pos x="26" y="0"/>
                    </a:cxn>
                    <a:cxn ang="0">
                      <a:pos x="9" y="4"/>
                    </a:cxn>
                    <a:cxn ang="0">
                      <a:pos x="3" y="19"/>
                    </a:cxn>
                    <a:cxn ang="0">
                      <a:pos x="3" y="33"/>
                    </a:cxn>
                    <a:cxn ang="0">
                      <a:pos x="13" y="49"/>
                    </a:cxn>
                    <a:cxn ang="0">
                      <a:pos x="19" y="49"/>
                    </a:cxn>
                    <a:cxn ang="0">
                      <a:pos x="9" y="67"/>
                    </a:cxn>
                    <a:cxn ang="0">
                      <a:pos x="0" y="97"/>
                    </a:cxn>
                    <a:cxn ang="0">
                      <a:pos x="0" y="123"/>
                    </a:cxn>
                    <a:cxn ang="0">
                      <a:pos x="3" y="156"/>
                    </a:cxn>
                    <a:cxn ang="0">
                      <a:pos x="9" y="188"/>
                    </a:cxn>
                    <a:cxn ang="0">
                      <a:pos x="22" y="190"/>
                    </a:cxn>
                    <a:cxn ang="0">
                      <a:pos x="22" y="200"/>
                    </a:cxn>
                    <a:cxn ang="0">
                      <a:pos x="28" y="204"/>
                    </a:cxn>
                    <a:cxn ang="0">
                      <a:pos x="28" y="236"/>
                    </a:cxn>
                    <a:cxn ang="0">
                      <a:pos x="35" y="242"/>
                    </a:cxn>
                    <a:cxn ang="0">
                      <a:pos x="35" y="303"/>
                    </a:cxn>
                    <a:cxn ang="0">
                      <a:pos x="35" y="342"/>
                    </a:cxn>
                    <a:cxn ang="0">
                      <a:pos x="25" y="384"/>
                    </a:cxn>
                    <a:cxn ang="0">
                      <a:pos x="22" y="440"/>
                    </a:cxn>
                    <a:cxn ang="0">
                      <a:pos x="32" y="444"/>
                    </a:cxn>
                    <a:cxn ang="0">
                      <a:pos x="32" y="450"/>
                    </a:cxn>
                    <a:cxn ang="0">
                      <a:pos x="51" y="450"/>
                    </a:cxn>
                    <a:cxn ang="0">
                      <a:pos x="53" y="448"/>
                    </a:cxn>
                    <a:cxn ang="0">
                      <a:pos x="61" y="448"/>
                    </a:cxn>
                    <a:cxn ang="0">
                      <a:pos x="61" y="452"/>
                    </a:cxn>
                    <a:cxn ang="0">
                      <a:pos x="74" y="450"/>
                    </a:cxn>
                    <a:cxn ang="0">
                      <a:pos x="102" y="448"/>
                    </a:cxn>
                    <a:cxn ang="0">
                      <a:pos x="102" y="444"/>
                    </a:cxn>
                    <a:cxn ang="0">
                      <a:pos x="77" y="435"/>
                    </a:cxn>
                    <a:cxn ang="0">
                      <a:pos x="77" y="427"/>
                    </a:cxn>
                    <a:cxn ang="0">
                      <a:pos x="99" y="424"/>
                    </a:cxn>
                    <a:cxn ang="0">
                      <a:pos x="99" y="418"/>
                    </a:cxn>
                    <a:cxn ang="0">
                      <a:pos x="83" y="409"/>
                    </a:cxn>
                    <a:cxn ang="0">
                      <a:pos x="83" y="348"/>
                    </a:cxn>
                    <a:cxn ang="0">
                      <a:pos x="89" y="292"/>
                    </a:cxn>
                    <a:cxn ang="0">
                      <a:pos x="87" y="235"/>
                    </a:cxn>
                    <a:cxn ang="0">
                      <a:pos x="86" y="204"/>
                    </a:cxn>
                    <a:cxn ang="0">
                      <a:pos x="89" y="193"/>
                    </a:cxn>
                    <a:cxn ang="0">
                      <a:pos x="89" y="150"/>
                    </a:cxn>
                    <a:cxn ang="0">
                      <a:pos x="108" y="139"/>
                    </a:cxn>
                    <a:cxn ang="0">
                      <a:pos x="108" y="133"/>
                    </a:cxn>
                    <a:cxn ang="0">
                      <a:pos x="67" y="73"/>
                    </a:cxn>
                    <a:cxn ang="0">
                      <a:pos x="48" y="65"/>
                    </a:cxn>
                    <a:cxn ang="0">
                      <a:pos x="50" y="61"/>
                    </a:cxn>
                    <a:cxn ang="0">
                      <a:pos x="64" y="59"/>
                    </a:cxn>
                    <a:cxn ang="0">
                      <a:pos x="64" y="55"/>
                    </a:cxn>
                    <a:cxn ang="0">
                      <a:pos x="67" y="53"/>
                    </a:cxn>
                    <a:cxn ang="0">
                      <a:pos x="67" y="49"/>
                    </a:cxn>
                    <a:cxn ang="0">
                      <a:pos x="70" y="47"/>
                    </a:cxn>
                    <a:cxn ang="0">
                      <a:pos x="67" y="45"/>
                    </a:cxn>
                    <a:cxn ang="0">
                      <a:pos x="70" y="43"/>
                    </a:cxn>
                    <a:cxn ang="0">
                      <a:pos x="64" y="33"/>
                    </a:cxn>
                    <a:cxn ang="0">
                      <a:pos x="67" y="27"/>
                    </a:cxn>
                    <a:cxn ang="0">
                      <a:pos x="64" y="21"/>
                    </a:cxn>
                    <a:cxn ang="0">
                      <a:pos x="70" y="17"/>
                    </a:cxn>
                    <a:cxn ang="0">
                      <a:pos x="70" y="7"/>
                    </a:cxn>
                  </a:cxnLst>
                  <a:rect l="0" t="0" r="r" b="b"/>
                  <a:pathLst>
                    <a:path w="109" h="453">
                      <a:moveTo>
                        <a:pt x="70" y="7"/>
                      </a:moveTo>
                      <a:lnTo>
                        <a:pt x="45" y="0"/>
                      </a:lnTo>
                      <a:lnTo>
                        <a:pt x="26" y="0"/>
                      </a:lnTo>
                      <a:lnTo>
                        <a:pt x="9" y="4"/>
                      </a:lnTo>
                      <a:lnTo>
                        <a:pt x="3" y="19"/>
                      </a:lnTo>
                      <a:lnTo>
                        <a:pt x="3" y="33"/>
                      </a:lnTo>
                      <a:lnTo>
                        <a:pt x="13" y="49"/>
                      </a:lnTo>
                      <a:lnTo>
                        <a:pt x="19" y="49"/>
                      </a:lnTo>
                      <a:lnTo>
                        <a:pt x="9" y="67"/>
                      </a:lnTo>
                      <a:lnTo>
                        <a:pt x="0" y="97"/>
                      </a:lnTo>
                      <a:lnTo>
                        <a:pt x="0" y="123"/>
                      </a:lnTo>
                      <a:lnTo>
                        <a:pt x="3" y="156"/>
                      </a:lnTo>
                      <a:lnTo>
                        <a:pt x="9" y="188"/>
                      </a:lnTo>
                      <a:lnTo>
                        <a:pt x="22" y="190"/>
                      </a:lnTo>
                      <a:lnTo>
                        <a:pt x="22" y="200"/>
                      </a:lnTo>
                      <a:lnTo>
                        <a:pt x="28" y="204"/>
                      </a:lnTo>
                      <a:lnTo>
                        <a:pt x="28" y="236"/>
                      </a:lnTo>
                      <a:lnTo>
                        <a:pt x="35" y="242"/>
                      </a:lnTo>
                      <a:lnTo>
                        <a:pt x="35" y="303"/>
                      </a:lnTo>
                      <a:lnTo>
                        <a:pt x="35" y="342"/>
                      </a:lnTo>
                      <a:lnTo>
                        <a:pt x="25" y="384"/>
                      </a:lnTo>
                      <a:lnTo>
                        <a:pt x="22" y="440"/>
                      </a:lnTo>
                      <a:lnTo>
                        <a:pt x="32" y="444"/>
                      </a:lnTo>
                      <a:lnTo>
                        <a:pt x="32" y="450"/>
                      </a:lnTo>
                      <a:lnTo>
                        <a:pt x="51" y="450"/>
                      </a:lnTo>
                      <a:lnTo>
                        <a:pt x="53" y="448"/>
                      </a:lnTo>
                      <a:lnTo>
                        <a:pt x="61" y="448"/>
                      </a:lnTo>
                      <a:lnTo>
                        <a:pt x="61" y="452"/>
                      </a:lnTo>
                      <a:lnTo>
                        <a:pt x="74" y="450"/>
                      </a:lnTo>
                      <a:lnTo>
                        <a:pt x="102" y="448"/>
                      </a:lnTo>
                      <a:lnTo>
                        <a:pt x="102" y="444"/>
                      </a:lnTo>
                      <a:lnTo>
                        <a:pt x="77" y="435"/>
                      </a:lnTo>
                      <a:lnTo>
                        <a:pt x="77" y="427"/>
                      </a:lnTo>
                      <a:lnTo>
                        <a:pt x="99" y="424"/>
                      </a:lnTo>
                      <a:lnTo>
                        <a:pt x="99" y="418"/>
                      </a:lnTo>
                      <a:lnTo>
                        <a:pt x="83" y="409"/>
                      </a:lnTo>
                      <a:lnTo>
                        <a:pt x="83" y="348"/>
                      </a:lnTo>
                      <a:lnTo>
                        <a:pt x="89" y="292"/>
                      </a:lnTo>
                      <a:lnTo>
                        <a:pt x="87" y="235"/>
                      </a:lnTo>
                      <a:lnTo>
                        <a:pt x="86" y="204"/>
                      </a:lnTo>
                      <a:lnTo>
                        <a:pt x="89" y="193"/>
                      </a:lnTo>
                      <a:lnTo>
                        <a:pt x="89" y="150"/>
                      </a:lnTo>
                      <a:lnTo>
                        <a:pt x="108" y="139"/>
                      </a:lnTo>
                      <a:lnTo>
                        <a:pt x="108" y="133"/>
                      </a:lnTo>
                      <a:lnTo>
                        <a:pt x="67" y="73"/>
                      </a:lnTo>
                      <a:lnTo>
                        <a:pt x="48" y="65"/>
                      </a:lnTo>
                      <a:lnTo>
                        <a:pt x="50" y="61"/>
                      </a:lnTo>
                      <a:lnTo>
                        <a:pt x="64" y="59"/>
                      </a:lnTo>
                      <a:lnTo>
                        <a:pt x="64" y="55"/>
                      </a:lnTo>
                      <a:lnTo>
                        <a:pt x="67" y="53"/>
                      </a:lnTo>
                      <a:lnTo>
                        <a:pt x="67" y="49"/>
                      </a:lnTo>
                      <a:lnTo>
                        <a:pt x="70" y="47"/>
                      </a:lnTo>
                      <a:lnTo>
                        <a:pt x="67" y="45"/>
                      </a:lnTo>
                      <a:lnTo>
                        <a:pt x="70" y="43"/>
                      </a:lnTo>
                      <a:lnTo>
                        <a:pt x="64" y="33"/>
                      </a:lnTo>
                      <a:lnTo>
                        <a:pt x="67" y="27"/>
                      </a:lnTo>
                      <a:lnTo>
                        <a:pt x="64" y="21"/>
                      </a:lnTo>
                      <a:lnTo>
                        <a:pt x="70" y="17"/>
                      </a:lnTo>
                      <a:lnTo>
                        <a:pt x="70" y="7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Freeform 9"/>
                <p:cNvSpPr>
                  <a:spLocks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452184" y="2707060"/>
                  <a:ext cx="187256" cy="514445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89" y="15"/>
                    </a:cxn>
                    <a:cxn ang="0">
                      <a:pos x="90" y="45"/>
                    </a:cxn>
                    <a:cxn ang="0">
                      <a:pos x="106" y="59"/>
                    </a:cxn>
                    <a:cxn ang="0">
                      <a:pos x="140" y="75"/>
                    </a:cxn>
                    <a:cxn ang="0">
                      <a:pos x="146" y="162"/>
                    </a:cxn>
                    <a:cxn ang="0">
                      <a:pos x="123" y="236"/>
                    </a:cxn>
                    <a:cxn ang="0">
                      <a:pos x="99" y="293"/>
                    </a:cxn>
                    <a:cxn ang="0">
                      <a:pos x="104" y="428"/>
                    </a:cxn>
                    <a:cxn ang="0">
                      <a:pos x="99" y="433"/>
                    </a:cxn>
                    <a:cxn ang="0">
                      <a:pos x="76" y="448"/>
                    </a:cxn>
                    <a:cxn ang="0">
                      <a:pos x="63" y="450"/>
                    </a:cxn>
                    <a:cxn ang="0">
                      <a:pos x="54" y="446"/>
                    </a:cxn>
                    <a:cxn ang="0">
                      <a:pos x="59" y="439"/>
                    </a:cxn>
                    <a:cxn ang="0">
                      <a:pos x="71" y="427"/>
                    </a:cxn>
                    <a:cxn ang="0">
                      <a:pos x="66" y="423"/>
                    </a:cxn>
                    <a:cxn ang="0">
                      <a:pos x="36" y="432"/>
                    </a:cxn>
                    <a:cxn ang="0">
                      <a:pos x="33" y="426"/>
                    </a:cxn>
                    <a:cxn ang="0">
                      <a:pos x="36" y="420"/>
                    </a:cxn>
                    <a:cxn ang="0">
                      <a:pos x="45" y="412"/>
                    </a:cxn>
                    <a:cxn ang="0">
                      <a:pos x="35" y="369"/>
                    </a:cxn>
                    <a:cxn ang="0">
                      <a:pos x="24" y="246"/>
                    </a:cxn>
                    <a:cxn ang="0">
                      <a:pos x="19" y="222"/>
                    </a:cxn>
                    <a:cxn ang="0">
                      <a:pos x="28" y="174"/>
                    </a:cxn>
                    <a:cxn ang="0">
                      <a:pos x="21" y="173"/>
                    </a:cxn>
                    <a:cxn ang="0">
                      <a:pos x="16" y="171"/>
                    </a:cxn>
                    <a:cxn ang="0">
                      <a:pos x="9" y="168"/>
                    </a:cxn>
                    <a:cxn ang="0">
                      <a:pos x="6" y="164"/>
                    </a:cxn>
                    <a:cxn ang="0">
                      <a:pos x="0" y="158"/>
                    </a:cxn>
                    <a:cxn ang="0">
                      <a:pos x="5" y="133"/>
                    </a:cxn>
                    <a:cxn ang="0">
                      <a:pos x="41" y="77"/>
                    </a:cxn>
                    <a:cxn ang="0">
                      <a:pos x="54" y="61"/>
                    </a:cxn>
                    <a:cxn ang="0">
                      <a:pos x="38" y="50"/>
                    </a:cxn>
                    <a:cxn ang="0">
                      <a:pos x="37" y="48"/>
                    </a:cxn>
                    <a:cxn ang="0">
                      <a:pos x="33" y="43"/>
                    </a:cxn>
                    <a:cxn ang="0">
                      <a:pos x="33" y="30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152" h="451">
                      <a:moveTo>
                        <a:pt x="38" y="6"/>
                      </a:moveTo>
                      <a:lnTo>
                        <a:pt x="56" y="0"/>
                      </a:lnTo>
                      <a:lnTo>
                        <a:pt x="76" y="3"/>
                      </a:lnTo>
                      <a:lnTo>
                        <a:pt x="89" y="15"/>
                      </a:lnTo>
                      <a:lnTo>
                        <a:pt x="94" y="28"/>
                      </a:lnTo>
                      <a:lnTo>
                        <a:pt x="90" y="45"/>
                      </a:lnTo>
                      <a:lnTo>
                        <a:pt x="96" y="54"/>
                      </a:lnTo>
                      <a:lnTo>
                        <a:pt x="106" y="59"/>
                      </a:lnTo>
                      <a:lnTo>
                        <a:pt x="132" y="69"/>
                      </a:lnTo>
                      <a:lnTo>
                        <a:pt x="140" y="75"/>
                      </a:lnTo>
                      <a:lnTo>
                        <a:pt x="151" y="147"/>
                      </a:lnTo>
                      <a:lnTo>
                        <a:pt x="146" y="162"/>
                      </a:lnTo>
                      <a:lnTo>
                        <a:pt x="118" y="168"/>
                      </a:lnTo>
                      <a:lnTo>
                        <a:pt x="123" y="236"/>
                      </a:lnTo>
                      <a:lnTo>
                        <a:pt x="104" y="242"/>
                      </a:lnTo>
                      <a:lnTo>
                        <a:pt x="99" y="293"/>
                      </a:lnTo>
                      <a:lnTo>
                        <a:pt x="103" y="380"/>
                      </a:lnTo>
                      <a:lnTo>
                        <a:pt x="104" y="428"/>
                      </a:lnTo>
                      <a:lnTo>
                        <a:pt x="99" y="429"/>
                      </a:lnTo>
                      <a:lnTo>
                        <a:pt x="99" y="433"/>
                      </a:lnTo>
                      <a:lnTo>
                        <a:pt x="85" y="442"/>
                      </a:lnTo>
                      <a:lnTo>
                        <a:pt x="76" y="448"/>
                      </a:lnTo>
                      <a:lnTo>
                        <a:pt x="70" y="450"/>
                      </a:lnTo>
                      <a:lnTo>
                        <a:pt x="63" y="450"/>
                      </a:lnTo>
                      <a:lnTo>
                        <a:pt x="55" y="448"/>
                      </a:lnTo>
                      <a:lnTo>
                        <a:pt x="54" y="446"/>
                      </a:lnTo>
                      <a:lnTo>
                        <a:pt x="55" y="443"/>
                      </a:lnTo>
                      <a:lnTo>
                        <a:pt x="59" y="439"/>
                      </a:lnTo>
                      <a:lnTo>
                        <a:pt x="64" y="433"/>
                      </a:lnTo>
                      <a:lnTo>
                        <a:pt x="71" y="427"/>
                      </a:lnTo>
                      <a:lnTo>
                        <a:pt x="66" y="429"/>
                      </a:lnTo>
                      <a:lnTo>
                        <a:pt x="66" y="423"/>
                      </a:lnTo>
                      <a:lnTo>
                        <a:pt x="44" y="432"/>
                      </a:lnTo>
                      <a:lnTo>
                        <a:pt x="36" y="432"/>
                      </a:lnTo>
                      <a:lnTo>
                        <a:pt x="33" y="429"/>
                      </a:lnTo>
                      <a:lnTo>
                        <a:pt x="33" y="426"/>
                      </a:lnTo>
                      <a:lnTo>
                        <a:pt x="34" y="424"/>
                      </a:lnTo>
                      <a:lnTo>
                        <a:pt x="36" y="420"/>
                      </a:lnTo>
                      <a:lnTo>
                        <a:pt x="41" y="416"/>
                      </a:lnTo>
                      <a:lnTo>
                        <a:pt x="45" y="412"/>
                      </a:lnTo>
                      <a:lnTo>
                        <a:pt x="40" y="411"/>
                      </a:lnTo>
                      <a:lnTo>
                        <a:pt x="35" y="369"/>
                      </a:lnTo>
                      <a:lnTo>
                        <a:pt x="33" y="301"/>
                      </a:lnTo>
                      <a:lnTo>
                        <a:pt x="24" y="246"/>
                      </a:lnTo>
                      <a:lnTo>
                        <a:pt x="22" y="231"/>
                      </a:lnTo>
                      <a:lnTo>
                        <a:pt x="19" y="222"/>
                      </a:lnTo>
                      <a:lnTo>
                        <a:pt x="26" y="188"/>
                      </a:lnTo>
                      <a:lnTo>
                        <a:pt x="28" y="174"/>
                      </a:lnTo>
                      <a:lnTo>
                        <a:pt x="24" y="175"/>
                      </a:lnTo>
                      <a:lnTo>
                        <a:pt x="21" y="173"/>
                      </a:lnTo>
                      <a:lnTo>
                        <a:pt x="19" y="173"/>
                      </a:lnTo>
                      <a:lnTo>
                        <a:pt x="16" y="171"/>
                      </a:lnTo>
                      <a:lnTo>
                        <a:pt x="11" y="171"/>
                      </a:lnTo>
                      <a:lnTo>
                        <a:pt x="9" y="168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2" y="162"/>
                      </a:lnTo>
                      <a:lnTo>
                        <a:pt x="0" y="158"/>
                      </a:lnTo>
                      <a:lnTo>
                        <a:pt x="8" y="143"/>
                      </a:lnTo>
                      <a:lnTo>
                        <a:pt x="5" y="133"/>
                      </a:lnTo>
                      <a:lnTo>
                        <a:pt x="19" y="143"/>
                      </a:lnTo>
                      <a:lnTo>
                        <a:pt x="41" y="77"/>
                      </a:lnTo>
                      <a:lnTo>
                        <a:pt x="57" y="64"/>
                      </a:lnTo>
                      <a:lnTo>
                        <a:pt x="54" y="61"/>
                      </a:lnTo>
                      <a:lnTo>
                        <a:pt x="40" y="59"/>
                      </a:lnTo>
                      <a:lnTo>
                        <a:pt x="38" y="50"/>
                      </a:lnTo>
                      <a:lnTo>
                        <a:pt x="42" y="48"/>
                      </a:lnTo>
                      <a:lnTo>
                        <a:pt x="37" y="48"/>
                      </a:lnTo>
                      <a:lnTo>
                        <a:pt x="38" y="45"/>
                      </a:lnTo>
                      <a:lnTo>
                        <a:pt x="33" y="43"/>
                      </a:lnTo>
                      <a:lnTo>
                        <a:pt x="36" y="32"/>
                      </a:lnTo>
                      <a:lnTo>
                        <a:pt x="33" y="30"/>
                      </a:lnTo>
                      <a:lnTo>
                        <a:pt x="35" y="16"/>
                      </a:lnTo>
                      <a:lnTo>
                        <a:pt x="31" y="16"/>
                      </a:lnTo>
                      <a:lnTo>
                        <a:pt x="38" y="6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Group 327"/>
              <p:cNvGrpSpPr/>
              <p:nvPr>
                <p:custDataLst>
                  <p:tags r:id="rId46"/>
                </p:custDataLst>
              </p:nvPr>
            </p:nvGrpSpPr>
            <p:grpSpPr>
              <a:xfrm>
                <a:off x="6506569" y="2632942"/>
                <a:ext cx="549723" cy="635842"/>
                <a:chOff x="7669257" y="2598664"/>
                <a:chExt cx="549723" cy="635842"/>
              </a:xfrm>
              <a:solidFill>
                <a:schemeClr val="accent2"/>
              </a:solidFill>
            </p:grpSpPr>
            <p:sp>
              <p:nvSpPr>
                <p:cNvPr id="331" name="Freeform 8"/>
                <p:cNvSpPr>
                  <a:spLocks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7797363" y="2696240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Freeform 8"/>
                <p:cNvSpPr>
                  <a:spLocks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7884368" y="2598664"/>
                  <a:ext cx="229396" cy="633022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Freeform 8"/>
                <p:cNvSpPr>
                  <a:spLocks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7999066" y="2711823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8"/>
                <p:cNvSpPr>
                  <a:spLocks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853461" y="2766647"/>
                  <a:ext cx="191509" cy="467859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Freeform 8"/>
                <p:cNvSpPr>
                  <a:spLocks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710358" y="2696240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Freeform 8"/>
                <p:cNvSpPr>
                  <a:spLocks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8044970" y="2711823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Freeform 8"/>
                <p:cNvSpPr>
                  <a:spLocks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756261" y="2630191"/>
                  <a:ext cx="192953" cy="570969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Freeform 8"/>
                <p:cNvSpPr>
                  <a:spLocks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69257" y="2696240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Freeform 8"/>
                <p:cNvSpPr>
                  <a:spLocks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987336" y="2711823"/>
                  <a:ext cx="174010" cy="504920"/>
                </a:xfrm>
                <a:custGeom>
                  <a:avLst/>
                  <a:gdLst/>
                  <a:ahLst/>
                  <a:cxnLst>
                    <a:cxn ang="0">
                      <a:pos x="58" y="6"/>
                    </a:cxn>
                    <a:cxn ang="0">
                      <a:pos x="51" y="31"/>
                    </a:cxn>
                    <a:cxn ang="0">
                      <a:pos x="56" y="33"/>
                    </a:cxn>
                    <a:cxn ang="0">
                      <a:pos x="60" y="43"/>
                    </a:cxn>
                    <a:cxn ang="0">
                      <a:pos x="68" y="58"/>
                    </a:cxn>
                    <a:cxn ang="0">
                      <a:pos x="60" y="61"/>
                    </a:cxn>
                    <a:cxn ang="0">
                      <a:pos x="27" y="84"/>
                    </a:cxn>
                    <a:cxn ang="0">
                      <a:pos x="5" y="220"/>
                    </a:cxn>
                    <a:cxn ang="0">
                      <a:pos x="0" y="243"/>
                    </a:cxn>
                    <a:cxn ang="0">
                      <a:pos x="10" y="256"/>
                    </a:cxn>
                    <a:cxn ang="0">
                      <a:pos x="17" y="259"/>
                    </a:cxn>
                    <a:cxn ang="0">
                      <a:pos x="17" y="238"/>
                    </a:cxn>
                    <a:cxn ang="0">
                      <a:pos x="17" y="249"/>
                    </a:cxn>
                    <a:cxn ang="0">
                      <a:pos x="24" y="241"/>
                    </a:cxn>
                    <a:cxn ang="0">
                      <a:pos x="29" y="224"/>
                    </a:cxn>
                    <a:cxn ang="0">
                      <a:pos x="49" y="342"/>
                    </a:cxn>
                    <a:cxn ang="0">
                      <a:pos x="58" y="413"/>
                    </a:cxn>
                    <a:cxn ang="0">
                      <a:pos x="53" y="445"/>
                    </a:cxn>
                    <a:cxn ang="0">
                      <a:pos x="77" y="441"/>
                    </a:cxn>
                    <a:cxn ang="0">
                      <a:pos x="70" y="400"/>
                    </a:cxn>
                    <a:cxn ang="0">
                      <a:pos x="80" y="345"/>
                    </a:cxn>
                    <a:cxn ang="0">
                      <a:pos x="82" y="398"/>
                    </a:cxn>
                    <a:cxn ang="0">
                      <a:pos x="87" y="436"/>
                    </a:cxn>
                    <a:cxn ang="0">
                      <a:pos x="107" y="438"/>
                    </a:cxn>
                    <a:cxn ang="0">
                      <a:pos x="114" y="342"/>
                    </a:cxn>
                    <a:cxn ang="0">
                      <a:pos x="123" y="333"/>
                    </a:cxn>
                    <a:cxn ang="0">
                      <a:pos x="145" y="342"/>
                    </a:cxn>
                    <a:cxn ang="0">
                      <a:pos x="133" y="228"/>
                    </a:cxn>
                    <a:cxn ang="0">
                      <a:pos x="136" y="206"/>
                    </a:cxn>
                    <a:cxn ang="0">
                      <a:pos x="133" y="151"/>
                    </a:cxn>
                    <a:cxn ang="0">
                      <a:pos x="99" y="75"/>
                    </a:cxn>
                    <a:cxn ang="0">
                      <a:pos x="99" y="49"/>
                    </a:cxn>
                    <a:cxn ang="0">
                      <a:pos x="107" y="44"/>
                    </a:cxn>
                    <a:cxn ang="0">
                      <a:pos x="114" y="37"/>
                    </a:cxn>
                    <a:cxn ang="0">
                      <a:pos x="109" y="6"/>
                    </a:cxn>
                    <a:cxn ang="0">
                      <a:pos x="91" y="2"/>
                    </a:cxn>
                    <a:cxn ang="0">
                      <a:pos x="76" y="3"/>
                    </a:cxn>
                  </a:cxnLst>
                  <a:rect l="0" t="0" r="r" b="b"/>
                  <a:pathLst>
                    <a:path w="151" h="449">
                      <a:moveTo>
                        <a:pt x="76" y="3"/>
                      </a:moveTo>
                      <a:lnTo>
                        <a:pt x="58" y="6"/>
                      </a:lnTo>
                      <a:lnTo>
                        <a:pt x="51" y="23"/>
                      </a:lnTo>
                      <a:lnTo>
                        <a:pt x="51" y="31"/>
                      </a:lnTo>
                      <a:lnTo>
                        <a:pt x="58" y="31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0" y="43"/>
                      </a:lnTo>
                      <a:lnTo>
                        <a:pt x="63" y="44"/>
                      </a:lnTo>
                      <a:lnTo>
                        <a:pt x="68" y="58"/>
                      </a:lnTo>
                      <a:lnTo>
                        <a:pt x="68" y="61"/>
                      </a:lnTo>
                      <a:lnTo>
                        <a:pt x="60" y="61"/>
                      </a:lnTo>
                      <a:lnTo>
                        <a:pt x="49" y="78"/>
                      </a:lnTo>
                      <a:lnTo>
                        <a:pt x="27" y="84"/>
                      </a:lnTo>
                      <a:lnTo>
                        <a:pt x="17" y="97"/>
                      </a:lnTo>
                      <a:lnTo>
                        <a:pt x="5" y="220"/>
                      </a:lnTo>
                      <a:lnTo>
                        <a:pt x="10" y="221"/>
                      </a:lnTo>
                      <a:lnTo>
                        <a:pt x="0" y="243"/>
                      </a:lnTo>
                      <a:lnTo>
                        <a:pt x="5" y="256"/>
                      </a:lnTo>
                      <a:lnTo>
                        <a:pt x="10" y="256"/>
                      </a:lnTo>
                      <a:lnTo>
                        <a:pt x="12" y="259"/>
                      </a:lnTo>
                      <a:lnTo>
                        <a:pt x="17" y="259"/>
                      </a:lnTo>
                      <a:lnTo>
                        <a:pt x="14" y="246"/>
                      </a:lnTo>
                      <a:lnTo>
                        <a:pt x="17" y="238"/>
                      </a:lnTo>
                      <a:lnTo>
                        <a:pt x="19" y="245"/>
                      </a:lnTo>
                      <a:lnTo>
                        <a:pt x="17" y="249"/>
                      </a:lnTo>
                      <a:lnTo>
                        <a:pt x="19" y="252"/>
                      </a:lnTo>
                      <a:lnTo>
                        <a:pt x="24" y="241"/>
                      </a:lnTo>
                      <a:lnTo>
                        <a:pt x="21" y="223"/>
                      </a:lnTo>
                      <a:lnTo>
                        <a:pt x="29" y="224"/>
                      </a:lnTo>
                      <a:lnTo>
                        <a:pt x="24" y="336"/>
                      </a:lnTo>
                      <a:lnTo>
                        <a:pt x="49" y="342"/>
                      </a:lnTo>
                      <a:lnTo>
                        <a:pt x="60" y="406"/>
                      </a:lnTo>
                      <a:lnTo>
                        <a:pt x="58" y="413"/>
                      </a:lnTo>
                      <a:lnTo>
                        <a:pt x="53" y="440"/>
                      </a:lnTo>
                      <a:lnTo>
                        <a:pt x="53" y="445"/>
                      </a:lnTo>
                      <a:lnTo>
                        <a:pt x="70" y="448"/>
                      </a:lnTo>
                      <a:lnTo>
                        <a:pt x="77" y="441"/>
                      </a:lnTo>
                      <a:lnTo>
                        <a:pt x="73" y="416"/>
                      </a:lnTo>
                      <a:lnTo>
                        <a:pt x="70" y="400"/>
                      </a:lnTo>
                      <a:lnTo>
                        <a:pt x="77" y="345"/>
                      </a:lnTo>
                      <a:lnTo>
                        <a:pt x="80" y="345"/>
                      </a:lnTo>
                      <a:lnTo>
                        <a:pt x="87" y="365"/>
                      </a:lnTo>
                      <a:lnTo>
                        <a:pt x="82" y="398"/>
                      </a:lnTo>
                      <a:lnTo>
                        <a:pt x="77" y="401"/>
                      </a:lnTo>
                      <a:lnTo>
                        <a:pt x="87" y="436"/>
                      </a:lnTo>
                      <a:lnTo>
                        <a:pt x="104" y="440"/>
                      </a:lnTo>
                      <a:lnTo>
                        <a:pt x="107" y="438"/>
                      </a:lnTo>
                      <a:lnTo>
                        <a:pt x="94" y="402"/>
                      </a:lnTo>
                      <a:lnTo>
                        <a:pt x="114" y="342"/>
                      </a:lnTo>
                      <a:lnTo>
                        <a:pt x="123" y="337"/>
                      </a:lnTo>
                      <a:lnTo>
                        <a:pt x="123" y="333"/>
                      </a:lnTo>
                      <a:lnTo>
                        <a:pt x="140" y="334"/>
                      </a:lnTo>
                      <a:lnTo>
                        <a:pt x="145" y="342"/>
                      </a:lnTo>
                      <a:lnTo>
                        <a:pt x="150" y="337"/>
                      </a:lnTo>
                      <a:lnTo>
                        <a:pt x="133" y="228"/>
                      </a:lnTo>
                      <a:lnTo>
                        <a:pt x="136" y="229"/>
                      </a:lnTo>
                      <a:lnTo>
                        <a:pt x="136" y="206"/>
                      </a:lnTo>
                      <a:lnTo>
                        <a:pt x="138" y="203"/>
                      </a:lnTo>
                      <a:lnTo>
                        <a:pt x="133" y="151"/>
                      </a:lnTo>
                      <a:lnTo>
                        <a:pt x="128" y="88"/>
                      </a:lnTo>
                      <a:lnTo>
                        <a:pt x="99" y="75"/>
                      </a:lnTo>
                      <a:lnTo>
                        <a:pt x="92" y="61"/>
                      </a:lnTo>
                      <a:lnTo>
                        <a:pt x="99" y="49"/>
                      </a:lnTo>
                      <a:lnTo>
                        <a:pt x="104" y="50"/>
                      </a:lnTo>
                      <a:lnTo>
                        <a:pt x="107" y="44"/>
                      </a:lnTo>
                      <a:lnTo>
                        <a:pt x="107" y="38"/>
                      </a:lnTo>
                      <a:lnTo>
                        <a:pt x="114" y="37"/>
                      </a:lnTo>
                      <a:lnTo>
                        <a:pt x="116" y="19"/>
                      </a:lnTo>
                      <a:lnTo>
                        <a:pt x="109" y="6"/>
                      </a:lnTo>
                      <a:lnTo>
                        <a:pt x="101" y="2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6" y="3"/>
                      </a:lnTo>
                    </a:path>
                  </a:pathLst>
                </a:custGeom>
                <a:grpFill/>
                <a:ln w="6350" cap="rnd" cmpd="sng" algn="ctr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9" name="Rectangle 328"/>
              <p:cNvSpPr/>
              <p:nvPr>
                <p:custDataLst>
                  <p:tags r:id="rId47"/>
                </p:custDataLst>
              </p:nvPr>
            </p:nvSpPr>
            <p:spPr>
              <a:xfrm>
                <a:off x="7007992" y="2810479"/>
                <a:ext cx="64953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ZA" sz="1600" b="1" dirty="0" smtClean="0">
                    <a:solidFill>
                      <a:srgbClr val="C0504D"/>
                    </a:solidFill>
                  </a:rPr>
                  <a:t>41 %</a:t>
                </a:r>
                <a:endParaRPr lang="en-ZA" sz="1600" b="1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330" name="Rectangle 329"/>
              <p:cNvSpPr/>
              <p:nvPr>
                <p:custDataLst>
                  <p:tags r:id="rId48"/>
                </p:custDataLst>
              </p:nvPr>
            </p:nvSpPr>
            <p:spPr>
              <a:xfrm>
                <a:off x="8083936" y="2807939"/>
                <a:ext cx="5918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ZA" sz="1600" b="1" dirty="0" smtClean="0">
                    <a:solidFill>
                      <a:srgbClr val="4F81BD"/>
                    </a:solidFill>
                  </a:rPr>
                  <a:t>59%</a:t>
                </a:r>
                <a:endParaRPr lang="en-ZA" sz="1600" b="1" dirty="0">
                  <a:solidFill>
                    <a:srgbClr val="4F81BD"/>
                  </a:solidFill>
                </a:endParaRPr>
              </a:p>
            </p:txBody>
          </p:sp>
        </p:grpSp>
      </p:grpSp>
      <p:grpSp>
        <p:nvGrpSpPr>
          <p:cNvPr id="3082" name="Group 3081"/>
          <p:cNvGrpSpPr/>
          <p:nvPr>
            <p:custDataLst>
              <p:tags r:id="rId27"/>
            </p:custDataLst>
          </p:nvPr>
        </p:nvGrpSpPr>
        <p:grpSpPr>
          <a:xfrm>
            <a:off x="5050657" y="4348344"/>
            <a:ext cx="3682300" cy="792000"/>
            <a:chOff x="5071905" y="4274425"/>
            <a:chExt cx="3682300" cy="792000"/>
          </a:xfrm>
        </p:grpSpPr>
        <p:sp>
          <p:nvSpPr>
            <p:cNvPr id="83" name="Rectangle 82"/>
            <p:cNvSpPr>
              <a:spLocks/>
            </p:cNvSpPr>
            <p:nvPr>
              <p:custDataLst>
                <p:tags r:id="rId28"/>
              </p:custDataLst>
            </p:nvPr>
          </p:nvSpPr>
          <p:spPr>
            <a:xfrm>
              <a:off x="7342285" y="4274425"/>
              <a:ext cx="1411920" cy="792000"/>
            </a:xfrm>
            <a:prstGeom prst="rect">
              <a:avLst/>
            </a:prstGeom>
            <a:solidFill>
              <a:srgbClr val="D0D8E8"/>
            </a:solidFill>
            <a:ln w="25400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200" dirty="0">
                <a:solidFill>
                  <a:prstClr val="black"/>
                </a:solidFill>
              </a:endParaRPr>
            </a:p>
          </p:txBody>
        </p:sp>
        <p:sp>
          <p:nvSpPr>
            <p:cNvPr id="347" name="Rounded Rectangle 346"/>
            <p:cNvSpPr>
              <a:spLocks/>
            </p:cNvSpPr>
            <p:nvPr>
              <p:custDataLst>
                <p:tags r:id="rId29"/>
              </p:custDataLst>
            </p:nvPr>
          </p:nvSpPr>
          <p:spPr>
            <a:xfrm>
              <a:off x="7420350" y="4329769"/>
              <a:ext cx="1269173" cy="692106"/>
            </a:xfrm>
            <a:prstGeom prst="roundRect">
              <a:avLst>
                <a:gd name="adj" fmla="val 101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pic>
          <p:nvPicPr>
            <p:cNvPr id="3091" name="Picture 19" descr="http://www.wilsoncc.edu/online/media/graphics/disabilityWA.pn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364" y="4455911"/>
              <a:ext cx="440394" cy="461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" name="Rectangle 347"/>
            <p:cNvSpPr/>
            <p:nvPr>
              <p:custDataLst>
                <p:tags r:id="rId31"/>
              </p:custDataLst>
            </p:nvPr>
          </p:nvSpPr>
          <p:spPr>
            <a:xfrm>
              <a:off x="7993883" y="4472204"/>
              <a:ext cx="617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2000" b="1" dirty="0" smtClean="0">
                  <a:solidFill>
                    <a:srgbClr val="00329B"/>
                  </a:solidFill>
                </a:rPr>
                <a:t>272</a:t>
              </a:r>
              <a:endParaRPr lang="en-ZA" sz="2000" b="1" dirty="0">
                <a:solidFill>
                  <a:srgbClr val="00329B"/>
                </a:solidFill>
              </a:endParaRPr>
            </a:p>
          </p:txBody>
        </p:sp>
        <p:sp>
          <p:nvSpPr>
            <p:cNvPr id="350" name="Rectangle 349"/>
            <p:cNvSpPr>
              <a:spLocks/>
            </p:cNvSpPr>
            <p:nvPr>
              <p:custDataLst>
                <p:tags r:id="rId32"/>
              </p:custDataLst>
            </p:nvPr>
          </p:nvSpPr>
          <p:spPr>
            <a:xfrm>
              <a:off x="5071905" y="4274425"/>
              <a:ext cx="2270379" cy="792000"/>
            </a:xfrm>
            <a:prstGeom prst="rect">
              <a:avLst/>
            </a:prstGeom>
            <a:solidFill>
              <a:srgbClr val="D0D8E8"/>
            </a:solidFill>
            <a:ln w="25400" cap="flat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200" dirty="0">
                <a:solidFill>
                  <a:prstClr val="black"/>
                </a:solidFill>
              </a:endParaRPr>
            </a:p>
          </p:txBody>
        </p:sp>
        <p:sp>
          <p:nvSpPr>
            <p:cNvPr id="351" name="Rounded Rectangle 350"/>
            <p:cNvSpPr>
              <a:spLocks/>
            </p:cNvSpPr>
            <p:nvPr>
              <p:custDataLst>
                <p:tags r:id="rId33"/>
              </p:custDataLst>
            </p:nvPr>
          </p:nvSpPr>
          <p:spPr>
            <a:xfrm>
              <a:off x="5143496" y="4329769"/>
              <a:ext cx="2136779" cy="692106"/>
            </a:xfrm>
            <a:prstGeom prst="roundRect">
              <a:avLst>
                <a:gd name="adj" fmla="val 101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355" name="Freeform 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481023" y="4500624"/>
              <a:ext cx="162552" cy="48100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1" y="31"/>
                </a:cxn>
                <a:cxn ang="0">
                  <a:pos x="56" y="33"/>
                </a:cxn>
                <a:cxn ang="0">
                  <a:pos x="60" y="43"/>
                </a:cxn>
                <a:cxn ang="0">
                  <a:pos x="68" y="58"/>
                </a:cxn>
                <a:cxn ang="0">
                  <a:pos x="60" y="61"/>
                </a:cxn>
                <a:cxn ang="0">
                  <a:pos x="27" y="84"/>
                </a:cxn>
                <a:cxn ang="0">
                  <a:pos x="5" y="220"/>
                </a:cxn>
                <a:cxn ang="0">
                  <a:pos x="0" y="243"/>
                </a:cxn>
                <a:cxn ang="0">
                  <a:pos x="10" y="256"/>
                </a:cxn>
                <a:cxn ang="0">
                  <a:pos x="17" y="259"/>
                </a:cxn>
                <a:cxn ang="0">
                  <a:pos x="17" y="238"/>
                </a:cxn>
                <a:cxn ang="0">
                  <a:pos x="17" y="249"/>
                </a:cxn>
                <a:cxn ang="0">
                  <a:pos x="24" y="241"/>
                </a:cxn>
                <a:cxn ang="0">
                  <a:pos x="29" y="224"/>
                </a:cxn>
                <a:cxn ang="0">
                  <a:pos x="49" y="342"/>
                </a:cxn>
                <a:cxn ang="0">
                  <a:pos x="58" y="413"/>
                </a:cxn>
                <a:cxn ang="0">
                  <a:pos x="53" y="445"/>
                </a:cxn>
                <a:cxn ang="0">
                  <a:pos x="77" y="441"/>
                </a:cxn>
                <a:cxn ang="0">
                  <a:pos x="70" y="400"/>
                </a:cxn>
                <a:cxn ang="0">
                  <a:pos x="80" y="345"/>
                </a:cxn>
                <a:cxn ang="0">
                  <a:pos x="82" y="398"/>
                </a:cxn>
                <a:cxn ang="0">
                  <a:pos x="87" y="436"/>
                </a:cxn>
                <a:cxn ang="0">
                  <a:pos x="107" y="438"/>
                </a:cxn>
                <a:cxn ang="0">
                  <a:pos x="114" y="342"/>
                </a:cxn>
                <a:cxn ang="0">
                  <a:pos x="123" y="333"/>
                </a:cxn>
                <a:cxn ang="0">
                  <a:pos x="145" y="342"/>
                </a:cxn>
                <a:cxn ang="0">
                  <a:pos x="133" y="228"/>
                </a:cxn>
                <a:cxn ang="0">
                  <a:pos x="136" y="206"/>
                </a:cxn>
                <a:cxn ang="0">
                  <a:pos x="133" y="151"/>
                </a:cxn>
                <a:cxn ang="0">
                  <a:pos x="99" y="75"/>
                </a:cxn>
                <a:cxn ang="0">
                  <a:pos x="99" y="49"/>
                </a:cxn>
                <a:cxn ang="0">
                  <a:pos x="107" y="44"/>
                </a:cxn>
                <a:cxn ang="0">
                  <a:pos x="114" y="37"/>
                </a:cxn>
                <a:cxn ang="0">
                  <a:pos x="109" y="6"/>
                </a:cxn>
                <a:cxn ang="0">
                  <a:pos x="91" y="2"/>
                </a:cxn>
                <a:cxn ang="0">
                  <a:pos x="76" y="3"/>
                </a:cxn>
              </a:cxnLst>
              <a:rect l="0" t="0" r="r" b="b"/>
              <a:pathLst>
                <a:path w="151" h="449">
                  <a:moveTo>
                    <a:pt x="76" y="3"/>
                  </a:moveTo>
                  <a:lnTo>
                    <a:pt x="58" y="6"/>
                  </a:lnTo>
                  <a:lnTo>
                    <a:pt x="51" y="23"/>
                  </a:lnTo>
                  <a:lnTo>
                    <a:pt x="51" y="31"/>
                  </a:lnTo>
                  <a:lnTo>
                    <a:pt x="58" y="31"/>
                  </a:lnTo>
                  <a:lnTo>
                    <a:pt x="56" y="33"/>
                  </a:lnTo>
                  <a:lnTo>
                    <a:pt x="58" y="35"/>
                  </a:lnTo>
                  <a:lnTo>
                    <a:pt x="60" y="43"/>
                  </a:lnTo>
                  <a:lnTo>
                    <a:pt x="63" y="44"/>
                  </a:lnTo>
                  <a:lnTo>
                    <a:pt x="68" y="58"/>
                  </a:lnTo>
                  <a:lnTo>
                    <a:pt x="68" y="61"/>
                  </a:lnTo>
                  <a:lnTo>
                    <a:pt x="60" y="61"/>
                  </a:lnTo>
                  <a:lnTo>
                    <a:pt x="49" y="78"/>
                  </a:lnTo>
                  <a:lnTo>
                    <a:pt x="27" y="84"/>
                  </a:lnTo>
                  <a:lnTo>
                    <a:pt x="17" y="97"/>
                  </a:lnTo>
                  <a:lnTo>
                    <a:pt x="5" y="220"/>
                  </a:lnTo>
                  <a:lnTo>
                    <a:pt x="10" y="221"/>
                  </a:lnTo>
                  <a:lnTo>
                    <a:pt x="0" y="243"/>
                  </a:lnTo>
                  <a:lnTo>
                    <a:pt x="5" y="256"/>
                  </a:lnTo>
                  <a:lnTo>
                    <a:pt x="10" y="256"/>
                  </a:lnTo>
                  <a:lnTo>
                    <a:pt x="12" y="259"/>
                  </a:lnTo>
                  <a:lnTo>
                    <a:pt x="17" y="259"/>
                  </a:lnTo>
                  <a:lnTo>
                    <a:pt x="14" y="246"/>
                  </a:lnTo>
                  <a:lnTo>
                    <a:pt x="17" y="238"/>
                  </a:lnTo>
                  <a:lnTo>
                    <a:pt x="19" y="245"/>
                  </a:lnTo>
                  <a:lnTo>
                    <a:pt x="17" y="249"/>
                  </a:lnTo>
                  <a:lnTo>
                    <a:pt x="19" y="252"/>
                  </a:lnTo>
                  <a:lnTo>
                    <a:pt x="24" y="241"/>
                  </a:lnTo>
                  <a:lnTo>
                    <a:pt x="21" y="223"/>
                  </a:lnTo>
                  <a:lnTo>
                    <a:pt x="29" y="224"/>
                  </a:lnTo>
                  <a:lnTo>
                    <a:pt x="24" y="336"/>
                  </a:lnTo>
                  <a:lnTo>
                    <a:pt x="49" y="342"/>
                  </a:lnTo>
                  <a:lnTo>
                    <a:pt x="60" y="406"/>
                  </a:lnTo>
                  <a:lnTo>
                    <a:pt x="58" y="413"/>
                  </a:lnTo>
                  <a:lnTo>
                    <a:pt x="53" y="440"/>
                  </a:lnTo>
                  <a:lnTo>
                    <a:pt x="53" y="445"/>
                  </a:lnTo>
                  <a:lnTo>
                    <a:pt x="70" y="448"/>
                  </a:lnTo>
                  <a:lnTo>
                    <a:pt x="77" y="441"/>
                  </a:lnTo>
                  <a:lnTo>
                    <a:pt x="73" y="416"/>
                  </a:lnTo>
                  <a:lnTo>
                    <a:pt x="70" y="400"/>
                  </a:lnTo>
                  <a:lnTo>
                    <a:pt x="77" y="345"/>
                  </a:lnTo>
                  <a:lnTo>
                    <a:pt x="80" y="345"/>
                  </a:lnTo>
                  <a:lnTo>
                    <a:pt x="87" y="365"/>
                  </a:lnTo>
                  <a:lnTo>
                    <a:pt x="82" y="398"/>
                  </a:lnTo>
                  <a:lnTo>
                    <a:pt x="77" y="401"/>
                  </a:lnTo>
                  <a:lnTo>
                    <a:pt x="87" y="436"/>
                  </a:lnTo>
                  <a:lnTo>
                    <a:pt x="104" y="440"/>
                  </a:lnTo>
                  <a:lnTo>
                    <a:pt x="107" y="438"/>
                  </a:lnTo>
                  <a:lnTo>
                    <a:pt x="94" y="402"/>
                  </a:lnTo>
                  <a:lnTo>
                    <a:pt x="114" y="342"/>
                  </a:lnTo>
                  <a:lnTo>
                    <a:pt x="123" y="337"/>
                  </a:lnTo>
                  <a:lnTo>
                    <a:pt x="123" y="333"/>
                  </a:lnTo>
                  <a:lnTo>
                    <a:pt x="140" y="334"/>
                  </a:lnTo>
                  <a:lnTo>
                    <a:pt x="145" y="342"/>
                  </a:lnTo>
                  <a:lnTo>
                    <a:pt x="150" y="337"/>
                  </a:lnTo>
                  <a:lnTo>
                    <a:pt x="133" y="228"/>
                  </a:lnTo>
                  <a:lnTo>
                    <a:pt x="136" y="229"/>
                  </a:lnTo>
                  <a:lnTo>
                    <a:pt x="136" y="206"/>
                  </a:lnTo>
                  <a:lnTo>
                    <a:pt x="138" y="203"/>
                  </a:lnTo>
                  <a:lnTo>
                    <a:pt x="133" y="151"/>
                  </a:lnTo>
                  <a:lnTo>
                    <a:pt x="128" y="88"/>
                  </a:lnTo>
                  <a:lnTo>
                    <a:pt x="99" y="75"/>
                  </a:lnTo>
                  <a:lnTo>
                    <a:pt x="92" y="61"/>
                  </a:lnTo>
                  <a:lnTo>
                    <a:pt x="99" y="49"/>
                  </a:lnTo>
                  <a:lnTo>
                    <a:pt x="104" y="50"/>
                  </a:lnTo>
                  <a:lnTo>
                    <a:pt x="107" y="44"/>
                  </a:lnTo>
                  <a:lnTo>
                    <a:pt x="107" y="38"/>
                  </a:lnTo>
                  <a:lnTo>
                    <a:pt x="114" y="37"/>
                  </a:lnTo>
                  <a:lnTo>
                    <a:pt x="116" y="19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6" y="3"/>
                  </a:lnTo>
                </a:path>
              </a:pathLst>
            </a:custGeom>
            <a:solidFill>
              <a:srgbClr val="00329B"/>
            </a:solidFill>
            <a:ln w="6350" cap="rnd" cmpd="sng" algn="ctr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grpSp>
          <p:nvGrpSpPr>
            <p:cNvPr id="3080" name="Group 3079"/>
            <p:cNvGrpSpPr/>
            <p:nvPr/>
          </p:nvGrpSpPr>
          <p:grpSpPr>
            <a:xfrm>
              <a:off x="6439385" y="4484749"/>
              <a:ext cx="450650" cy="517482"/>
              <a:chOff x="6211648" y="4389934"/>
              <a:chExt cx="482311" cy="553838"/>
            </a:xfrm>
          </p:grpSpPr>
          <p:sp>
            <p:nvSpPr>
              <p:cNvPr id="357" name="Freeform 10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348365" y="4531662"/>
                <a:ext cx="104506" cy="412110"/>
              </a:xfrm>
              <a:custGeom>
                <a:avLst/>
                <a:gdLst/>
                <a:ahLst/>
                <a:cxnLst>
                  <a:cxn ang="0">
                    <a:pos x="70" y="7"/>
                  </a:cxn>
                  <a:cxn ang="0">
                    <a:pos x="45" y="0"/>
                  </a:cxn>
                  <a:cxn ang="0">
                    <a:pos x="26" y="0"/>
                  </a:cxn>
                  <a:cxn ang="0">
                    <a:pos x="9" y="4"/>
                  </a:cxn>
                  <a:cxn ang="0">
                    <a:pos x="3" y="19"/>
                  </a:cxn>
                  <a:cxn ang="0">
                    <a:pos x="3" y="33"/>
                  </a:cxn>
                  <a:cxn ang="0">
                    <a:pos x="13" y="49"/>
                  </a:cxn>
                  <a:cxn ang="0">
                    <a:pos x="19" y="49"/>
                  </a:cxn>
                  <a:cxn ang="0">
                    <a:pos x="9" y="67"/>
                  </a:cxn>
                  <a:cxn ang="0">
                    <a:pos x="0" y="97"/>
                  </a:cxn>
                  <a:cxn ang="0">
                    <a:pos x="0" y="123"/>
                  </a:cxn>
                  <a:cxn ang="0">
                    <a:pos x="3" y="156"/>
                  </a:cxn>
                  <a:cxn ang="0">
                    <a:pos x="9" y="188"/>
                  </a:cxn>
                  <a:cxn ang="0">
                    <a:pos x="22" y="190"/>
                  </a:cxn>
                  <a:cxn ang="0">
                    <a:pos x="22" y="200"/>
                  </a:cxn>
                  <a:cxn ang="0">
                    <a:pos x="28" y="204"/>
                  </a:cxn>
                  <a:cxn ang="0">
                    <a:pos x="28" y="236"/>
                  </a:cxn>
                  <a:cxn ang="0">
                    <a:pos x="35" y="242"/>
                  </a:cxn>
                  <a:cxn ang="0">
                    <a:pos x="35" y="303"/>
                  </a:cxn>
                  <a:cxn ang="0">
                    <a:pos x="35" y="342"/>
                  </a:cxn>
                  <a:cxn ang="0">
                    <a:pos x="25" y="384"/>
                  </a:cxn>
                  <a:cxn ang="0">
                    <a:pos x="22" y="440"/>
                  </a:cxn>
                  <a:cxn ang="0">
                    <a:pos x="32" y="444"/>
                  </a:cxn>
                  <a:cxn ang="0">
                    <a:pos x="32" y="450"/>
                  </a:cxn>
                  <a:cxn ang="0">
                    <a:pos x="51" y="450"/>
                  </a:cxn>
                  <a:cxn ang="0">
                    <a:pos x="53" y="448"/>
                  </a:cxn>
                  <a:cxn ang="0">
                    <a:pos x="61" y="448"/>
                  </a:cxn>
                  <a:cxn ang="0">
                    <a:pos x="61" y="452"/>
                  </a:cxn>
                  <a:cxn ang="0">
                    <a:pos x="74" y="450"/>
                  </a:cxn>
                  <a:cxn ang="0">
                    <a:pos x="102" y="448"/>
                  </a:cxn>
                  <a:cxn ang="0">
                    <a:pos x="102" y="444"/>
                  </a:cxn>
                  <a:cxn ang="0">
                    <a:pos x="77" y="435"/>
                  </a:cxn>
                  <a:cxn ang="0">
                    <a:pos x="77" y="427"/>
                  </a:cxn>
                  <a:cxn ang="0">
                    <a:pos x="99" y="424"/>
                  </a:cxn>
                  <a:cxn ang="0">
                    <a:pos x="99" y="418"/>
                  </a:cxn>
                  <a:cxn ang="0">
                    <a:pos x="83" y="409"/>
                  </a:cxn>
                  <a:cxn ang="0">
                    <a:pos x="83" y="348"/>
                  </a:cxn>
                  <a:cxn ang="0">
                    <a:pos x="89" y="292"/>
                  </a:cxn>
                  <a:cxn ang="0">
                    <a:pos x="87" y="235"/>
                  </a:cxn>
                  <a:cxn ang="0">
                    <a:pos x="86" y="204"/>
                  </a:cxn>
                  <a:cxn ang="0">
                    <a:pos x="89" y="193"/>
                  </a:cxn>
                  <a:cxn ang="0">
                    <a:pos x="89" y="150"/>
                  </a:cxn>
                  <a:cxn ang="0">
                    <a:pos x="108" y="139"/>
                  </a:cxn>
                  <a:cxn ang="0">
                    <a:pos x="108" y="133"/>
                  </a:cxn>
                  <a:cxn ang="0">
                    <a:pos x="67" y="73"/>
                  </a:cxn>
                  <a:cxn ang="0">
                    <a:pos x="48" y="65"/>
                  </a:cxn>
                  <a:cxn ang="0">
                    <a:pos x="50" y="61"/>
                  </a:cxn>
                  <a:cxn ang="0">
                    <a:pos x="64" y="59"/>
                  </a:cxn>
                  <a:cxn ang="0">
                    <a:pos x="64" y="55"/>
                  </a:cxn>
                  <a:cxn ang="0">
                    <a:pos x="67" y="53"/>
                  </a:cxn>
                  <a:cxn ang="0">
                    <a:pos x="67" y="49"/>
                  </a:cxn>
                  <a:cxn ang="0">
                    <a:pos x="70" y="47"/>
                  </a:cxn>
                  <a:cxn ang="0">
                    <a:pos x="67" y="45"/>
                  </a:cxn>
                  <a:cxn ang="0">
                    <a:pos x="70" y="43"/>
                  </a:cxn>
                  <a:cxn ang="0">
                    <a:pos x="64" y="33"/>
                  </a:cxn>
                  <a:cxn ang="0">
                    <a:pos x="67" y="27"/>
                  </a:cxn>
                  <a:cxn ang="0">
                    <a:pos x="64" y="21"/>
                  </a:cxn>
                  <a:cxn ang="0">
                    <a:pos x="70" y="17"/>
                  </a:cxn>
                  <a:cxn ang="0">
                    <a:pos x="70" y="7"/>
                  </a:cxn>
                </a:cxnLst>
                <a:rect l="0" t="0" r="r" b="b"/>
                <a:pathLst>
                  <a:path w="109" h="453">
                    <a:moveTo>
                      <a:pt x="70" y="7"/>
                    </a:moveTo>
                    <a:lnTo>
                      <a:pt x="45" y="0"/>
                    </a:lnTo>
                    <a:lnTo>
                      <a:pt x="26" y="0"/>
                    </a:lnTo>
                    <a:lnTo>
                      <a:pt x="9" y="4"/>
                    </a:lnTo>
                    <a:lnTo>
                      <a:pt x="3" y="19"/>
                    </a:lnTo>
                    <a:lnTo>
                      <a:pt x="3" y="33"/>
                    </a:lnTo>
                    <a:lnTo>
                      <a:pt x="13" y="49"/>
                    </a:lnTo>
                    <a:lnTo>
                      <a:pt x="19" y="49"/>
                    </a:lnTo>
                    <a:lnTo>
                      <a:pt x="9" y="67"/>
                    </a:lnTo>
                    <a:lnTo>
                      <a:pt x="0" y="97"/>
                    </a:lnTo>
                    <a:lnTo>
                      <a:pt x="0" y="123"/>
                    </a:lnTo>
                    <a:lnTo>
                      <a:pt x="3" y="156"/>
                    </a:lnTo>
                    <a:lnTo>
                      <a:pt x="9" y="188"/>
                    </a:lnTo>
                    <a:lnTo>
                      <a:pt x="22" y="190"/>
                    </a:lnTo>
                    <a:lnTo>
                      <a:pt x="22" y="200"/>
                    </a:lnTo>
                    <a:lnTo>
                      <a:pt x="28" y="204"/>
                    </a:lnTo>
                    <a:lnTo>
                      <a:pt x="28" y="236"/>
                    </a:lnTo>
                    <a:lnTo>
                      <a:pt x="35" y="242"/>
                    </a:lnTo>
                    <a:lnTo>
                      <a:pt x="35" y="303"/>
                    </a:lnTo>
                    <a:lnTo>
                      <a:pt x="35" y="342"/>
                    </a:lnTo>
                    <a:lnTo>
                      <a:pt x="25" y="384"/>
                    </a:lnTo>
                    <a:lnTo>
                      <a:pt x="22" y="440"/>
                    </a:lnTo>
                    <a:lnTo>
                      <a:pt x="32" y="444"/>
                    </a:lnTo>
                    <a:lnTo>
                      <a:pt x="32" y="450"/>
                    </a:lnTo>
                    <a:lnTo>
                      <a:pt x="51" y="450"/>
                    </a:lnTo>
                    <a:lnTo>
                      <a:pt x="53" y="448"/>
                    </a:lnTo>
                    <a:lnTo>
                      <a:pt x="61" y="448"/>
                    </a:lnTo>
                    <a:lnTo>
                      <a:pt x="61" y="452"/>
                    </a:lnTo>
                    <a:lnTo>
                      <a:pt x="74" y="450"/>
                    </a:lnTo>
                    <a:lnTo>
                      <a:pt x="102" y="448"/>
                    </a:lnTo>
                    <a:lnTo>
                      <a:pt x="102" y="444"/>
                    </a:lnTo>
                    <a:lnTo>
                      <a:pt x="77" y="435"/>
                    </a:lnTo>
                    <a:lnTo>
                      <a:pt x="77" y="427"/>
                    </a:lnTo>
                    <a:lnTo>
                      <a:pt x="99" y="424"/>
                    </a:lnTo>
                    <a:lnTo>
                      <a:pt x="99" y="418"/>
                    </a:lnTo>
                    <a:lnTo>
                      <a:pt x="83" y="409"/>
                    </a:lnTo>
                    <a:lnTo>
                      <a:pt x="83" y="348"/>
                    </a:lnTo>
                    <a:lnTo>
                      <a:pt x="89" y="292"/>
                    </a:lnTo>
                    <a:lnTo>
                      <a:pt x="87" y="235"/>
                    </a:lnTo>
                    <a:lnTo>
                      <a:pt x="86" y="204"/>
                    </a:lnTo>
                    <a:lnTo>
                      <a:pt x="89" y="193"/>
                    </a:lnTo>
                    <a:lnTo>
                      <a:pt x="89" y="150"/>
                    </a:lnTo>
                    <a:lnTo>
                      <a:pt x="108" y="139"/>
                    </a:lnTo>
                    <a:lnTo>
                      <a:pt x="108" y="133"/>
                    </a:lnTo>
                    <a:lnTo>
                      <a:pt x="67" y="73"/>
                    </a:lnTo>
                    <a:lnTo>
                      <a:pt x="48" y="65"/>
                    </a:lnTo>
                    <a:lnTo>
                      <a:pt x="50" y="61"/>
                    </a:lnTo>
                    <a:lnTo>
                      <a:pt x="64" y="59"/>
                    </a:lnTo>
                    <a:lnTo>
                      <a:pt x="64" y="55"/>
                    </a:lnTo>
                    <a:lnTo>
                      <a:pt x="67" y="53"/>
                    </a:lnTo>
                    <a:lnTo>
                      <a:pt x="67" y="49"/>
                    </a:lnTo>
                    <a:lnTo>
                      <a:pt x="70" y="47"/>
                    </a:lnTo>
                    <a:lnTo>
                      <a:pt x="67" y="45"/>
                    </a:lnTo>
                    <a:lnTo>
                      <a:pt x="70" y="43"/>
                    </a:lnTo>
                    <a:lnTo>
                      <a:pt x="64" y="33"/>
                    </a:lnTo>
                    <a:lnTo>
                      <a:pt x="67" y="27"/>
                    </a:lnTo>
                    <a:lnTo>
                      <a:pt x="64" y="21"/>
                    </a:lnTo>
                    <a:lnTo>
                      <a:pt x="70" y="17"/>
                    </a:lnTo>
                    <a:lnTo>
                      <a:pt x="70" y="7"/>
                    </a:lnTo>
                  </a:path>
                </a:pathLst>
              </a:custGeom>
              <a:solidFill>
                <a:srgbClr val="00329B"/>
              </a:solidFill>
              <a:ln w="6350" cap="rnd" cmpd="sng" algn="ctr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9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421830" y="4389934"/>
                <a:ext cx="193253" cy="53566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9" y="15"/>
                  </a:cxn>
                  <a:cxn ang="0">
                    <a:pos x="90" y="45"/>
                  </a:cxn>
                  <a:cxn ang="0">
                    <a:pos x="106" y="59"/>
                  </a:cxn>
                  <a:cxn ang="0">
                    <a:pos x="140" y="75"/>
                  </a:cxn>
                  <a:cxn ang="0">
                    <a:pos x="146" y="162"/>
                  </a:cxn>
                  <a:cxn ang="0">
                    <a:pos x="123" y="236"/>
                  </a:cxn>
                  <a:cxn ang="0">
                    <a:pos x="99" y="293"/>
                  </a:cxn>
                  <a:cxn ang="0">
                    <a:pos x="104" y="428"/>
                  </a:cxn>
                  <a:cxn ang="0">
                    <a:pos x="99" y="433"/>
                  </a:cxn>
                  <a:cxn ang="0">
                    <a:pos x="76" y="448"/>
                  </a:cxn>
                  <a:cxn ang="0">
                    <a:pos x="63" y="450"/>
                  </a:cxn>
                  <a:cxn ang="0">
                    <a:pos x="54" y="446"/>
                  </a:cxn>
                  <a:cxn ang="0">
                    <a:pos x="59" y="439"/>
                  </a:cxn>
                  <a:cxn ang="0">
                    <a:pos x="71" y="427"/>
                  </a:cxn>
                  <a:cxn ang="0">
                    <a:pos x="66" y="423"/>
                  </a:cxn>
                  <a:cxn ang="0">
                    <a:pos x="36" y="432"/>
                  </a:cxn>
                  <a:cxn ang="0">
                    <a:pos x="33" y="426"/>
                  </a:cxn>
                  <a:cxn ang="0">
                    <a:pos x="36" y="420"/>
                  </a:cxn>
                  <a:cxn ang="0">
                    <a:pos x="45" y="412"/>
                  </a:cxn>
                  <a:cxn ang="0">
                    <a:pos x="35" y="369"/>
                  </a:cxn>
                  <a:cxn ang="0">
                    <a:pos x="24" y="246"/>
                  </a:cxn>
                  <a:cxn ang="0">
                    <a:pos x="19" y="222"/>
                  </a:cxn>
                  <a:cxn ang="0">
                    <a:pos x="28" y="174"/>
                  </a:cxn>
                  <a:cxn ang="0">
                    <a:pos x="21" y="173"/>
                  </a:cxn>
                  <a:cxn ang="0">
                    <a:pos x="16" y="171"/>
                  </a:cxn>
                  <a:cxn ang="0">
                    <a:pos x="9" y="168"/>
                  </a:cxn>
                  <a:cxn ang="0">
                    <a:pos x="6" y="164"/>
                  </a:cxn>
                  <a:cxn ang="0">
                    <a:pos x="0" y="158"/>
                  </a:cxn>
                  <a:cxn ang="0">
                    <a:pos x="5" y="133"/>
                  </a:cxn>
                  <a:cxn ang="0">
                    <a:pos x="41" y="77"/>
                  </a:cxn>
                  <a:cxn ang="0">
                    <a:pos x="54" y="61"/>
                  </a:cxn>
                  <a:cxn ang="0">
                    <a:pos x="38" y="50"/>
                  </a:cxn>
                  <a:cxn ang="0">
                    <a:pos x="37" y="48"/>
                  </a:cxn>
                  <a:cxn ang="0">
                    <a:pos x="33" y="43"/>
                  </a:cxn>
                  <a:cxn ang="0">
                    <a:pos x="33" y="30"/>
                  </a:cxn>
                  <a:cxn ang="0">
                    <a:pos x="31" y="16"/>
                  </a:cxn>
                </a:cxnLst>
                <a:rect l="0" t="0" r="r" b="b"/>
                <a:pathLst>
                  <a:path w="152" h="451">
                    <a:moveTo>
                      <a:pt x="38" y="6"/>
                    </a:moveTo>
                    <a:lnTo>
                      <a:pt x="56" y="0"/>
                    </a:lnTo>
                    <a:lnTo>
                      <a:pt x="76" y="3"/>
                    </a:lnTo>
                    <a:lnTo>
                      <a:pt x="89" y="15"/>
                    </a:lnTo>
                    <a:lnTo>
                      <a:pt x="94" y="28"/>
                    </a:lnTo>
                    <a:lnTo>
                      <a:pt x="90" y="45"/>
                    </a:lnTo>
                    <a:lnTo>
                      <a:pt x="96" y="54"/>
                    </a:lnTo>
                    <a:lnTo>
                      <a:pt x="106" y="59"/>
                    </a:lnTo>
                    <a:lnTo>
                      <a:pt x="132" y="69"/>
                    </a:lnTo>
                    <a:lnTo>
                      <a:pt x="140" y="75"/>
                    </a:lnTo>
                    <a:lnTo>
                      <a:pt x="151" y="147"/>
                    </a:lnTo>
                    <a:lnTo>
                      <a:pt x="146" y="162"/>
                    </a:lnTo>
                    <a:lnTo>
                      <a:pt x="118" y="168"/>
                    </a:lnTo>
                    <a:lnTo>
                      <a:pt x="123" y="236"/>
                    </a:lnTo>
                    <a:lnTo>
                      <a:pt x="104" y="242"/>
                    </a:lnTo>
                    <a:lnTo>
                      <a:pt x="99" y="293"/>
                    </a:lnTo>
                    <a:lnTo>
                      <a:pt x="103" y="380"/>
                    </a:lnTo>
                    <a:lnTo>
                      <a:pt x="104" y="428"/>
                    </a:lnTo>
                    <a:lnTo>
                      <a:pt x="99" y="429"/>
                    </a:lnTo>
                    <a:lnTo>
                      <a:pt x="99" y="433"/>
                    </a:lnTo>
                    <a:lnTo>
                      <a:pt x="85" y="442"/>
                    </a:lnTo>
                    <a:lnTo>
                      <a:pt x="76" y="448"/>
                    </a:lnTo>
                    <a:lnTo>
                      <a:pt x="70" y="450"/>
                    </a:lnTo>
                    <a:lnTo>
                      <a:pt x="63" y="450"/>
                    </a:lnTo>
                    <a:lnTo>
                      <a:pt x="55" y="448"/>
                    </a:lnTo>
                    <a:lnTo>
                      <a:pt x="54" y="446"/>
                    </a:lnTo>
                    <a:lnTo>
                      <a:pt x="55" y="443"/>
                    </a:lnTo>
                    <a:lnTo>
                      <a:pt x="59" y="439"/>
                    </a:lnTo>
                    <a:lnTo>
                      <a:pt x="64" y="433"/>
                    </a:lnTo>
                    <a:lnTo>
                      <a:pt x="71" y="427"/>
                    </a:lnTo>
                    <a:lnTo>
                      <a:pt x="66" y="429"/>
                    </a:lnTo>
                    <a:lnTo>
                      <a:pt x="66" y="423"/>
                    </a:lnTo>
                    <a:lnTo>
                      <a:pt x="44" y="432"/>
                    </a:lnTo>
                    <a:lnTo>
                      <a:pt x="36" y="432"/>
                    </a:lnTo>
                    <a:lnTo>
                      <a:pt x="33" y="429"/>
                    </a:lnTo>
                    <a:lnTo>
                      <a:pt x="33" y="426"/>
                    </a:lnTo>
                    <a:lnTo>
                      <a:pt x="34" y="424"/>
                    </a:lnTo>
                    <a:lnTo>
                      <a:pt x="36" y="420"/>
                    </a:lnTo>
                    <a:lnTo>
                      <a:pt x="41" y="416"/>
                    </a:lnTo>
                    <a:lnTo>
                      <a:pt x="45" y="412"/>
                    </a:lnTo>
                    <a:lnTo>
                      <a:pt x="40" y="411"/>
                    </a:lnTo>
                    <a:lnTo>
                      <a:pt x="35" y="369"/>
                    </a:lnTo>
                    <a:lnTo>
                      <a:pt x="33" y="301"/>
                    </a:lnTo>
                    <a:lnTo>
                      <a:pt x="24" y="246"/>
                    </a:lnTo>
                    <a:lnTo>
                      <a:pt x="22" y="231"/>
                    </a:lnTo>
                    <a:lnTo>
                      <a:pt x="19" y="222"/>
                    </a:lnTo>
                    <a:lnTo>
                      <a:pt x="26" y="188"/>
                    </a:lnTo>
                    <a:lnTo>
                      <a:pt x="28" y="174"/>
                    </a:lnTo>
                    <a:lnTo>
                      <a:pt x="24" y="175"/>
                    </a:lnTo>
                    <a:lnTo>
                      <a:pt x="21" y="173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1" y="171"/>
                    </a:lnTo>
                    <a:lnTo>
                      <a:pt x="9" y="168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2" y="162"/>
                    </a:lnTo>
                    <a:lnTo>
                      <a:pt x="0" y="158"/>
                    </a:lnTo>
                    <a:lnTo>
                      <a:pt x="8" y="143"/>
                    </a:lnTo>
                    <a:lnTo>
                      <a:pt x="5" y="133"/>
                    </a:lnTo>
                    <a:lnTo>
                      <a:pt x="19" y="143"/>
                    </a:lnTo>
                    <a:lnTo>
                      <a:pt x="41" y="77"/>
                    </a:lnTo>
                    <a:lnTo>
                      <a:pt x="57" y="64"/>
                    </a:lnTo>
                    <a:lnTo>
                      <a:pt x="54" y="61"/>
                    </a:lnTo>
                    <a:lnTo>
                      <a:pt x="40" y="59"/>
                    </a:lnTo>
                    <a:lnTo>
                      <a:pt x="38" y="50"/>
                    </a:lnTo>
                    <a:lnTo>
                      <a:pt x="42" y="48"/>
                    </a:lnTo>
                    <a:lnTo>
                      <a:pt x="37" y="48"/>
                    </a:lnTo>
                    <a:lnTo>
                      <a:pt x="38" y="45"/>
                    </a:lnTo>
                    <a:lnTo>
                      <a:pt x="33" y="43"/>
                    </a:lnTo>
                    <a:lnTo>
                      <a:pt x="36" y="32"/>
                    </a:lnTo>
                    <a:lnTo>
                      <a:pt x="33" y="30"/>
                    </a:lnTo>
                    <a:lnTo>
                      <a:pt x="35" y="16"/>
                    </a:lnTo>
                    <a:lnTo>
                      <a:pt x="31" y="16"/>
                    </a:lnTo>
                    <a:lnTo>
                      <a:pt x="38" y="6"/>
                    </a:lnTo>
                  </a:path>
                </a:pathLst>
              </a:custGeom>
              <a:solidFill>
                <a:srgbClr val="00329B"/>
              </a:solidFill>
              <a:ln w="6350" cap="rnd" cmpd="sng" algn="ctr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9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536207" y="4481251"/>
                <a:ext cx="157752" cy="43339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9" y="15"/>
                  </a:cxn>
                  <a:cxn ang="0">
                    <a:pos x="90" y="45"/>
                  </a:cxn>
                  <a:cxn ang="0">
                    <a:pos x="106" y="59"/>
                  </a:cxn>
                  <a:cxn ang="0">
                    <a:pos x="140" y="75"/>
                  </a:cxn>
                  <a:cxn ang="0">
                    <a:pos x="146" y="162"/>
                  </a:cxn>
                  <a:cxn ang="0">
                    <a:pos x="123" y="236"/>
                  </a:cxn>
                  <a:cxn ang="0">
                    <a:pos x="99" y="293"/>
                  </a:cxn>
                  <a:cxn ang="0">
                    <a:pos x="104" y="428"/>
                  </a:cxn>
                  <a:cxn ang="0">
                    <a:pos x="99" y="433"/>
                  </a:cxn>
                  <a:cxn ang="0">
                    <a:pos x="76" y="448"/>
                  </a:cxn>
                  <a:cxn ang="0">
                    <a:pos x="63" y="450"/>
                  </a:cxn>
                  <a:cxn ang="0">
                    <a:pos x="54" y="446"/>
                  </a:cxn>
                  <a:cxn ang="0">
                    <a:pos x="59" y="439"/>
                  </a:cxn>
                  <a:cxn ang="0">
                    <a:pos x="71" y="427"/>
                  </a:cxn>
                  <a:cxn ang="0">
                    <a:pos x="66" y="423"/>
                  </a:cxn>
                  <a:cxn ang="0">
                    <a:pos x="36" y="432"/>
                  </a:cxn>
                  <a:cxn ang="0">
                    <a:pos x="33" y="426"/>
                  </a:cxn>
                  <a:cxn ang="0">
                    <a:pos x="36" y="420"/>
                  </a:cxn>
                  <a:cxn ang="0">
                    <a:pos x="45" y="412"/>
                  </a:cxn>
                  <a:cxn ang="0">
                    <a:pos x="35" y="369"/>
                  </a:cxn>
                  <a:cxn ang="0">
                    <a:pos x="24" y="246"/>
                  </a:cxn>
                  <a:cxn ang="0">
                    <a:pos x="19" y="222"/>
                  </a:cxn>
                  <a:cxn ang="0">
                    <a:pos x="28" y="174"/>
                  </a:cxn>
                  <a:cxn ang="0">
                    <a:pos x="21" y="173"/>
                  </a:cxn>
                  <a:cxn ang="0">
                    <a:pos x="16" y="171"/>
                  </a:cxn>
                  <a:cxn ang="0">
                    <a:pos x="9" y="168"/>
                  </a:cxn>
                  <a:cxn ang="0">
                    <a:pos x="6" y="164"/>
                  </a:cxn>
                  <a:cxn ang="0">
                    <a:pos x="0" y="158"/>
                  </a:cxn>
                  <a:cxn ang="0">
                    <a:pos x="5" y="133"/>
                  </a:cxn>
                  <a:cxn ang="0">
                    <a:pos x="41" y="77"/>
                  </a:cxn>
                  <a:cxn ang="0">
                    <a:pos x="54" y="61"/>
                  </a:cxn>
                  <a:cxn ang="0">
                    <a:pos x="38" y="50"/>
                  </a:cxn>
                  <a:cxn ang="0">
                    <a:pos x="37" y="48"/>
                  </a:cxn>
                  <a:cxn ang="0">
                    <a:pos x="33" y="43"/>
                  </a:cxn>
                  <a:cxn ang="0">
                    <a:pos x="33" y="30"/>
                  </a:cxn>
                  <a:cxn ang="0">
                    <a:pos x="31" y="16"/>
                  </a:cxn>
                </a:cxnLst>
                <a:rect l="0" t="0" r="r" b="b"/>
                <a:pathLst>
                  <a:path w="152" h="451">
                    <a:moveTo>
                      <a:pt x="38" y="6"/>
                    </a:moveTo>
                    <a:lnTo>
                      <a:pt x="56" y="0"/>
                    </a:lnTo>
                    <a:lnTo>
                      <a:pt x="76" y="3"/>
                    </a:lnTo>
                    <a:lnTo>
                      <a:pt x="89" y="15"/>
                    </a:lnTo>
                    <a:lnTo>
                      <a:pt x="94" y="28"/>
                    </a:lnTo>
                    <a:lnTo>
                      <a:pt x="90" y="45"/>
                    </a:lnTo>
                    <a:lnTo>
                      <a:pt x="96" y="54"/>
                    </a:lnTo>
                    <a:lnTo>
                      <a:pt x="106" y="59"/>
                    </a:lnTo>
                    <a:lnTo>
                      <a:pt x="132" y="69"/>
                    </a:lnTo>
                    <a:lnTo>
                      <a:pt x="140" y="75"/>
                    </a:lnTo>
                    <a:lnTo>
                      <a:pt x="151" y="147"/>
                    </a:lnTo>
                    <a:lnTo>
                      <a:pt x="146" y="162"/>
                    </a:lnTo>
                    <a:lnTo>
                      <a:pt x="118" y="168"/>
                    </a:lnTo>
                    <a:lnTo>
                      <a:pt x="123" y="236"/>
                    </a:lnTo>
                    <a:lnTo>
                      <a:pt x="104" y="242"/>
                    </a:lnTo>
                    <a:lnTo>
                      <a:pt x="99" y="293"/>
                    </a:lnTo>
                    <a:lnTo>
                      <a:pt x="103" y="380"/>
                    </a:lnTo>
                    <a:lnTo>
                      <a:pt x="104" y="428"/>
                    </a:lnTo>
                    <a:lnTo>
                      <a:pt x="99" y="429"/>
                    </a:lnTo>
                    <a:lnTo>
                      <a:pt x="99" y="433"/>
                    </a:lnTo>
                    <a:lnTo>
                      <a:pt x="85" y="442"/>
                    </a:lnTo>
                    <a:lnTo>
                      <a:pt x="76" y="448"/>
                    </a:lnTo>
                    <a:lnTo>
                      <a:pt x="70" y="450"/>
                    </a:lnTo>
                    <a:lnTo>
                      <a:pt x="63" y="450"/>
                    </a:lnTo>
                    <a:lnTo>
                      <a:pt x="55" y="448"/>
                    </a:lnTo>
                    <a:lnTo>
                      <a:pt x="54" y="446"/>
                    </a:lnTo>
                    <a:lnTo>
                      <a:pt x="55" y="443"/>
                    </a:lnTo>
                    <a:lnTo>
                      <a:pt x="59" y="439"/>
                    </a:lnTo>
                    <a:lnTo>
                      <a:pt x="64" y="433"/>
                    </a:lnTo>
                    <a:lnTo>
                      <a:pt x="71" y="427"/>
                    </a:lnTo>
                    <a:lnTo>
                      <a:pt x="66" y="429"/>
                    </a:lnTo>
                    <a:lnTo>
                      <a:pt x="66" y="423"/>
                    </a:lnTo>
                    <a:lnTo>
                      <a:pt x="44" y="432"/>
                    </a:lnTo>
                    <a:lnTo>
                      <a:pt x="36" y="432"/>
                    </a:lnTo>
                    <a:lnTo>
                      <a:pt x="33" y="429"/>
                    </a:lnTo>
                    <a:lnTo>
                      <a:pt x="33" y="426"/>
                    </a:lnTo>
                    <a:lnTo>
                      <a:pt x="34" y="424"/>
                    </a:lnTo>
                    <a:lnTo>
                      <a:pt x="36" y="420"/>
                    </a:lnTo>
                    <a:lnTo>
                      <a:pt x="41" y="416"/>
                    </a:lnTo>
                    <a:lnTo>
                      <a:pt x="45" y="412"/>
                    </a:lnTo>
                    <a:lnTo>
                      <a:pt x="40" y="411"/>
                    </a:lnTo>
                    <a:lnTo>
                      <a:pt x="35" y="369"/>
                    </a:lnTo>
                    <a:lnTo>
                      <a:pt x="33" y="301"/>
                    </a:lnTo>
                    <a:lnTo>
                      <a:pt x="24" y="246"/>
                    </a:lnTo>
                    <a:lnTo>
                      <a:pt x="22" y="231"/>
                    </a:lnTo>
                    <a:lnTo>
                      <a:pt x="19" y="222"/>
                    </a:lnTo>
                    <a:lnTo>
                      <a:pt x="26" y="188"/>
                    </a:lnTo>
                    <a:lnTo>
                      <a:pt x="28" y="174"/>
                    </a:lnTo>
                    <a:lnTo>
                      <a:pt x="24" y="175"/>
                    </a:lnTo>
                    <a:lnTo>
                      <a:pt x="21" y="173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1" y="171"/>
                    </a:lnTo>
                    <a:lnTo>
                      <a:pt x="9" y="168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2" y="162"/>
                    </a:lnTo>
                    <a:lnTo>
                      <a:pt x="0" y="158"/>
                    </a:lnTo>
                    <a:lnTo>
                      <a:pt x="8" y="143"/>
                    </a:lnTo>
                    <a:lnTo>
                      <a:pt x="5" y="133"/>
                    </a:lnTo>
                    <a:lnTo>
                      <a:pt x="19" y="143"/>
                    </a:lnTo>
                    <a:lnTo>
                      <a:pt x="41" y="77"/>
                    </a:lnTo>
                    <a:lnTo>
                      <a:pt x="57" y="64"/>
                    </a:lnTo>
                    <a:lnTo>
                      <a:pt x="54" y="61"/>
                    </a:lnTo>
                    <a:lnTo>
                      <a:pt x="40" y="59"/>
                    </a:lnTo>
                    <a:lnTo>
                      <a:pt x="38" y="50"/>
                    </a:lnTo>
                    <a:lnTo>
                      <a:pt x="42" y="48"/>
                    </a:lnTo>
                    <a:lnTo>
                      <a:pt x="37" y="48"/>
                    </a:lnTo>
                    <a:lnTo>
                      <a:pt x="38" y="45"/>
                    </a:lnTo>
                    <a:lnTo>
                      <a:pt x="33" y="43"/>
                    </a:lnTo>
                    <a:lnTo>
                      <a:pt x="36" y="32"/>
                    </a:lnTo>
                    <a:lnTo>
                      <a:pt x="33" y="30"/>
                    </a:lnTo>
                    <a:lnTo>
                      <a:pt x="35" y="16"/>
                    </a:lnTo>
                    <a:lnTo>
                      <a:pt x="31" y="16"/>
                    </a:lnTo>
                    <a:lnTo>
                      <a:pt x="38" y="6"/>
                    </a:lnTo>
                  </a:path>
                </a:pathLst>
              </a:custGeom>
              <a:solidFill>
                <a:srgbClr val="00329B"/>
              </a:solidFill>
              <a:ln w="6350" cap="rnd" cmpd="sng" algn="ctr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8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319571" y="4396620"/>
                <a:ext cx="193253" cy="533285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51" y="31"/>
                  </a:cxn>
                  <a:cxn ang="0">
                    <a:pos x="56" y="33"/>
                  </a:cxn>
                  <a:cxn ang="0">
                    <a:pos x="60" y="43"/>
                  </a:cxn>
                  <a:cxn ang="0">
                    <a:pos x="68" y="58"/>
                  </a:cxn>
                  <a:cxn ang="0">
                    <a:pos x="60" y="61"/>
                  </a:cxn>
                  <a:cxn ang="0">
                    <a:pos x="27" y="84"/>
                  </a:cxn>
                  <a:cxn ang="0">
                    <a:pos x="5" y="220"/>
                  </a:cxn>
                  <a:cxn ang="0">
                    <a:pos x="0" y="243"/>
                  </a:cxn>
                  <a:cxn ang="0">
                    <a:pos x="10" y="256"/>
                  </a:cxn>
                  <a:cxn ang="0">
                    <a:pos x="17" y="259"/>
                  </a:cxn>
                  <a:cxn ang="0">
                    <a:pos x="17" y="238"/>
                  </a:cxn>
                  <a:cxn ang="0">
                    <a:pos x="17" y="249"/>
                  </a:cxn>
                  <a:cxn ang="0">
                    <a:pos x="24" y="241"/>
                  </a:cxn>
                  <a:cxn ang="0">
                    <a:pos x="29" y="224"/>
                  </a:cxn>
                  <a:cxn ang="0">
                    <a:pos x="49" y="342"/>
                  </a:cxn>
                  <a:cxn ang="0">
                    <a:pos x="58" y="413"/>
                  </a:cxn>
                  <a:cxn ang="0">
                    <a:pos x="53" y="445"/>
                  </a:cxn>
                  <a:cxn ang="0">
                    <a:pos x="77" y="441"/>
                  </a:cxn>
                  <a:cxn ang="0">
                    <a:pos x="70" y="400"/>
                  </a:cxn>
                  <a:cxn ang="0">
                    <a:pos x="80" y="345"/>
                  </a:cxn>
                  <a:cxn ang="0">
                    <a:pos x="82" y="398"/>
                  </a:cxn>
                  <a:cxn ang="0">
                    <a:pos x="87" y="436"/>
                  </a:cxn>
                  <a:cxn ang="0">
                    <a:pos x="107" y="438"/>
                  </a:cxn>
                  <a:cxn ang="0">
                    <a:pos x="114" y="342"/>
                  </a:cxn>
                  <a:cxn ang="0">
                    <a:pos x="123" y="333"/>
                  </a:cxn>
                  <a:cxn ang="0">
                    <a:pos x="145" y="342"/>
                  </a:cxn>
                  <a:cxn ang="0">
                    <a:pos x="133" y="228"/>
                  </a:cxn>
                  <a:cxn ang="0">
                    <a:pos x="136" y="206"/>
                  </a:cxn>
                  <a:cxn ang="0">
                    <a:pos x="133" y="151"/>
                  </a:cxn>
                  <a:cxn ang="0">
                    <a:pos x="99" y="75"/>
                  </a:cxn>
                  <a:cxn ang="0">
                    <a:pos x="99" y="49"/>
                  </a:cxn>
                  <a:cxn ang="0">
                    <a:pos x="107" y="44"/>
                  </a:cxn>
                  <a:cxn ang="0">
                    <a:pos x="114" y="37"/>
                  </a:cxn>
                  <a:cxn ang="0">
                    <a:pos x="109" y="6"/>
                  </a:cxn>
                  <a:cxn ang="0">
                    <a:pos x="91" y="2"/>
                  </a:cxn>
                  <a:cxn ang="0">
                    <a:pos x="76" y="3"/>
                  </a:cxn>
                </a:cxnLst>
                <a:rect l="0" t="0" r="r" b="b"/>
                <a:pathLst>
                  <a:path w="151" h="449">
                    <a:moveTo>
                      <a:pt x="76" y="3"/>
                    </a:moveTo>
                    <a:lnTo>
                      <a:pt x="58" y="6"/>
                    </a:lnTo>
                    <a:lnTo>
                      <a:pt x="51" y="23"/>
                    </a:lnTo>
                    <a:lnTo>
                      <a:pt x="51" y="31"/>
                    </a:lnTo>
                    <a:lnTo>
                      <a:pt x="58" y="31"/>
                    </a:lnTo>
                    <a:lnTo>
                      <a:pt x="56" y="33"/>
                    </a:lnTo>
                    <a:lnTo>
                      <a:pt x="58" y="35"/>
                    </a:lnTo>
                    <a:lnTo>
                      <a:pt x="60" y="43"/>
                    </a:lnTo>
                    <a:lnTo>
                      <a:pt x="63" y="44"/>
                    </a:lnTo>
                    <a:lnTo>
                      <a:pt x="68" y="58"/>
                    </a:lnTo>
                    <a:lnTo>
                      <a:pt x="68" y="61"/>
                    </a:lnTo>
                    <a:lnTo>
                      <a:pt x="60" y="61"/>
                    </a:lnTo>
                    <a:lnTo>
                      <a:pt x="49" y="78"/>
                    </a:lnTo>
                    <a:lnTo>
                      <a:pt x="27" y="84"/>
                    </a:lnTo>
                    <a:lnTo>
                      <a:pt x="17" y="97"/>
                    </a:lnTo>
                    <a:lnTo>
                      <a:pt x="5" y="220"/>
                    </a:lnTo>
                    <a:lnTo>
                      <a:pt x="10" y="221"/>
                    </a:lnTo>
                    <a:lnTo>
                      <a:pt x="0" y="243"/>
                    </a:lnTo>
                    <a:lnTo>
                      <a:pt x="5" y="256"/>
                    </a:lnTo>
                    <a:lnTo>
                      <a:pt x="10" y="256"/>
                    </a:lnTo>
                    <a:lnTo>
                      <a:pt x="12" y="259"/>
                    </a:lnTo>
                    <a:lnTo>
                      <a:pt x="17" y="259"/>
                    </a:lnTo>
                    <a:lnTo>
                      <a:pt x="14" y="246"/>
                    </a:lnTo>
                    <a:lnTo>
                      <a:pt x="17" y="238"/>
                    </a:lnTo>
                    <a:lnTo>
                      <a:pt x="19" y="245"/>
                    </a:lnTo>
                    <a:lnTo>
                      <a:pt x="17" y="249"/>
                    </a:lnTo>
                    <a:lnTo>
                      <a:pt x="19" y="252"/>
                    </a:lnTo>
                    <a:lnTo>
                      <a:pt x="24" y="241"/>
                    </a:lnTo>
                    <a:lnTo>
                      <a:pt x="21" y="223"/>
                    </a:lnTo>
                    <a:lnTo>
                      <a:pt x="29" y="224"/>
                    </a:lnTo>
                    <a:lnTo>
                      <a:pt x="24" y="336"/>
                    </a:lnTo>
                    <a:lnTo>
                      <a:pt x="49" y="342"/>
                    </a:lnTo>
                    <a:lnTo>
                      <a:pt x="60" y="406"/>
                    </a:lnTo>
                    <a:lnTo>
                      <a:pt x="58" y="413"/>
                    </a:lnTo>
                    <a:lnTo>
                      <a:pt x="53" y="440"/>
                    </a:lnTo>
                    <a:lnTo>
                      <a:pt x="53" y="445"/>
                    </a:lnTo>
                    <a:lnTo>
                      <a:pt x="70" y="448"/>
                    </a:lnTo>
                    <a:lnTo>
                      <a:pt x="77" y="441"/>
                    </a:lnTo>
                    <a:lnTo>
                      <a:pt x="73" y="416"/>
                    </a:lnTo>
                    <a:lnTo>
                      <a:pt x="70" y="400"/>
                    </a:lnTo>
                    <a:lnTo>
                      <a:pt x="77" y="345"/>
                    </a:lnTo>
                    <a:lnTo>
                      <a:pt x="80" y="345"/>
                    </a:lnTo>
                    <a:lnTo>
                      <a:pt x="87" y="365"/>
                    </a:lnTo>
                    <a:lnTo>
                      <a:pt x="82" y="398"/>
                    </a:lnTo>
                    <a:lnTo>
                      <a:pt x="77" y="401"/>
                    </a:lnTo>
                    <a:lnTo>
                      <a:pt x="87" y="436"/>
                    </a:lnTo>
                    <a:lnTo>
                      <a:pt x="104" y="440"/>
                    </a:lnTo>
                    <a:lnTo>
                      <a:pt x="107" y="438"/>
                    </a:lnTo>
                    <a:lnTo>
                      <a:pt x="94" y="402"/>
                    </a:lnTo>
                    <a:lnTo>
                      <a:pt x="114" y="342"/>
                    </a:lnTo>
                    <a:lnTo>
                      <a:pt x="123" y="337"/>
                    </a:lnTo>
                    <a:lnTo>
                      <a:pt x="123" y="333"/>
                    </a:lnTo>
                    <a:lnTo>
                      <a:pt x="140" y="334"/>
                    </a:lnTo>
                    <a:lnTo>
                      <a:pt x="145" y="342"/>
                    </a:lnTo>
                    <a:lnTo>
                      <a:pt x="150" y="337"/>
                    </a:lnTo>
                    <a:lnTo>
                      <a:pt x="133" y="228"/>
                    </a:lnTo>
                    <a:lnTo>
                      <a:pt x="136" y="229"/>
                    </a:lnTo>
                    <a:lnTo>
                      <a:pt x="136" y="206"/>
                    </a:lnTo>
                    <a:lnTo>
                      <a:pt x="138" y="203"/>
                    </a:lnTo>
                    <a:lnTo>
                      <a:pt x="133" y="151"/>
                    </a:lnTo>
                    <a:lnTo>
                      <a:pt x="128" y="88"/>
                    </a:lnTo>
                    <a:lnTo>
                      <a:pt x="99" y="75"/>
                    </a:lnTo>
                    <a:lnTo>
                      <a:pt x="92" y="61"/>
                    </a:lnTo>
                    <a:lnTo>
                      <a:pt x="99" y="49"/>
                    </a:lnTo>
                    <a:lnTo>
                      <a:pt x="104" y="50"/>
                    </a:lnTo>
                    <a:lnTo>
                      <a:pt x="107" y="44"/>
                    </a:lnTo>
                    <a:lnTo>
                      <a:pt x="107" y="38"/>
                    </a:lnTo>
                    <a:lnTo>
                      <a:pt x="114" y="37"/>
                    </a:lnTo>
                    <a:lnTo>
                      <a:pt x="116" y="19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3"/>
                    </a:lnTo>
                  </a:path>
                </a:pathLst>
              </a:custGeom>
              <a:solidFill>
                <a:srgbClr val="00329B"/>
              </a:solidFill>
              <a:ln w="6350" cap="rnd" cmpd="sng" algn="ctr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8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211648" y="4423180"/>
                <a:ext cx="162552" cy="481008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51" y="31"/>
                  </a:cxn>
                  <a:cxn ang="0">
                    <a:pos x="56" y="33"/>
                  </a:cxn>
                  <a:cxn ang="0">
                    <a:pos x="60" y="43"/>
                  </a:cxn>
                  <a:cxn ang="0">
                    <a:pos x="68" y="58"/>
                  </a:cxn>
                  <a:cxn ang="0">
                    <a:pos x="60" y="61"/>
                  </a:cxn>
                  <a:cxn ang="0">
                    <a:pos x="27" y="84"/>
                  </a:cxn>
                  <a:cxn ang="0">
                    <a:pos x="5" y="220"/>
                  </a:cxn>
                  <a:cxn ang="0">
                    <a:pos x="0" y="243"/>
                  </a:cxn>
                  <a:cxn ang="0">
                    <a:pos x="10" y="256"/>
                  </a:cxn>
                  <a:cxn ang="0">
                    <a:pos x="17" y="259"/>
                  </a:cxn>
                  <a:cxn ang="0">
                    <a:pos x="17" y="238"/>
                  </a:cxn>
                  <a:cxn ang="0">
                    <a:pos x="17" y="249"/>
                  </a:cxn>
                  <a:cxn ang="0">
                    <a:pos x="24" y="241"/>
                  </a:cxn>
                  <a:cxn ang="0">
                    <a:pos x="29" y="224"/>
                  </a:cxn>
                  <a:cxn ang="0">
                    <a:pos x="49" y="342"/>
                  </a:cxn>
                  <a:cxn ang="0">
                    <a:pos x="58" y="413"/>
                  </a:cxn>
                  <a:cxn ang="0">
                    <a:pos x="53" y="445"/>
                  </a:cxn>
                  <a:cxn ang="0">
                    <a:pos x="77" y="441"/>
                  </a:cxn>
                  <a:cxn ang="0">
                    <a:pos x="70" y="400"/>
                  </a:cxn>
                  <a:cxn ang="0">
                    <a:pos x="80" y="345"/>
                  </a:cxn>
                  <a:cxn ang="0">
                    <a:pos x="82" y="398"/>
                  </a:cxn>
                  <a:cxn ang="0">
                    <a:pos x="87" y="436"/>
                  </a:cxn>
                  <a:cxn ang="0">
                    <a:pos x="107" y="438"/>
                  </a:cxn>
                  <a:cxn ang="0">
                    <a:pos x="114" y="342"/>
                  </a:cxn>
                  <a:cxn ang="0">
                    <a:pos x="123" y="333"/>
                  </a:cxn>
                  <a:cxn ang="0">
                    <a:pos x="145" y="342"/>
                  </a:cxn>
                  <a:cxn ang="0">
                    <a:pos x="133" y="228"/>
                  </a:cxn>
                  <a:cxn ang="0">
                    <a:pos x="136" y="206"/>
                  </a:cxn>
                  <a:cxn ang="0">
                    <a:pos x="133" y="151"/>
                  </a:cxn>
                  <a:cxn ang="0">
                    <a:pos x="99" y="75"/>
                  </a:cxn>
                  <a:cxn ang="0">
                    <a:pos x="99" y="49"/>
                  </a:cxn>
                  <a:cxn ang="0">
                    <a:pos x="107" y="44"/>
                  </a:cxn>
                  <a:cxn ang="0">
                    <a:pos x="114" y="37"/>
                  </a:cxn>
                  <a:cxn ang="0">
                    <a:pos x="109" y="6"/>
                  </a:cxn>
                  <a:cxn ang="0">
                    <a:pos x="91" y="2"/>
                  </a:cxn>
                  <a:cxn ang="0">
                    <a:pos x="76" y="3"/>
                  </a:cxn>
                </a:cxnLst>
                <a:rect l="0" t="0" r="r" b="b"/>
                <a:pathLst>
                  <a:path w="151" h="449">
                    <a:moveTo>
                      <a:pt x="76" y="3"/>
                    </a:moveTo>
                    <a:lnTo>
                      <a:pt x="58" y="6"/>
                    </a:lnTo>
                    <a:lnTo>
                      <a:pt x="51" y="23"/>
                    </a:lnTo>
                    <a:lnTo>
                      <a:pt x="51" y="31"/>
                    </a:lnTo>
                    <a:lnTo>
                      <a:pt x="58" y="31"/>
                    </a:lnTo>
                    <a:lnTo>
                      <a:pt x="56" y="33"/>
                    </a:lnTo>
                    <a:lnTo>
                      <a:pt x="58" y="35"/>
                    </a:lnTo>
                    <a:lnTo>
                      <a:pt x="60" y="43"/>
                    </a:lnTo>
                    <a:lnTo>
                      <a:pt x="63" y="44"/>
                    </a:lnTo>
                    <a:lnTo>
                      <a:pt x="68" y="58"/>
                    </a:lnTo>
                    <a:lnTo>
                      <a:pt x="68" y="61"/>
                    </a:lnTo>
                    <a:lnTo>
                      <a:pt x="60" y="61"/>
                    </a:lnTo>
                    <a:lnTo>
                      <a:pt x="49" y="78"/>
                    </a:lnTo>
                    <a:lnTo>
                      <a:pt x="27" y="84"/>
                    </a:lnTo>
                    <a:lnTo>
                      <a:pt x="17" y="97"/>
                    </a:lnTo>
                    <a:lnTo>
                      <a:pt x="5" y="220"/>
                    </a:lnTo>
                    <a:lnTo>
                      <a:pt x="10" y="221"/>
                    </a:lnTo>
                    <a:lnTo>
                      <a:pt x="0" y="243"/>
                    </a:lnTo>
                    <a:lnTo>
                      <a:pt x="5" y="256"/>
                    </a:lnTo>
                    <a:lnTo>
                      <a:pt x="10" y="256"/>
                    </a:lnTo>
                    <a:lnTo>
                      <a:pt x="12" y="259"/>
                    </a:lnTo>
                    <a:lnTo>
                      <a:pt x="17" y="259"/>
                    </a:lnTo>
                    <a:lnTo>
                      <a:pt x="14" y="246"/>
                    </a:lnTo>
                    <a:lnTo>
                      <a:pt x="17" y="238"/>
                    </a:lnTo>
                    <a:lnTo>
                      <a:pt x="19" y="245"/>
                    </a:lnTo>
                    <a:lnTo>
                      <a:pt x="17" y="249"/>
                    </a:lnTo>
                    <a:lnTo>
                      <a:pt x="19" y="252"/>
                    </a:lnTo>
                    <a:lnTo>
                      <a:pt x="24" y="241"/>
                    </a:lnTo>
                    <a:lnTo>
                      <a:pt x="21" y="223"/>
                    </a:lnTo>
                    <a:lnTo>
                      <a:pt x="29" y="224"/>
                    </a:lnTo>
                    <a:lnTo>
                      <a:pt x="24" y="336"/>
                    </a:lnTo>
                    <a:lnTo>
                      <a:pt x="49" y="342"/>
                    </a:lnTo>
                    <a:lnTo>
                      <a:pt x="60" y="406"/>
                    </a:lnTo>
                    <a:lnTo>
                      <a:pt x="58" y="413"/>
                    </a:lnTo>
                    <a:lnTo>
                      <a:pt x="53" y="440"/>
                    </a:lnTo>
                    <a:lnTo>
                      <a:pt x="53" y="445"/>
                    </a:lnTo>
                    <a:lnTo>
                      <a:pt x="70" y="448"/>
                    </a:lnTo>
                    <a:lnTo>
                      <a:pt x="77" y="441"/>
                    </a:lnTo>
                    <a:lnTo>
                      <a:pt x="73" y="416"/>
                    </a:lnTo>
                    <a:lnTo>
                      <a:pt x="70" y="400"/>
                    </a:lnTo>
                    <a:lnTo>
                      <a:pt x="77" y="345"/>
                    </a:lnTo>
                    <a:lnTo>
                      <a:pt x="80" y="345"/>
                    </a:lnTo>
                    <a:lnTo>
                      <a:pt x="87" y="365"/>
                    </a:lnTo>
                    <a:lnTo>
                      <a:pt x="82" y="398"/>
                    </a:lnTo>
                    <a:lnTo>
                      <a:pt x="77" y="401"/>
                    </a:lnTo>
                    <a:lnTo>
                      <a:pt x="87" y="436"/>
                    </a:lnTo>
                    <a:lnTo>
                      <a:pt x="104" y="440"/>
                    </a:lnTo>
                    <a:lnTo>
                      <a:pt x="107" y="438"/>
                    </a:lnTo>
                    <a:lnTo>
                      <a:pt x="94" y="402"/>
                    </a:lnTo>
                    <a:lnTo>
                      <a:pt x="114" y="342"/>
                    </a:lnTo>
                    <a:lnTo>
                      <a:pt x="123" y="337"/>
                    </a:lnTo>
                    <a:lnTo>
                      <a:pt x="123" y="333"/>
                    </a:lnTo>
                    <a:lnTo>
                      <a:pt x="140" y="334"/>
                    </a:lnTo>
                    <a:lnTo>
                      <a:pt x="145" y="342"/>
                    </a:lnTo>
                    <a:lnTo>
                      <a:pt x="150" y="337"/>
                    </a:lnTo>
                    <a:lnTo>
                      <a:pt x="133" y="228"/>
                    </a:lnTo>
                    <a:lnTo>
                      <a:pt x="136" y="229"/>
                    </a:lnTo>
                    <a:lnTo>
                      <a:pt x="136" y="206"/>
                    </a:lnTo>
                    <a:lnTo>
                      <a:pt x="138" y="203"/>
                    </a:lnTo>
                    <a:lnTo>
                      <a:pt x="133" y="151"/>
                    </a:lnTo>
                    <a:lnTo>
                      <a:pt x="128" y="88"/>
                    </a:lnTo>
                    <a:lnTo>
                      <a:pt x="99" y="75"/>
                    </a:lnTo>
                    <a:lnTo>
                      <a:pt x="92" y="61"/>
                    </a:lnTo>
                    <a:lnTo>
                      <a:pt x="99" y="49"/>
                    </a:lnTo>
                    <a:lnTo>
                      <a:pt x="104" y="50"/>
                    </a:lnTo>
                    <a:lnTo>
                      <a:pt x="107" y="44"/>
                    </a:lnTo>
                    <a:lnTo>
                      <a:pt x="107" y="38"/>
                    </a:lnTo>
                    <a:lnTo>
                      <a:pt x="114" y="37"/>
                    </a:lnTo>
                    <a:lnTo>
                      <a:pt x="116" y="19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3"/>
                    </a:lnTo>
                  </a:path>
                </a:pathLst>
              </a:custGeom>
              <a:solidFill>
                <a:srgbClr val="00329B"/>
              </a:solidFill>
              <a:ln w="6350" cap="rnd" cmpd="sng" algn="ctr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8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406315" y="4491950"/>
                <a:ext cx="146593" cy="425366"/>
              </a:xfrm>
              <a:custGeom>
                <a:avLst/>
                <a:gdLst/>
                <a:ahLst/>
                <a:cxnLst>
                  <a:cxn ang="0">
                    <a:pos x="58" y="6"/>
                  </a:cxn>
                  <a:cxn ang="0">
                    <a:pos x="51" y="31"/>
                  </a:cxn>
                  <a:cxn ang="0">
                    <a:pos x="56" y="33"/>
                  </a:cxn>
                  <a:cxn ang="0">
                    <a:pos x="60" y="43"/>
                  </a:cxn>
                  <a:cxn ang="0">
                    <a:pos x="68" y="58"/>
                  </a:cxn>
                  <a:cxn ang="0">
                    <a:pos x="60" y="61"/>
                  </a:cxn>
                  <a:cxn ang="0">
                    <a:pos x="27" y="84"/>
                  </a:cxn>
                  <a:cxn ang="0">
                    <a:pos x="5" y="220"/>
                  </a:cxn>
                  <a:cxn ang="0">
                    <a:pos x="0" y="243"/>
                  </a:cxn>
                  <a:cxn ang="0">
                    <a:pos x="10" y="256"/>
                  </a:cxn>
                  <a:cxn ang="0">
                    <a:pos x="17" y="259"/>
                  </a:cxn>
                  <a:cxn ang="0">
                    <a:pos x="17" y="238"/>
                  </a:cxn>
                  <a:cxn ang="0">
                    <a:pos x="17" y="249"/>
                  </a:cxn>
                  <a:cxn ang="0">
                    <a:pos x="24" y="241"/>
                  </a:cxn>
                  <a:cxn ang="0">
                    <a:pos x="29" y="224"/>
                  </a:cxn>
                  <a:cxn ang="0">
                    <a:pos x="49" y="342"/>
                  </a:cxn>
                  <a:cxn ang="0">
                    <a:pos x="58" y="413"/>
                  </a:cxn>
                  <a:cxn ang="0">
                    <a:pos x="53" y="445"/>
                  </a:cxn>
                  <a:cxn ang="0">
                    <a:pos x="77" y="441"/>
                  </a:cxn>
                  <a:cxn ang="0">
                    <a:pos x="70" y="400"/>
                  </a:cxn>
                  <a:cxn ang="0">
                    <a:pos x="80" y="345"/>
                  </a:cxn>
                  <a:cxn ang="0">
                    <a:pos x="82" y="398"/>
                  </a:cxn>
                  <a:cxn ang="0">
                    <a:pos x="87" y="436"/>
                  </a:cxn>
                  <a:cxn ang="0">
                    <a:pos x="107" y="438"/>
                  </a:cxn>
                  <a:cxn ang="0">
                    <a:pos x="114" y="342"/>
                  </a:cxn>
                  <a:cxn ang="0">
                    <a:pos x="123" y="333"/>
                  </a:cxn>
                  <a:cxn ang="0">
                    <a:pos x="145" y="342"/>
                  </a:cxn>
                  <a:cxn ang="0">
                    <a:pos x="133" y="228"/>
                  </a:cxn>
                  <a:cxn ang="0">
                    <a:pos x="136" y="206"/>
                  </a:cxn>
                  <a:cxn ang="0">
                    <a:pos x="133" y="151"/>
                  </a:cxn>
                  <a:cxn ang="0">
                    <a:pos x="99" y="75"/>
                  </a:cxn>
                  <a:cxn ang="0">
                    <a:pos x="99" y="49"/>
                  </a:cxn>
                  <a:cxn ang="0">
                    <a:pos x="107" y="44"/>
                  </a:cxn>
                  <a:cxn ang="0">
                    <a:pos x="114" y="37"/>
                  </a:cxn>
                  <a:cxn ang="0">
                    <a:pos x="109" y="6"/>
                  </a:cxn>
                  <a:cxn ang="0">
                    <a:pos x="91" y="2"/>
                  </a:cxn>
                  <a:cxn ang="0">
                    <a:pos x="76" y="3"/>
                  </a:cxn>
                </a:cxnLst>
                <a:rect l="0" t="0" r="r" b="b"/>
                <a:pathLst>
                  <a:path w="151" h="449">
                    <a:moveTo>
                      <a:pt x="76" y="3"/>
                    </a:moveTo>
                    <a:lnTo>
                      <a:pt x="58" y="6"/>
                    </a:lnTo>
                    <a:lnTo>
                      <a:pt x="51" y="23"/>
                    </a:lnTo>
                    <a:lnTo>
                      <a:pt x="51" y="31"/>
                    </a:lnTo>
                    <a:lnTo>
                      <a:pt x="58" y="31"/>
                    </a:lnTo>
                    <a:lnTo>
                      <a:pt x="56" y="33"/>
                    </a:lnTo>
                    <a:lnTo>
                      <a:pt x="58" y="35"/>
                    </a:lnTo>
                    <a:lnTo>
                      <a:pt x="60" y="43"/>
                    </a:lnTo>
                    <a:lnTo>
                      <a:pt x="63" y="44"/>
                    </a:lnTo>
                    <a:lnTo>
                      <a:pt x="68" y="58"/>
                    </a:lnTo>
                    <a:lnTo>
                      <a:pt x="68" y="61"/>
                    </a:lnTo>
                    <a:lnTo>
                      <a:pt x="60" y="61"/>
                    </a:lnTo>
                    <a:lnTo>
                      <a:pt x="49" y="78"/>
                    </a:lnTo>
                    <a:lnTo>
                      <a:pt x="27" y="84"/>
                    </a:lnTo>
                    <a:lnTo>
                      <a:pt x="17" y="97"/>
                    </a:lnTo>
                    <a:lnTo>
                      <a:pt x="5" y="220"/>
                    </a:lnTo>
                    <a:lnTo>
                      <a:pt x="10" y="221"/>
                    </a:lnTo>
                    <a:lnTo>
                      <a:pt x="0" y="243"/>
                    </a:lnTo>
                    <a:lnTo>
                      <a:pt x="5" y="256"/>
                    </a:lnTo>
                    <a:lnTo>
                      <a:pt x="10" y="256"/>
                    </a:lnTo>
                    <a:lnTo>
                      <a:pt x="12" y="259"/>
                    </a:lnTo>
                    <a:lnTo>
                      <a:pt x="17" y="259"/>
                    </a:lnTo>
                    <a:lnTo>
                      <a:pt x="14" y="246"/>
                    </a:lnTo>
                    <a:lnTo>
                      <a:pt x="17" y="238"/>
                    </a:lnTo>
                    <a:lnTo>
                      <a:pt x="19" y="245"/>
                    </a:lnTo>
                    <a:lnTo>
                      <a:pt x="17" y="249"/>
                    </a:lnTo>
                    <a:lnTo>
                      <a:pt x="19" y="252"/>
                    </a:lnTo>
                    <a:lnTo>
                      <a:pt x="24" y="241"/>
                    </a:lnTo>
                    <a:lnTo>
                      <a:pt x="21" y="223"/>
                    </a:lnTo>
                    <a:lnTo>
                      <a:pt x="29" y="224"/>
                    </a:lnTo>
                    <a:lnTo>
                      <a:pt x="24" y="336"/>
                    </a:lnTo>
                    <a:lnTo>
                      <a:pt x="49" y="342"/>
                    </a:lnTo>
                    <a:lnTo>
                      <a:pt x="60" y="406"/>
                    </a:lnTo>
                    <a:lnTo>
                      <a:pt x="58" y="413"/>
                    </a:lnTo>
                    <a:lnTo>
                      <a:pt x="53" y="440"/>
                    </a:lnTo>
                    <a:lnTo>
                      <a:pt x="53" y="445"/>
                    </a:lnTo>
                    <a:lnTo>
                      <a:pt x="70" y="448"/>
                    </a:lnTo>
                    <a:lnTo>
                      <a:pt x="77" y="441"/>
                    </a:lnTo>
                    <a:lnTo>
                      <a:pt x="73" y="416"/>
                    </a:lnTo>
                    <a:lnTo>
                      <a:pt x="70" y="400"/>
                    </a:lnTo>
                    <a:lnTo>
                      <a:pt x="77" y="345"/>
                    </a:lnTo>
                    <a:lnTo>
                      <a:pt x="80" y="345"/>
                    </a:lnTo>
                    <a:lnTo>
                      <a:pt x="87" y="365"/>
                    </a:lnTo>
                    <a:lnTo>
                      <a:pt x="82" y="398"/>
                    </a:lnTo>
                    <a:lnTo>
                      <a:pt x="77" y="401"/>
                    </a:lnTo>
                    <a:lnTo>
                      <a:pt x="87" y="436"/>
                    </a:lnTo>
                    <a:lnTo>
                      <a:pt x="104" y="440"/>
                    </a:lnTo>
                    <a:lnTo>
                      <a:pt x="107" y="438"/>
                    </a:lnTo>
                    <a:lnTo>
                      <a:pt x="94" y="402"/>
                    </a:lnTo>
                    <a:lnTo>
                      <a:pt x="114" y="342"/>
                    </a:lnTo>
                    <a:lnTo>
                      <a:pt x="123" y="337"/>
                    </a:lnTo>
                    <a:lnTo>
                      <a:pt x="123" y="333"/>
                    </a:lnTo>
                    <a:lnTo>
                      <a:pt x="140" y="334"/>
                    </a:lnTo>
                    <a:lnTo>
                      <a:pt x="145" y="342"/>
                    </a:lnTo>
                    <a:lnTo>
                      <a:pt x="150" y="337"/>
                    </a:lnTo>
                    <a:lnTo>
                      <a:pt x="133" y="228"/>
                    </a:lnTo>
                    <a:lnTo>
                      <a:pt x="136" y="229"/>
                    </a:lnTo>
                    <a:lnTo>
                      <a:pt x="136" y="206"/>
                    </a:lnTo>
                    <a:lnTo>
                      <a:pt x="138" y="203"/>
                    </a:lnTo>
                    <a:lnTo>
                      <a:pt x="133" y="151"/>
                    </a:lnTo>
                    <a:lnTo>
                      <a:pt x="128" y="88"/>
                    </a:lnTo>
                    <a:lnTo>
                      <a:pt x="99" y="75"/>
                    </a:lnTo>
                    <a:lnTo>
                      <a:pt x="92" y="61"/>
                    </a:lnTo>
                    <a:lnTo>
                      <a:pt x="99" y="49"/>
                    </a:lnTo>
                    <a:lnTo>
                      <a:pt x="104" y="50"/>
                    </a:lnTo>
                    <a:lnTo>
                      <a:pt x="107" y="44"/>
                    </a:lnTo>
                    <a:lnTo>
                      <a:pt x="107" y="38"/>
                    </a:lnTo>
                    <a:lnTo>
                      <a:pt x="114" y="37"/>
                    </a:lnTo>
                    <a:lnTo>
                      <a:pt x="116" y="19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6" y="3"/>
                    </a:lnTo>
                  </a:path>
                </a:pathLst>
              </a:custGeom>
              <a:solidFill>
                <a:srgbClr val="00329B"/>
              </a:solidFill>
              <a:ln w="6350" cap="rnd" cmpd="sng" algn="ctr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76" name="Rectangle 3075"/>
            <p:cNvSpPr/>
            <p:nvPr/>
          </p:nvSpPr>
          <p:spPr>
            <a:xfrm>
              <a:off x="5672828" y="4550331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b="1" dirty="0" smtClean="0">
                  <a:solidFill>
                    <a:prstClr val="black"/>
                  </a:solidFill>
                </a:rPr>
                <a:t>1 : 55</a:t>
              </a:r>
              <a:endParaRPr lang="en-ZA" b="1" dirty="0">
                <a:solidFill>
                  <a:prstClr val="black"/>
                </a:solidFill>
              </a:endParaRPr>
            </a:p>
          </p:txBody>
        </p:sp>
        <p:sp>
          <p:nvSpPr>
            <p:cNvPr id="3081" name="Rectangle 3080"/>
            <p:cNvSpPr/>
            <p:nvPr/>
          </p:nvSpPr>
          <p:spPr>
            <a:xfrm>
              <a:off x="5187963" y="4279106"/>
              <a:ext cx="8210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1050" dirty="0" smtClean="0">
                  <a:solidFill>
                    <a:prstClr val="black"/>
                  </a:solidFill>
                </a:rPr>
                <a:t>Manager</a:t>
              </a:r>
              <a:endParaRPr lang="en-ZA" sz="1050" dirty="0">
                <a:solidFill>
                  <a:prstClr val="black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060503" y="4279106"/>
              <a:ext cx="122020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sz="1050" dirty="0" smtClean="0">
                  <a:solidFill>
                    <a:prstClr val="black"/>
                  </a:solidFill>
                </a:rPr>
                <a:t>Production Staff</a:t>
              </a:r>
              <a:endParaRPr lang="en-ZA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3086" name="Freeform 3085"/>
          <p:cNvSpPr/>
          <p:nvPr/>
        </p:nvSpPr>
        <p:spPr>
          <a:xfrm>
            <a:off x="4213578" y="2616200"/>
            <a:ext cx="861342" cy="3340100"/>
          </a:xfrm>
          <a:custGeom>
            <a:avLst/>
            <a:gdLst>
              <a:gd name="connsiteX0" fmla="*/ 28222 w 879122"/>
              <a:gd name="connsiteY0" fmla="*/ 508000 h 3340100"/>
              <a:gd name="connsiteX1" fmla="*/ 879122 w 879122"/>
              <a:gd name="connsiteY1" fmla="*/ 0 h 3340100"/>
              <a:gd name="connsiteX2" fmla="*/ 853722 w 879122"/>
              <a:gd name="connsiteY2" fmla="*/ 3340100 h 3340100"/>
              <a:gd name="connsiteX3" fmla="*/ 2822 w 879122"/>
              <a:gd name="connsiteY3" fmla="*/ 2692400 h 3340100"/>
              <a:gd name="connsiteX4" fmla="*/ 28222 w 879122"/>
              <a:gd name="connsiteY4" fmla="*/ 508000 h 3340100"/>
              <a:gd name="connsiteX0" fmla="*/ 28222 w 891822"/>
              <a:gd name="connsiteY0" fmla="*/ 508000 h 3340100"/>
              <a:gd name="connsiteX1" fmla="*/ 879122 w 891822"/>
              <a:gd name="connsiteY1" fmla="*/ 0 h 3340100"/>
              <a:gd name="connsiteX2" fmla="*/ 891822 w 891822"/>
              <a:gd name="connsiteY2" fmla="*/ 3340100 h 3340100"/>
              <a:gd name="connsiteX3" fmla="*/ 2822 w 891822"/>
              <a:gd name="connsiteY3" fmla="*/ 2692400 h 3340100"/>
              <a:gd name="connsiteX4" fmla="*/ 28222 w 891822"/>
              <a:gd name="connsiteY4" fmla="*/ 50800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22" h="3340100">
                <a:moveTo>
                  <a:pt x="28222" y="508000"/>
                </a:moveTo>
                <a:lnTo>
                  <a:pt x="879122" y="0"/>
                </a:lnTo>
                <a:cubicBezTo>
                  <a:pt x="883355" y="1113367"/>
                  <a:pt x="887589" y="2226733"/>
                  <a:pt x="891822" y="3340100"/>
                </a:cubicBezTo>
                <a:lnTo>
                  <a:pt x="2822" y="2692400"/>
                </a:lnTo>
                <a:cubicBezTo>
                  <a:pt x="-1411" y="1968500"/>
                  <a:pt x="-5645" y="1244600"/>
                  <a:pt x="28222" y="508000"/>
                </a:cubicBezTo>
                <a:close/>
              </a:path>
            </a:pathLst>
          </a:cu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3089" name="Slide Number Placeholder 30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5D28-D37A-49AF-AAAA-01DFDB4D8B50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7878161" y="5956300"/>
            <a:ext cx="711951" cy="7130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9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1600" b="0" i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To </a:t>
            </a:r>
            <a:r>
              <a:rPr lang="en-ZA" sz="1600" b="0" i="0" dirty="0" smtClean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ensure </a:t>
            </a:r>
            <a:r>
              <a:rPr lang="en-ZA" sz="1600" b="0" i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that our people resources are fit for their intended purposes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WCG-PPT Style Guide-121030-amc.pptx</a:t>
            </a:r>
            <a:endParaRPr lang="en-GB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23850" y="2079952"/>
            <a:ext cx="4032126" cy="4013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</a:pP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3000+ Bursaries</a:t>
            </a: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entury Gothic" pitchFamily="34" charset="0"/>
              </a:rPr>
              <a:t>Health, teaching, social </a:t>
            </a: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development</a:t>
            </a: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180000" lvl="2" indent="0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None/>
            </a:pP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</a:pP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561 Internships 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Workplace </a:t>
            </a:r>
            <a:r>
              <a:rPr lang="en-GB" sz="1400" dirty="0">
                <a:solidFill>
                  <a:prstClr val="black"/>
                </a:solidFill>
                <a:latin typeface="Century Gothic" pitchFamily="34" charset="0"/>
              </a:rPr>
              <a:t>experience</a:t>
            </a:r>
          </a:p>
          <a:p>
            <a:pPr marL="180000" lvl="2" indent="0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None/>
            </a:pP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</a:pPr>
            <a:r>
              <a:rPr lang="en-GB" sz="1400" dirty="0">
                <a:solidFill>
                  <a:prstClr val="black"/>
                </a:solidFill>
                <a:latin typeface="Century Gothic" pitchFamily="34" charset="0"/>
              </a:rPr>
              <a:t>PAY </a:t>
            </a: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Learners </a:t>
            </a: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entury Gothic" pitchFamily="34" charset="0"/>
              </a:rPr>
              <a:t>759 matriculants of previous year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entury Gothic" pitchFamily="34" charset="0"/>
              </a:rPr>
              <a:t>1 year experience in provincial </a:t>
            </a: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government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Retention Rate (70% for employment or further study opportunities)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BPO – Partnership to take up PAY Learners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788397" y="2110834"/>
            <a:ext cx="4032126" cy="3950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defPPr>
              <a:defRPr lang="en-US"/>
            </a:defPPr>
            <a:lvl1pPr fontAlgn="base">
              <a:spcBef>
                <a:spcPts val="600"/>
              </a:spcBef>
              <a:spcAft>
                <a:spcPct val="0"/>
              </a:spcAft>
              <a:defRPr sz="1600" b="1"/>
            </a:lvl1pPr>
            <a:lvl2pPr marL="180000" lvl="1" indent="-180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07070"/>
              </a:buClr>
              <a:buSzPct val="100000"/>
              <a:buBlip>
                <a:blip r:embed="rId4"/>
              </a:buBlip>
              <a:defRPr sz="1400" ker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360000" indent="-1800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3pPr>
            <a:lvl4pPr marL="540000" indent="-1800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4pPr>
            <a:lvl5pPr marL="720000" indent="-1800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5pPr>
            <a:lvl6pPr marL="25161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6pPr>
            <a:lvl7pPr marL="29733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7pPr>
            <a:lvl8pPr marL="34305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8pPr>
            <a:lvl9pPr marL="3887788" indent="-230188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/>
            </a:lvl9pPr>
          </a:lstStyle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Tx/>
              <a:buBlip>
                <a:blip r:embed="rId3"/>
              </a:buBlip>
            </a:pPr>
            <a:r>
              <a:rPr lang="en-GB" kern="1200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766 Bursaries </a:t>
            </a:r>
            <a:endParaRPr lang="en-GB" kern="1200" dirty="0">
              <a:solidFill>
                <a:prstClr val="black"/>
              </a:solidFill>
              <a:latin typeface="Century Gothic" pitchFamily="34" charset="0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Tx/>
              <a:buBlip>
                <a:blip r:embed="rId3"/>
              </a:buBlip>
            </a:pPr>
            <a:endParaRPr lang="en-GB" kern="1200" dirty="0">
              <a:solidFill>
                <a:prstClr val="black"/>
              </a:solidFill>
              <a:latin typeface="Century Gothic" pitchFamily="34" charset="0"/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Tx/>
              <a:buBlip>
                <a:blip r:embed="rId3"/>
              </a:buBlip>
            </a:pPr>
            <a:r>
              <a:rPr lang="en-GB" kern="1200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Up-skilling </a:t>
            </a:r>
            <a:r>
              <a:rPr lang="en-GB" kern="1200" dirty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programmes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entury Gothic" pitchFamily="34" charset="0"/>
              </a:rPr>
              <a:t>Provincial training institute programmes</a:t>
            </a:r>
          </a:p>
          <a:p>
            <a:pPr lvl="2" fontAlgn="auto">
              <a:spcBef>
                <a:spcPts val="300"/>
              </a:spcBef>
              <a:spcAft>
                <a:spcPts val="0"/>
              </a:spcAft>
              <a:buClr>
                <a:srgbClr val="998F86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Century Gothic" pitchFamily="34" charset="0"/>
              </a:rPr>
              <a:t>Other short courses based on individual performance plans</a:t>
            </a:r>
            <a:endParaRPr lang="en-GB" sz="1400" dirty="0">
              <a:solidFill>
                <a:prstClr val="black"/>
              </a:solidFill>
              <a:latin typeface="Century Gothic" pitchFamily="34" charset="0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311088" y="1542840"/>
            <a:ext cx="4032126" cy="53711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00"/>
              </a:spcBef>
              <a:spcAft>
                <a:spcPts val="900"/>
              </a:spcAft>
              <a:buClr>
                <a:schemeClr val="accent2"/>
              </a:buClr>
              <a:buSzPct val="130000"/>
            </a:pPr>
            <a:r>
              <a:rPr lang="en-GB" sz="1400" b="1" dirty="0" smtClean="0">
                <a:solidFill>
                  <a:schemeClr val="bg1"/>
                </a:solidFill>
              </a:rPr>
              <a:t>Developing the Pipeline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4788024" y="1573722"/>
            <a:ext cx="4032126" cy="53711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00"/>
              </a:spcBef>
              <a:spcAft>
                <a:spcPts val="900"/>
              </a:spcAft>
              <a:buClr>
                <a:schemeClr val="accent2"/>
              </a:buClr>
              <a:buSzPct val="130000"/>
            </a:pPr>
            <a:r>
              <a:rPr lang="en-GB" sz="1400" b="1" dirty="0" smtClean="0">
                <a:solidFill>
                  <a:schemeClr val="bg1"/>
                </a:solidFill>
              </a:rPr>
              <a:t>Improving Service Delivery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139952" y="3573016"/>
            <a:ext cx="1620000" cy="1421323"/>
          </a:xfrm>
          <a:prstGeom prst="ellipse">
            <a:avLst/>
          </a:prstGeom>
          <a:solidFill>
            <a:schemeClr val="accent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rPr>
              <a:t>Total Investment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bg1"/>
                </a:solidFill>
                <a:latin typeface="+mj-lt"/>
                <a:cs typeface="Arial" charset="0"/>
              </a:rPr>
              <a:t>of WCG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charset="0"/>
              </a:rPr>
              <a:t>R442 537 000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7878161" y="5956300"/>
            <a:ext cx="711951" cy="7130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5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WCG –creating an enabling environment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meets demand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268613" cy="3024336"/>
          </a:xfrm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GB" dirty="0"/>
              <a:t>Artisan Development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Key partnerships with </a:t>
            </a:r>
            <a:r>
              <a:rPr lang="en-GB" dirty="0" smtClean="0"/>
              <a:t>industry and FET colleges to train and place 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500 </a:t>
            </a:r>
            <a:r>
              <a:rPr lang="en-GB" dirty="0" smtClean="0"/>
              <a:t>artisans and 100 trainers in metals</a:t>
            </a:r>
            <a:r>
              <a:rPr lang="en-GB" dirty="0"/>
              <a:t>, marine, </a:t>
            </a:r>
            <a:r>
              <a:rPr lang="en-GB" dirty="0" smtClean="0"/>
              <a:t>engineering, hospitality</a:t>
            </a:r>
            <a:r>
              <a:rPr lang="en-GB" dirty="0"/>
              <a:t>, construction,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Youth </a:t>
            </a:r>
            <a:r>
              <a:rPr lang="en-GB" dirty="0"/>
              <a:t>in Construction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270 unemployed youth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Artisans </a:t>
            </a:r>
            <a:r>
              <a:rPr lang="en-GB" dirty="0" smtClean="0"/>
              <a:t>training (40 increasing to 105 in 2013/14)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dirty="0" smtClean="0"/>
          </a:p>
          <a:p>
            <a:pPr lvl="0"/>
            <a:r>
              <a:rPr lang="en-GB" dirty="0" smtClean="0"/>
              <a:t>Tourism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Career </a:t>
            </a:r>
            <a:r>
              <a:rPr lang="en-GB" dirty="0" smtClean="0"/>
              <a:t>awareness (965), </a:t>
            </a:r>
            <a:r>
              <a:rPr lang="en-GB" dirty="0"/>
              <a:t>job </a:t>
            </a:r>
            <a:r>
              <a:rPr lang="en-GB" dirty="0" smtClean="0"/>
              <a:t>shadowing</a:t>
            </a:r>
            <a:r>
              <a:rPr lang="en-GB" dirty="0"/>
              <a:t> </a:t>
            </a:r>
            <a:r>
              <a:rPr lang="en-GB" dirty="0" smtClean="0"/>
              <a:t>(118)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Service excellence (325)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Bursaries (45), </a:t>
            </a:r>
            <a:r>
              <a:rPr lang="en-GB" dirty="0"/>
              <a:t>FET </a:t>
            </a:r>
            <a:r>
              <a:rPr lang="en-GB" dirty="0" smtClean="0"/>
              <a:t>skills (400)</a:t>
            </a:r>
            <a:endParaRPr lang="en-ZA" dirty="0"/>
          </a:p>
          <a:p>
            <a:endParaRPr lang="en-Z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en-ZA" dirty="0"/>
          </a:p>
          <a:p>
            <a:pPr lvl="0"/>
            <a:endParaRPr lang="en-ZA" dirty="0"/>
          </a:p>
          <a:p>
            <a:endParaRPr lang="en-ZA" dirty="0"/>
          </a:p>
        </p:txBody>
      </p:sp>
      <p:sp>
        <p:nvSpPr>
          <p:cNvPr id="9" name="7-Point Star 8"/>
          <p:cNvSpPr/>
          <p:nvPr/>
        </p:nvSpPr>
        <p:spPr>
          <a:xfrm>
            <a:off x="7878161" y="5956300"/>
            <a:ext cx="711951" cy="7130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1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Supply meets demand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r="2814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Agriculture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Accredited skills training programmes (434)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err="1" smtClean="0"/>
              <a:t>Learnerships</a:t>
            </a:r>
            <a:r>
              <a:rPr lang="en-GB" dirty="0" smtClean="0"/>
              <a:t> FET (102)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Short skills courses (2022)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Bursaries (22)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Career Awareness</a:t>
            </a:r>
          </a:p>
          <a:p>
            <a:pPr lvl="0"/>
            <a:endParaRPr lang="en-GB" dirty="0"/>
          </a:p>
          <a:p>
            <a:pPr lvl="0"/>
            <a:r>
              <a:rPr lang="en-GB" dirty="0" err="1" smtClean="0"/>
              <a:t>Masakh’iSizwe</a:t>
            </a:r>
            <a:endParaRPr lang="en-GB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220 bursaries in engineering and built environment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Partnerships with </a:t>
            </a:r>
            <a:r>
              <a:rPr lang="en-GB" dirty="0" smtClean="0"/>
              <a:t>14 companies for </a:t>
            </a:r>
            <a:r>
              <a:rPr lang="en-GB" dirty="0"/>
              <a:t>funding </a:t>
            </a:r>
            <a:r>
              <a:rPr lang="en-GB" dirty="0" smtClean="0"/>
              <a:t>and placement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CapaCITI</a:t>
            </a:r>
            <a:r>
              <a:rPr lang="en-GB" dirty="0"/>
              <a:t> 1000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90 Business </a:t>
            </a:r>
            <a:r>
              <a:rPr lang="en-GB" dirty="0"/>
              <a:t>analysts</a:t>
            </a:r>
            <a:endParaRPr lang="en-ZA" dirty="0"/>
          </a:p>
          <a:p>
            <a:pPr lvl="0"/>
            <a:endParaRPr lang="en-ZA" dirty="0" smtClean="0"/>
          </a:p>
          <a:p>
            <a:pPr lvl="0"/>
            <a:r>
              <a:rPr lang="en-GB" dirty="0" smtClean="0"/>
              <a:t>Emerging </a:t>
            </a:r>
            <a:r>
              <a:rPr lang="en-GB" dirty="0"/>
              <a:t>farmers in </a:t>
            </a:r>
            <a:r>
              <a:rPr lang="en-GB" dirty="0" smtClean="0"/>
              <a:t>Aquaculture (12)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dirty="0"/>
          </a:p>
          <a:p>
            <a:pPr lvl="0"/>
            <a:endParaRPr lang="en-ZA" dirty="0"/>
          </a:p>
          <a:p>
            <a:pPr lvl="0"/>
            <a:endParaRPr lang="en-ZA" dirty="0"/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7-Point Star 8"/>
          <p:cNvSpPr/>
          <p:nvPr/>
        </p:nvSpPr>
        <p:spPr>
          <a:xfrm>
            <a:off x="7878161" y="5956300"/>
            <a:ext cx="711951" cy="7130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16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5" val="n/h/r1zNZ+uLfX4pvKHBZZMsZqKpVmQp"/>
  <p:tag name="SMARTBOX_SB2" val="4EA1ZNr7a5lNBMyQCX9x/TKDuKOrxNs8"/>
  <p:tag name="THINKCELLPRESENTATIONDONOTDELETE" val="&lt;?xml version=&quot;1.0&quot; encoding=&quot;UTF-16&quot; standalone=&quot;yes&quot;?&gt;&#10;&lt;root reqver=&quot;17839&quot;&gt;&lt;version val=&quot;2107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2.71000000000000000000E+000&quot;&gt;&lt;m_ppcolschidx val=&quot;0&quot;/&gt;&lt;m_rgb r=&quot;0&quot; g=&quot;32&quot; b=&quot;9b&quot;/&gt;&lt;/elem&gt;&lt;elem m_fUsage=&quot;7.29000000000000090000E-001&quot;&gt;&lt;m_ppcolschidx val=&quot;0&quot;/&gt;&lt;m_rgb r=&quot;0&quot; g=&quot;96&quot; b=&quot;33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8"/>
  <p:tag name="SMARTBOX_SB1" val="thgdb4PeGmU/bplvPylkFhuntIJkxZM/aVNGWW6pmu2w53qXgQx51Hp86vjlhAcnWcWJK9mdddRoqfdmI9UxU6SOUseyyMpiR2j2RB8oTauCEmNbKWoSDmKTSWmmkrJZd0aKb75LeRxp5a5BbmC/LCEtjq+7SrdQDEkyyZfjSEI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etKz4ev02B3wWacC4m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By2Vq9eE6xzuzUG3EZF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6exXUgf06n1jK40jGkO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_lzz7OakiJs8C3dwycJ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A1BWPb1U2jW3Z4E4_7C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LW9zGzyESPvmXZ_67Vu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ie2_dQwUmJsMxW5RVpt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FxUbmH9kym5.1C2Lh6H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SLtdAs4EGZCsWx44GpV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3DaDG8E0KhqPCNlZjV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GOQUFJrU6REYiCyywE4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jOZQu4QE.k29ewUGXTo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mWaDK19E2qY9ew1JZI0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6e7_bi2kyeDc6ZmpOMO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GOQUFJrU6REYiCyywE4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jOZQu4QE.k29ewUGXTo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xWWrFcLUmkGHxOzpHXq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nw6JJiUymNUi4tMbYx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nw6JJiUymNUi4tMbY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wRxVWY.UCddzAjAdKf3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6e7_bi2kyeDc6ZmpOMO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2xpn.i8Uq8DViPpBQHK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dCONvxtkyy34xCbUA9L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4X2UbGBEmvC2sP5v5w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0B18iakeNYkk8pGU3F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FdSuffCUGwe2ex.6ZR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xfdgX_I0KD7K3lIf4dR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xWWrFcLUmkGHxOzpHXq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nw6JJiUymNUi4tMbYx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xWWrFcLUmkGHxOzpHXq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nw6JJiUymNUi4tMbYx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EjY0CdL0e3_8VaIrgKK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jhK29BS0adfFhegymZl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DRYa4t.0mPtjVdHh5kG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tPIHE8Z0S1wBrmK1HG3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PddkGCvE2vNvmT1B.zs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ca4rp_pUSkReX.V3ie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dCONvxtkyy34xCbUA9L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4X2UbGBEmvC2sP5v5w1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0B18iakeNYkk8pGU3F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FdSuffCUGwe2ex.6ZRu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xfdgX_I0KD7K3lIf4dR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qjtCuAfES3DFN02pFLw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xWWrFcLUmkGHxOzpHXq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nw6JJiUymNUi4tMbYx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xWWrFcLUmkGHxOzpHXq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7nw6JJiUymNUi4tMbYx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hPWxX8pWENiw+8kckniMQ/woNvLNGk1"/>
  <p:tag name="SMARTBOX_SB8" val="a2gKseiFw5vHSoPZHMD6ug=="/>
  <p:tag name="SMARTBOX_SB7" val="2c6Vvx7wrpgeFcfzlvfruQ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zORFoegztV/FRUlVyzPdX3X5NtZj2wb0"/>
  <p:tag name="SMARTBOX_SB8" val="GNllSrCzgAUTcM+ugEXgZA=="/>
  <p:tag name="SMARTBOX_SB7" val="zFET1Fi7TBF23lwkbbBDQw=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iVaSvlUichIQAJC3ys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iVaSvlUichIQAJC3ys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iVaSvlUichIQAJC3ys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zORFoegztV/FRUlVyzPdX3X5NtZj2wb0"/>
  <p:tag name="SMARTBOX_SB8" val="t9ojQk0mPT1Ul6YiLAHcKQ=="/>
  <p:tag name="SMARTBOX_SB7" val="pNlcXCBxbrXk65Awo0Bf3A=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MITRdUpyHwM6PGpPPEYuEBrVOl0s1/nY"/>
  <p:tag name="SMARTBOX_SB8" val="gT+5zEvuWyI5UqgzyKYBsg=="/>
  <p:tag name="SMARTBOX_SB7" val="JjA9eqtaKbMPgxHPa8ygGg=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ExV0lgmBfxs4p/Ctn6PAZzkJrxNZh9dP"/>
  <p:tag name="SMARTBOX_SB8" val="TGX+G0PGAnUARCSWBtSV8A=="/>
  <p:tag name="SMARTBOX_SB7" val="QCFeyGRrGmX3AMjrtsQnCw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NGAq.68EqBeB95fHB2L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pjE9uWvkmN_d1uQyTcr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gNGAq.68EqBeB95fHB2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pjE9uWvkmN_d1uQyTcr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CMvmTQU0S3PQwxO5TP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vF9qTvjUGwLZvAQrQZA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4O04QSO0aUGFTTUWQc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IgETNyeEKIsAqonvhu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yIC2GvsU6NFv8Nan5Zz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GrWrpLIkiDdKjx9.nXp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btE7E.PEuu7FYeqNun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CeVxow80iBdgd.i2zdm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SJTEEDXUOqmYk4Zi_t2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aRd2CWkECLwFFGmUY66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VKEDKXEUSakTK0vHwU_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3ik.azsUOGW1mPRQw2K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crEjd3PUqIXUxlFXOBK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RkpAeH60GjT15ESr.8o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gpIdajnkKw1zS.rJaN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5fokLG_k6GbkycMOcaT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dm_J8LwU2d1XBkfw2rC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.W6MgNukWGGqhy5m77D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8JDzieek2t0gO8qmy6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iqEMrheUWw5s_wnNLY6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D.fsQ9XUOKYVqcpu8nZ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wkd1Zs8UO7S9adeLnK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0dP.vMVkqATzny49vUk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nbgunSlUOui2Gl6vO1l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NDthb2U0qK725bHnFb_g"/>
</p:tagLst>
</file>

<file path=ppt/theme/theme1.xml><?xml version="1.0" encoding="utf-8"?>
<a:theme xmlns:a="http://schemas.openxmlformats.org/drawingml/2006/main" name="Presentation to ME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 to ME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to MEC</Template>
  <TotalTime>1015</TotalTime>
  <Words>786</Words>
  <Application>Microsoft Office PowerPoint</Application>
  <PresentationFormat>On-screen Show (4:3)</PresentationFormat>
  <Paragraphs>207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Presentation to MEC</vt:lpstr>
      <vt:lpstr>1_Custom Design</vt:lpstr>
      <vt:lpstr>1_Presentation to MEC</vt:lpstr>
      <vt:lpstr>2_Custom Design</vt:lpstr>
      <vt:lpstr>think-cell Slide</vt:lpstr>
      <vt:lpstr>Chart</vt:lpstr>
      <vt:lpstr>SKILLS DEVELOPMENT </vt:lpstr>
      <vt:lpstr>Context</vt:lpstr>
      <vt:lpstr>One of the major challenges facing skills</vt:lpstr>
      <vt:lpstr>PowerPoint Presentation</vt:lpstr>
      <vt:lpstr>WCG employs more then 78,000 people  of which the majority are women  </vt:lpstr>
      <vt:lpstr>Human Resource Development</vt:lpstr>
      <vt:lpstr>PowerPoint Presentation</vt:lpstr>
      <vt:lpstr>Supply meets demand</vt:lpstr>
      <vt:lpstr>Supply meets demand</vt:lpstr>
      <vt:lpstr>Workplace Experience Opportunities</vt:lpstr>
      <vt:lpstr>Facilitation of partnerships</vt:lpstr>
      <vt:lpstr>PowerPoint Presentation</vt:lpstr>
      <vt:lpstr>EDP as a Transition Arena Coordinator</vt:lpstr>
      <vt:lpstr>Opportunities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DEVELOPMENT</dc:title>
  <dc:creator>Elizabeth Walters</dc:creator>
  <cp:keywords>POTX</cp:keywords>
  <cp:lastModifiedBy>Algernon Nomdoe</cp:lastModifiedBy>
  <cp:revision>40</cp:revision>
  <cp:lastPrinted>2013-02-08T13:55:36Z</cp:lastPrinted>
  <dcterms:created xsi:type="dcterms:W3CDTF">2013-01-30T19:55:24Z</dcterms:created>
  <dcterms:modified xsi:type="dcterms:W3CDTF">2013-02-27T07:16:19Z</dcterms:modified>
  <cp:category>CI</cp:category>
</cp:coreProperties>
</file>