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1"/>
  </p:notesMasterIdLst>
  <p:handoutMasterIdLst>
    <p:handoutMasterId r:id="rId12"/>
  </p:handoutMasterIdLst>
  <p:sldIdLst>
    <p:sldId id="394" r:id="rId2"/>
    <p:sldId id="417" r:id="rId3"/>
    <p:sldId id="428" r:id="rId4"/>
    <p:sldId id="429" r:id="rId5"/>
    <p:sldId id="416" r:id="rId6"/>
    <p:sldId id="412" r:id="rId7"/>
    <p:sldId id="415" r:id="rId8"/>
    <p:sldId id="413" r:id="rId9"/>
    <p:sldId id="414" r:id="rId1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CBBE1"/>
    <a:srgbClr val="CDBEC0"/>
    <a:srgbClr val="66FFFF"/>
    <a:srgbClr val="3B3B3B"/>
    <a:srgbClr val="3D3D3D"/>
    <a:srgbClr val="E3DBA6"/>
    <a:srgbClr val="DBE19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2" autoAdjust="0"/>
    <p:restoredTop sz="94455" autoAdjust="0"/>
  </p:normalViewPr>
  <p:slideViewPr>
    <p:cSldViewPr>
      <p:cViewPr>
        <p:scale>
          <a:sx n="75" d="100"/>
          <a:sy n="75" d="100"/>
        </p:scale>
        <p:origin x="-58" y="-58"/>
      </p:cViewPr>
      <p:guideLst>
        <p:guide orient="horz" pos="1071"/>
        <p:guide pos="2608"/>
      </p:guideLst>
    </p:cSldViewPr>
  </p:slideViewPr>
  <p:outlineViewPr>
    <p:cViewPr>
      <p:scale>
        <a:sx n="33" d="100"/>
        <a:sy n="33" d="100"/>
      </p:scale>
      <p:origin x="0" y="168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E5977-4E99-4D5D-BB81-BB1A5AE7EF56}" type="datetimeFigureOut">
              <a:rPr lang="en-ZA" smtClean="0"/>
              <a:pPr/>
              <a:t>2013/02/12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2A4CB-01FD-4F30-B2DC-5F8582E65C7F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0749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8490A-F77E-3F47-ABF7-BEDFF68C75B4}" type="datetimeFigureOut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D1167-E8F2-ED4E-A869-51E922DAD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3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276-1A0A-4051-8172-6D07892A8D63}" type="datetimeFigureOut">
              <a:rPr lang="en-ZA" smtClean="0"/>
              <a:pPr/>
              <a:t>2013/02/12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EC09-9ADB-4A05-99D4-D200452F591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175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276-1A0A-4051-8172-6D07892A8D63}" type="datetimeFigureOut">
              <a:rPr lang="en-ZA" smtClean="0"/>
              <a:pPr/>
              <a:t>2013/02/12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EC09-9ADB-4A05-99D4-D200452F591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374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276-1A0A-4051-8172-6D07892A8D63}" type="datetimeFigureOut">
              <a:rPr lang="en-ZA" smtClean="0"/>
              <a:pPr/>
              <a:t>2013/02/12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EC09-9ADB-4A05-99D4-D200452F591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1551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276-1A0A-4051-8172-6D07892A8D63}" type="datetimeFigureOut">
              <a:rPr lang="en-ZA" smtClean="0"/>
              <a:pPr/>
              <a:t>2013/02/12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EC09-9ADB-4A05-99D4-D200452F591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553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276-1A0A-4051-8172-6D07892A8D63}" type="datetimeFigureOut">
              <a:rPr lang="en-ZA" smtClean="0"/>
              <a:pPr/>
              <a:t>2013/02/12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EC09-9ADB-4A05-99D4-D200452F591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187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276-1A0A-4051-8172-6D07892A8D63}" type="datetimeFigureOut">
              <a:rPr lang="en-ZA" smtClean="0"/>
              <a:pPr/>
              <a:t>2013/02/12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EC09-9ADB-4A05-99D4-D200452F591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199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276-1A0A-4051-8172-6D07892A8D63}" type="datetimeFigureOut">
              <a:rPr lang="en-ZA" smtClean="0"/>
              <a:pPr/>
              <a:t>2013/02/12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EC09-9ADB-4A05-99D4-D200452F591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902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276-1A0A-4051-8172-6D07892A8D63}" type="datetimeFigureOut">
              <a:rPr lang="en-ZA" smtClean="0"/>
              <a:pPr/>
              <a:t>2013/02/12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EC09-9ADB-4A05-99D4-D200452F591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19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276-1A0A-4051-8172-6D07892A8D63}" type="datetimeFigureOut">
              <a:rPr lang="en-ZA" smtClean="0"/>
              <a:pPr/>
              <a:t>2013/02/12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EC09-9ADB-4A05-99D4-D200452F591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6584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276-1A0A-4051-8172-6D07892A8D63}" type="datetimeFigureOut">
              <a:rPr lang="en-ZA" smtClean="0"/>
              <a:pPr/>
              <a:t>2013/02/12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EC09-9ADB-4A05-99D4-D200452F591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525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276-1A0A-4051-8172-6D07892A8D63}" type="datetimeFigureOut">
              <a:rPr lang="en-ZA" smtClean="0"/>
              <a:pPr/>
              <a:t>2013/02/12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EC09-9ADB-4A05-99D4-D200452F591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4379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2276-1A0A-4051-8172-6D07892A8D63}" type="datetimeFigureOut">
              <a:rPr lang="en-ZA" smtClean="0"/>
              <a:pPr/>
              <a:t>2013/02/12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9EC09-9ADB-4A05-99D4-D200452F5918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48657"/>
            <a:ext cx="1764196" cy="52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11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51943590\Pictures\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26289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IMG_397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0"/>
            <a:ext cx="1844824" cy="1844824"/>
          </a:xfrm>
          <a:prstGeom prst="rect">
            <a:avLst/>
          </a:prstGeom>
        </p:spPr>
      </p:pic>
      <p:pic>
        <p:nvPicPr>
          <p:cNvPr id="9" name="Picture 8" descr="IMG_398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80" y="0"/>
            <a:ext cx="1844824" cy="1844824"/>
          </a:xfrm>
          <a:prstGeom prst="rect">
            <a:avLst/>
          </a:prstGeom>
        </p:spPr>
      </p:pic>
      <p:pic>
        <p:nvPicPr>
          <p:cNvPr id="10" name="Picture 9" descr="IMG_398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76" y="0"/>
            <a:ext cx="1844824" cy="1844824"/>
          </a:xfrm>
          <a:prstGeom prst="rect">
            <a:avLst/>
          </a:prstGeom>
        </p:spPr>
      </p:pic>
      <p:pic>
        <p:nvPicPr>
          <p:cNvPr id="7" name="Picture 6" descr="photo-4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1844824" cy="18448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5594" y="2060848"/>
            <a:ext cx="54613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200" b="1" dirty="0"/>
              <a:t>PREMIER’S COUNCIL ON </a:t>
            </a:r>
            <a:r>
              <a:rPr lang="en-US" sz="3200" b="1" dirty="0" smtClean="0"/>
              <a:t>SKILLS</a:t>
            </a:r>
          </a:p>
          <a:p>
            <a:pPr lvl="0" algn="ctr"/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r>
              <a:rPr lang="en-US" sz="3200" b="1" dirty="0" smtClean="0">
                <a:solidFill>
                  <a:srgbClr val="000090"/>
                </a:solidFill>
              </a:rPr>
              <a:t>ENTREPRENEURSHIP</a:t>
            </a:r>
            <a:endParaRPr lang="en-US" sz="3200" b="1" dirty="0">
              <a:solidFill>
                <a:srgbClr val="000090"/>
              </a:solidFill>
            </a:endParaRPr>
          </a:p>
          <a:p>
            <a:pPr lvl="0" algn="ctr"/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Keet van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Zyl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www.knifecap.com     @KeetvZ     @KnifeCap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 descr="KnifeCap_Cut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013176"/>
            <a:ext cx="3967667" cy="1587814"/>
          </a:xfrm>
          <a:prstGeom prst="rect">
            <a:avLst/>
          </a:prstGeom>
        </p:spPr>
      </p:pic>
      <p:pic>
        <p:nvPicPr>
          <p:cNvPr id="4" name="Picture 3" descr="CT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"/>
            <a:ext cx="1844825" cy="1844825"/>
          </a:xfrm>
          <a:prstGeom prst="rect">
            <a:avLst/>
          </a:prstGeom>
        </p:spPr>
      </p:pic>
      <p:pic>
        <p:nvPicPr>
          <p:cNvPr id="5" name="Picture 4" descr="Growth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15" y="5024926"/>
            <a:ext cx="1845485" cy="1845485"/>
          </a:xfrm>
          <a:prstGeom prst="rect">
            <a:avLst/>
          </a:prstGeom>
        </p:spPr>
      </p:pic>
      <p:pic>
        <p:nvPicPr>
          <p:cNvPr id="16" name="Picture 15" descr="IMG_3993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" y="5017379"/>
            <a:ext cx="1839546" cy="18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 txBox="1">
            <a:spLocks/>
          </p:cNvSpPr>
          <p:nvPr/>
        </p:nvSpPr>
        <p:spPr>
          <a:xfrm>
            <a:off x="304800" y="188640"/>
            <a:ext cx="8587680" cy="455712"/>
          </a:xfrm>
          <a:prstGeom prst="rect">
            <a:avLst/>
          </a:prstGeom>
          <a:solidFill>
            <a:srgbClr val="3B3B3B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rgbClr val="66FFFF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 </a:t>
            </a:r>
            <a:r>
              <a:rPr lang="en-US" dirty="0" smtClean="0"/>
              <a:t>Business Building</a:t>
            </a:r>
            <a:endParaRPr lang="en-US" dirty="0"/>
          </a:p>
          <a:p>
            <a:endParaRPr lang="en-US" dirty="0"/>
          </a:p>
        </p:txBody>
      </p:sp>
      <p:pic>
        <p:nvPicPr>
          <p:cNvPr id="81" name="Picture 80" descr="C:\Users\51943590\Pictures\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24575"/>
            <a:ext cx="26289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creen shot 2011-07-25 at 11.52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4704"/>
            <a:ext cx="532859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51943590\Pictures\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24575"/>
            <a:ext cx="2628900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04800" y="188640"/>
            <a:ext cx="8587680" cy="455712"/>
          </a:xfrm>
          <a:prstGeom prst="rect">
            <a:avLst/>
          </a:prstGeom>
          <a:solidFill>
            <a:srgbClr val="3B3B3B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rgbClr val="66FFFF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/>
              <a:t> The Startup Curve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6093296"/>
            <a:ext cx="3115381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* Ineptitude</a:t>
            </a:r>
            <a:r>
              <a:rPr lang="en-US" dirty="0">
                <a:solidFill>
                  <a:srgbClr val="FF6600"/>
                </a:solidFill>
              </a:rPr>
              <a:t>: </a:t>
            </a:r>
            <a:r>
              <a:rPr lang="en-US" dirty="0" smtClean="0">
                <a:solidFill>
                  <a:srgbClr val="FF6600"/>
                </a:solidFill>
              </a:rPr>
              <a:t>Unskillfulness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resulting from </a:t>
            </a:r>
            <a:r>
              <a:rPr lang="en-US" dirty="0">
                <a:solidFill>
                  <a:srgbClr val="FF6600"/>
                </a:solidFill>
              </a:rPr>
              <a:t>a lack of training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1037" y="692696"/>
            <a:ext cx="8303191" cy="5544616"/>
            <a:chOff x="481037" y="692696"/>
            <a:chExt cx="8303191" cy="5544616"/>
          </a:xfrm>
        </p:grpSpPr>
        <p:pic>
          <p:nvPicPr>
            <p:cNvPr id="2" name="Picture 1" descr="chart-of-the-day-the-startup-curve-march-201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" t="28603" r="2349" b="6353"/>
            <a:stretch/>
          </p:blipFill>
          <p:spPr>
            <a:xfrm>
              <a:off x="587246" y="1580356"/>
              <a:ext cx="7945194" cy="408089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67917" y="2060848"/>
              <a:ext cx="1627819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Initial</a:t>
              </a:r>
            </a:p>
            <a:p>
              <a:pPr algn="ctr"/>
              <a:r>
                <a:rPr lang="en-US" sz="2400" dirty="0" smtClean="0"/>
                <a:t>Enthusiasm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39752" y="1844824"/>
              <a:ext cx="133190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Reality</a:t>
              </a:r>
            </a:p>
            <a:p>
              <a:pPr algn="ctr"/>
              <a:r>
                <a:rPr lang="en-US" sz="2400" dirty="0" smtClean="0"/>
                <a:t>Check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12988" y="3246075"/>
              <a:ext cx="121499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Lack of </a:t>
              </a:r>
            </a:p>
            <a:p>
              <a:pPr algn="ctr"/>
              <a:r>
                <a:rPr lang="en-US" sz="2400" dirty="0" smtClean="0"/>
                <a:t>Traction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03255" y="5229200"/>
              <a:ext cx="171272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Crash of </a:t>
              </a:r>
            </a:p>
            <a:p>
              <a:pPr algn="ctr"/>
              <a:r>
                <a:rPr lang="en-US" sz="2400" dirty="0" smtClean="0"/>
                <a:t>Ineptitude </a:t>
              </a:r>
              <a:r>
                <a:rPr lang="en-US" dirty="0" smtClean="0">
                  <a:solidFill>
                    <a:srgbClr val="FF6600"/>
                  </a:solidFill>
                </a:rPr>
                <a:t>*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3968" y="5157192"/>
              <a:ext cx="576064" cy="40777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2120" y="4797152"/>
              <a:ext cx="576064" cy="4077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560419" y="5406315"/>
              <a:ext cx="1723549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Opportunity</a:t>
              </a:r>
            </a:p>
            <a:p>
              <a:pPr algn="ctr"/>
              <a:r>
                <a:rPr lang="en-US" sz="2400" dirty="0" smtClean="0"/>
                <a:t>Cost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05988" y="692696"/>
              <a:ext cx="185444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Path to</a:t>
              </a:r>
            </a:p>
            <a:p>
              <a:pPr algn="ctr"/>
              <a:r>
                <a:rPr lang="en-US" sz="2400" dirty="0" smtClean="0"/>
                <a:t>Sustainability</a:t>
              </a:r>
              <a:endParaRPr lang="en-US" sz="2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63888" y="2132856"/>
              <a:ext cx="432048" cy="5760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7981" y="2732728"/>
              <a:ext cx="1466267" cy="12003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Skills,</a:t>
              </a: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Networks,</a:t>
              </a: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Funding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99488" y="2103239"/>
              <a:ext cx="21251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Growth &amp; Scale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39952" y="2751311"/>
              <a:ext cx="140870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Execution</a:t>
              </a:r>
              <a:endParaRPr lang="en-US" sz="2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04248" y="3356992"/>
              <a:ext cx="216024" cy="2880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/>
            <a:srcRect r="12542"/>
            <a:stretch/>
          </p:blipFill>
          <p:spPr>
            <a:xfrm>
              <a:off x="481037" y="3815184"/>
              <a:ext cx="994619" cy="112598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5292080" y="1844824"/>
              <a:ext cx="2016224" cy="2880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9812" y="5085184"/>
              <a:ext cx="133190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FF"/>
                  </a:solidFill>
                </a:rPr>
                <a:t>STARTUP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28384" y="1772816"/>
              <a:ext cx="75584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FF"/>
                  </a:solidFill>
                </a:rPr>
                <a:t>SME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483768" y="5085184"/>
            <a:ext cx="2376264" cy="1224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83968" y="5085184"/>
            <a:ext cx="3024336" cy="16561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72200" y="692696"/>
            <a:ext cx="2448272" cy="1224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52320" y="1628800"/>
            <a:ext cx="1368152" cy="1224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88024" y="1916832"/>
            <a:ext cx="2808312" cy="8640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04248" y="1988840"/>
            <a:ext cx="1512168" cy="12961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64088" y="3212976"/>
            <a:ext cx="2232248" cy="10801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80112" y="2708920"/>
            <a:ext cx="1368152" cy="4404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211960" y="2204864"/>
            <a:ext cx="1368152" cy="10801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44008" y="3212976"/>
            <a:ext cx="2232248" cy="18722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55976" y="3212976"/>
            <a:ext cx="288032" cy="20162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75856" y="3212976"/>
            <a:ext cx="1080120" cy="19442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39752" y="4077072"/>
            <a:ext cx="936104" cy="10801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23728" y="1700808"/>
            <a:ext cx="1440160" cy="2952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23528" y="1124744"/>
            <a:ext cx="2160240" cy="46085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572000" y="3212976"/>
            <a:ext cx="216024" cy="20162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52120" y="4788768"/>
            <a:ext cx="656456" cy="512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876256" y="4149080"/>
            <a:ext cx="1512168" cy="1224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0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51943590\Pictures\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24575"/>
            <a:ext cx="2628900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04800" y="188640"/>
            <a:ext cx="8587680" cy="455712"/>
          </a:xfrm>
          <a:prstGeom prst="rect">
            <a:avLst/>
          </a:prstGeom>
          <a:solidFill>
            <a:srgbClr val="3B3B3B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rgbClr val="66FFFF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/>
              <a:t> The Startup Curve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6093296"/>
            <a:ext cx="3115381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* Ineptitude</a:t>
            </a:r>
            <a:r>
              <a:rPr lang="en-US" dirty="0">
                <a:solidFill>
                  <a:srgbClr val="FF6600"/>
                </a:solidFill>
              </a:rPr>
              <a:t>: </a:t>
            </a:r>
            <a:r>
              <a:rPr lang="en-US" dirty="0" smtClean="0">
                <a:solidFill>
                  <a:srgbClr val="FF6600"/>
                </a:solidFill>
              </a:rPr>
              <a:t>Unskillfulness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resulting from </a:t>
            </a:r>
            <a:r>
              <a:rPr lang="en-US" dirty="0">
                <a:solidFill>
                  <a:srgbClr val="FF6600"/>
                </a:solidFill>
              </a:rPr>
              <a:t>a lack of training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1037" y="692696"/>
            <a:ext cx="8303191" cy="5544616"/>
            <a:chOff x="481037" y="692696"/>
            <a:chExt cx="8303191" cy="5544616"/>
          </a:xfrm>
        </p:grpSpPr>
        <p:pic>
          <p:nvPicPr>
            <p:cNvPr id="2" name="Picture 1" descr="chart-of-the-day-the-startup-curve-march-201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" t="28603" r="2349" b="6353"/>
            <a:stretch/>
          </p:blipFill>
          <p:spPr>
            <a:xfrm>
              <a:off x="587246" y="1580356"/>
              <a:ext cx="7945194" cy="408089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67917" y="2060848"/>
              <a:ext cx="1627819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Initial</a:t>
              </a:r>
            </a:p>
            <a:p>
              <a:pPr algn="ctr"/>
              <a:r>
                <a:rPr lang="en-US" sz="2400" dirty="0" smtClean="0"/>
                <a:t>Enthusiasm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39752" y="1844824"/>
              <a:ext cx="133190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Reality</a:t>
              </a:r>
            </a:p>
            <a:p>
              <a:pPr algn="ctr"/>
              <a:r>
                <a:rPr lang="en-US" sz="2400" dirty="0" smtClean="0"/>
                <a:t>Check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12988" y="3246075"/>
              <a:ext cx="121499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Lack of </a:t>
              </a:r>
            </a:p>
            <a:p>
              <a:pPr algn="ctr"/>
              <a:r>
                <a:rPr lang="en-US" sz="2400" dirty="0" smtClean="0"/>
                <a:t>Traction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03255" y="5229200"/>
              <a:ext cx="171272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Crash of </a:t>
              </a:r>
            </a:p>
            <a:p>
              <a:pPr algn="ctr"/>
              <a:r>
                <a:rPr lang="en-US" sz="2400" dirty="0" smtClean="0"/>
                <a:t>Ineptitude </a:t>
              </a:r>
              <a:r>
                <a:rPr lang="en-US" dirty="0" smtClean="0">
                  <a:solidFill>
                    <a:srgbClr val="FF6600"/>
                  </a:solidFill>
                </a:rPr>
                <a:t>*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3968" y="5157192"/>
              <a:ext cx="576064" cy="40777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2120" y="4797152"/>
              <a:ext cx="576064" cy="4077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560419" y="5406315"/>
              <a:ext cx="1723549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Opportunity</a:t>
              </a:r>
            </a:p>
            <a:p>
              <a:pPr algn="ctr"/>
              <a:r>
                <a:rPr lang="en-US" sz="2400" dirty="0" smtClean="0"/>
                <a:t>Cost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05988" y="692696"/>
              <a:ext cx="185444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Path to</a:t>
              </a:r>
            </a:p>
            <a:p>
              <a:pPr algn="ctr"/>
              <a:r>
                <a:rPr lang="en-US" sz="2400" dirty="0" smtClean="0"/>
                <a:t>Sustainability</a:t>
              </a:r>
              <a:endParaRPr lang="en-US" sz="2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63888" y="2132856"/>
              <a:ext cx="432048" cy="5760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7981" y="2732728"/>
              <a:ext cx="1466267" cy="12003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Skills,</a:t>
              </a: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Networks,</a:t>
              </a: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Funding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99488" y="2103239"/>
              <a:ext cx="21251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Growth &amp; Scale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39952" y="2751311"/>
              <a:ext cx="140870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Execution</a:t>
              </a:r>
              <a:endParaRPr lang="en-US" sz="2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04248" y="3356992"/>
              <a:ext cx="216024" cy="2880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/>
            <a:srcRect r="12542"/>
            <a:stretch/>
          </p:blipFill>
          <p:spPr>
            <a:xfrm>
              <a:off x="481037" y="3815184"/>
              <a:ext cx="994619" cy="112598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5292080" y="1844824"/>
              <a:ext cx="2016224" cy="2880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9812" y="5085184"/>
              <a:ext cx="133190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FF"/>
                  </a:solidFill>
                </a:rPr>
                <a:t>STARTUP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28384" y="1772816"/>
              <a:ext cx="75584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FF"/>
                  </a:solidFill>
                </a:rPr>
                <a:t>SME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75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 txBox="1">
            <a:spLocks/>
          </p:cNvSpPr>
          <p:nvPr/>
        </p:nvSpPr>
        <p:spPr>
          <a:xfrm>
            <a:off x="304800" y="188640"/>
            <a:ext cx="8587680" cy="455712"/>
          </a:xfrm>
          <a:prstGeom prst="rect">
            <a:avLst/>
          </a:prstGeom>
          <a:solidFill>
            <a:srgbClr val="3B3B3B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rgbClr val="66FFFF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/>
              <a:t> Challenges of a Small Business </a:t>
            </a:r>
            <a:endParaRPr lang="en-US" dirty="0"/>
          </a:p>
          <a:p>
            <a:endParaRPr lang="en-US" dirty="0"/>
          </a:p>
        </p:txBody>
      </p:sp>
      <p:pic>
        <p:nvPicPr>
          <p:cNvPr id="81" name="Picture 80" descr="C:\Users\51943590\Pictures\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24575"/>
            <a:ext cx="2628900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82880" y="764704"/>
            <a:ext cx="8778240" cy="404622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4046" y="2660720"/>
            <a:ext cx="2603778" cy="120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Focused on product, not customer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980728"/>
            <a:ext cx="2315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spcBef>
                <a:spcPts val="1200"/>
              </a:spcBef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2-5 people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72200" y="3429000"/>
            <a:ext cx="2699793" cy="120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Funded by ‘3Fs’ </a:t>
            </a:r>
          </a:p>
          <a:p>
            <a:pPr lvl="0"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(Friends, Family &amp; Fools)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4046" y="1661899"/>
            <a:ext cx="245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Bootstrapped infrastructure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72201" y="4869160"/>
            <a:ext cx="2371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C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ompetitive environment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76643" y="1628800"/>
            <a:ext cx="2371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Short timeframe to make it work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4046" y="4100880"/>
            <a:ext cx="238775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Technical minds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but limited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business skills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772816"/>
            <a:ext cx="2672462" cy="345638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372201" y="980728"/>
            <a:ext cx="2315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spcBef>
                <a:spcPts val="1200"/>
              </a:spcBef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Red Tape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83768" y="764704"/>
            <a:ext cx="2160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Limited Resources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72201" y="2679303"/>
            <a:ext cx="2448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Access to Funding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27784" y="5445224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Mentorship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0" y="980728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Networks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2000" y="5373216"/>
            <a:ext cx="1728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26796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27" grpId="0"/>
      <p:bldP spid="28" grpId="0"/>
      <p:bldP spid="17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 txBox="1">
            <a:spLocks/>
          </p:cNvSpPr>
          <p:nvPr/>
        </p:nvSpPr>
        <p:spPr>
          <a:xfrm>
            <a:off x="304800" y="188640"/>
            <a:ext cx="8587680" cy="455712"/>
          </a:xfrm>
          <a:prstGeom prst="rect">
            <a:avLst/>
          </a:prstGeom>
          <a:solidFill>
            <a:srgbClr val="3B3B3B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rgbClr val="66FFFF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/>
              <a:t> Why Startups Fail ?				             </a:t>
            </a:r>
            <a:r>
              <a:rPr lang="en-US" sz="1600" b="0" dirty="0" smtClean="0">
                <a:solidFill>
                  <a:schemeClr val="bg1"/>
                </a:solidFill>
              </a:rPr>
              <a:t>Startup Genome Project</a:t>
            </a:r>
            <a:endParaRPr lang="en-US" sz="1600" b="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81" name="Picture 80" descr="C:\Users\51943590\Pictures\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24575"/>
            <a:ext cx="2628900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23528" y="764704"/>
            <a:ext cx="8820472" cy="4352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At the core of any successful business: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1)  Good Product / Service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        2)  Large Market for that Product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This enables the Startup to grow/ scale (and become sustainable)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To scale </a:t>
            </a:r>
            <a:r>
              <a:rPr lang="en-US" sz="2400" dirty="0"/>
              <a:t>p</a:t>
            </a:r>
            <a:r>
              <a:rPr lang="en-US" sz="2400" dirty="0" smtClean="0"/>
              <a:t>roperly it must balance growth of 5 core dimensions: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		1) Customers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		2) Product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		3) Team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		4) Business Model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		5) Funding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852936"/>
            <a:ext cx="2103042" cy="2088232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>
            <a:off x="5292080" y="2996952"/>
            <a:ext cx="504056" cy="1800200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2160" y="3645024"/>
            <a:ext cx="2315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spcBef>
                <a:spcPts val="120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cs typeface="Arial" pitchFamily="34" charset="0"/>
              </a:rPr>
              <a:t>Business Skills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963117"/>
            <a:ext cx="8535660" cy="898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/>
              <a:t>Dominant reason for </a:t>
            </a:r>
            <a:r>
              <a:rPr lang="en-US" sz="2400" dirty="0" smtClean="0"/>
              <a:t>Startup </a:t>
            </a:r>
            <a:r>
              <a:rPr lang="en-US" sz="2400" dirty="0"/>
              <a:t>failure?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 Disproportionate</a:t>
            </a:r>
            <a:r>
              <a:rPr lang="en-US" sz="2400" dirty="0">
                <a:solidFill>
                  <a:srgbClr val="FF0000"/>
                </a:solidFill>
              </a:rPr>
              <a:t> scaling of one or more of those dimensions</a:t>
            </a:r>
            <a:r>
              <a:rPr lang="en-US" sz="2400" dirty="0" smtClean="0">
                <a:solidFill>
                  <a:srgbClr val="FF0000"/>
                </a:solidFill>
              </a:rPr>
              <a:t>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1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 txBox="1">
            <a:spLocks/>
          </p:cNvSpPr>
          <p:nvPr/>
        </p:nvSpPr>
        <p:spPr>
          <a:xfrm>
            <a:off x="304800" y="188640"/>
            <a:ext cx="8587680" cy="455712"/>
          </a:xfrm>
          <a:prstGeom prst="rect">
            <a:avLst/>
          </a:prstGeom>
          <a:solidFill>
            <a:srgbClr val="3B3B3B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rgbClr val="66FFFF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/>
              <a:t> Skills required to grow from Small to Medium Enterprise</a:t>
            </a:r>
            <a:endParaRPr lang="en-US" dirty="0"/>
          </a:p>
          <a:p>
            <a:endParaRPr lang="en-US" dirty="0"/>
          </a:p>
        </p:txBody>
      </p:sp>
      <p:pic>
        <p:nvPicPr>
          <p:cNvPr id="81" name="Picture 80" descr="C:\Users\51943590\Pictures\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24575"/>
            <a:ext cx="2628900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23528" y="764704"/>
            <a:ext cx="8568952" cy="496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/>
              <a:t>Balanced </a:t>
            </a:r>
            <a:r>
              <a:rPr lang="en-US" sz="2400" dirty="0" smtClean="0"/>
              <a:t>scaling/ growth </a:t>
            </a:r>
            <a:r>
              <a:rPr lang="en-US" sz="2400" dirty="0"/>
              <a:t>of </a:t>
            </a:r>
            <a:r>
              <a:rPr lang="en-US" sz="2400" dirty="0" smtClean="0"/>
              <a:t>Business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/>
              <a:t>Business/ strategic planning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Financial </a:t>
            </a:r>
            <a:r>
              <a:rPr lang="en-US" sz="2400" dirty="0"/>
              <a:t>management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/>
              <a:t>Sales &amp; </a:t>
            </a:r>
            <a:r>
              <a:rPr lang="en-US" sz="2400" dirty="0" smtClean="0"/>
              <a:t>Marketing insights</a:t>
            </a:r>
            <a:endParaRPr lang="en-US" sz="2400" dirty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/>
              <a:t>HR &amp; employment assistance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Corporate governance 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Product development &amp; pricing strategies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Access to legal &amp; IP services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Creation of business networks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Market access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International expansion enablement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Funding options / Facilitation of funding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436096" y="2060848"/>
            <a:ext cx="345638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Success can be ‘Engineered’: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Training, Mentorship, Experience, Funding, Support Services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632472" y="3789040"/>
            <a:ext cx="1656184" cy="1296144"/>
          </a:xfrm>
          <a:prstGeom prst="triangle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22744" y="3140968"/>
            <a:ext cx="1421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SKILLS/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KNOWLEDGE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5157192"/>
            <a:ext cx="126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NETWORKS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4600" y="5157192"/>
            <a:ext cx="10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FUNDING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36096" y="836712"/>
            <a:ext cx="345638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Skills: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Vocation vs. Business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3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0" grpId="0"/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 txBox="1">
            <a:spLocks/>
          </p:cNvSpPr>
          <p:nvPr/>
        </p:nvSpPr>
        <p:spPr>
          <a:xfrm>
            <a:off x="304800" y="188640"/>
            <a:ext cx="8587680" cy="455712"/>
          </a:xfrm>
          <a:prstGeom prst="rect">
            <a:avLst/>
          </a:prstGeom>
          <a:solidFill>
            <a:srgbClr val="3B3B3B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rgbClr val="66FFFF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/>
              <a:t> Game Changers for Growth of Western Cape SME’s</a:t>
            </a:r>
            <a:endParaRPr lang="en-US" dirty="0"/>
          </a:p>
        </p:txBody>
      </p:sp>
      <p:pic>
        <p:nvPicPr>
          <p:cNvPr id="81" name="Picture 80" descr="C:\Users\51943590\Pictures\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24575"/>
            <a:ext cx="26289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860" t="38900" r="2622" b="29963"/>
          <a:stretch/>
        </p:blipFill>
        <p:spPr>
          <a:xfrm>
            <a:off x="0" y="4402667"/>
            <a:ext cx="9144001" cy="1643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4748951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WC </a:t>
            </a:r>
            <a:r>
              <a:rPr lang="en-US" dirty="0">
                <a:solidFill>
                  <a:schemeClr val="bg1"/>
                </a:solidFill>
              </a:rPr>
              <a:t>needs to accelerate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successful development of </a:t>
            </a:r>
            <a:r>
              <a:rPr lang="en-US" dirty="0" smtClean="0">
                <a:solidFill>
                  <a:schemeClr val="bg1"/>
                </a:solidFill>
              </a:rPr>
              <a:t>scalable </a:t>
            </a:r>
            <a:r>
              <a:rPr lang="en-US" dirty="0">
                <a:solidFill>
                  <a:schemeClr val="bg1"/>
                </a:solidFill>
              </a:rPr>
              <a:t>SME’s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o position them </a:t>
            </a:r>
            <a:r>
              <a:rPr lang="en-US" dirty="0">
                <a:solidFill>
                  <a:schemeClr val="bg1"/>
                </a:solidFill>
              </a:rPr>
              <a:t>to be sustainable, attractive to </a:t>
            </a:r>
            <a:r>
              <a:rPr lang="en-US" dirty="0" smtClean="0">
                <a:solidFill>
                  <a:schemeClr val="bg1"/>
                </a:solidFill>
              </a:rPr>
              <a:t>investors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/>
                </a:solidFill>
              </a:rPr>
              <a:t>able to take advantage of growth </a:t>
            </a:r>
            <a:r>
              <a:rPr lang="en-US" dirty="0" smtClean="0">
                <a:solidFill>
                  <a:schemeClr val="bg1"/>
                </a:solidFill>
              </a:rPr>
              <a:t>opportunities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2963" b="74823"/>
          <a:stretch/>
        </p:blipFill>
        <p:spPr>
          <a:xfrm>
            <a:off x="7586133" y="3107845"/>
            <a:ext cx="1557866" cy="13292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75856" y="3068960"/>
            <a:ext cx="1584176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Early-Stage</a:t>
            </a:r>
          </a:p>
          <a:p>
            <a:pPr algn="ctr"/>
            <a:r>
              <a:rPr lang="en-US" dirty="0" smtClean="0"/>
              <a:t>Investment </a:t>
            </a:r>
          </a:p>
          <a:p>
            <a:pPr algn="ctr"/>
            <a:r>
              <a:rPr lang="en-US" dirty="0" smtClean="0"/>
              <a:t>Incentives</a:t>
            </a:r>
            <a:endParaRPr lang="en-US" dirty="0"/>
          </a:p>
        </p:txBody>
      </p:sp>
      <p:cxnSp>
        <p:nvCxnSpPr>
          <p:cNvPr id="6" name="Straight Connector 5"/>
          <p:cNvCxnSpPr>
            <a:stCxn id="2" idx="2"/>
          </p:cNvCxnSpPr>
          <p:nvPr/>
        </p:nvCxnSpPr>
        <p:spPr>
          <a:xfrm>
            <a:off x="4067944" y="3983360"/>
            <a:ext cx="0" cy="7417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79712" y="908720"/>
            <a:ext cx="1944216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Entrepreneurship Training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987824" y="1700808"/>
            <a:ext cx="0" cy="30243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211960" y="1772816"/>
            <a:ext cx="1800200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Facilitate Ease of</a:t>
            </a:r>
          </a:p>
          <a:p>
            <a:pPr algn="ctr"/>
            <a:r>
              <a:rPr lang="en-US" dirty="0" smtClean="0"/>
              <a:t> Doing Business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148064" y="2687216"/>
            <a:ext cx="0" cy="20379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36096" y="3522712"/>
            <a:ext cx="1944216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Catalyse</a:t>
            </a:r>
          </a:p>
          <a:p>
            <a:pPr algn="ctr"/>
            <a:r>
              <a:rPr lang="en-US" dirty="0" smtClean="0"/>
              <a:t>Business </a:t>
            </a:r>
          </a:p>
          <a:p>
            <a:pPr algn="ctr"/>
            <a:r>
              <a:rPr lang="en-US" dirty="0" smtClean="0"/>
              <a:t>Accelerators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444208" y="4437112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39552" y="2492896"/>
            <a:ext cx="2160240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 Western Cape</a:t>
            </a:r>
          </a:p>
          <a:p>
            <a:pPr algn="ctr"/>
            <a:r>
              <a:rPr lang="en-US" dirty="0" smtClean="0"/>
              <a:t>Entrepreneurial Ecosystem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588224" y="908720"/>
            <a:ext cx="2160240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Co-investment/</a:t>
            </a:r>
          </a:p>
          <a:p>
            <a:pPr algn="ctr"/>
            <a:r>
              <a:rPr lang="en-US" dirty="0"/>
              <a:t>Fund Raising Support </a:t>
            </a:r>
          </a:p>
        </p:txBody>
      </p:sp>
      <p:cxnSp>
        <p:nvCxnSpPr>
          <p:cNvPr id="27" name="Straight Connector 26"/>
          <p:cNvCxnSpPr>
            <a:stCxn id="26" idx="2"/>
          </p:cNvCxnSpPr>
          <p:nvPr/>
        </p:nvCxnSpPr>
        <p:spPr>
          <a:xfrm>
            <a:off x="7668344" y="1823120"/>
            <a:ext cx="0" cy="3334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5" idx="2"/>
          </p:cNvCxnSpPr>
          <p:nvPr/>
        </p:nvCxnSpPr>
        <p:spPr>
          <a:xfrm>
            <a:off x="1619672" y="3407296"/>
            <a:ext cx="0" cy="16058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588224" y="2132856"/>
            <a:ext cx="2160240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Western Cape Growth Equity</a:t>
            </a:r>
          </a:p>
          <a:p>
            <a:pPr algn="ctr"/>
            <a:r>
              <a:rPr lang="en-US" dirty="0" smtClean="0"/>
              <a:t>Fund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5" grpId="0" animBg="1"/>
      <p:bldP spid="19" grpId="0" animBg="1"/>
      <p:bldP spid="25" grpId="0" animBg="1"/>
      <p:bldP spid="26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984" y="69269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smtClean="0"/>
              <a:t>THANK YOU</a:t>
            </a:r>
            <a:endParaRPr lang="en-US" sz="4400" b="1" dirty="0"/>
          </a:p>
        </p:txBody>
      </p:sp>
      <p:pic>
        <p:nvPicPr>
          <p:cNvPr id="10" name="Picture 9" descr="KnifeCap_C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35235"/>
            <a:ext cx="3967667" cy="15878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56544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200" i="1" dirty="0" smtClean="0"/>
              <a:t>Keet van Zyl</a:t>
            </a:r>
            <a:endParaRPr lang="en-US" sz="1000" u="sng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www.knifecap.com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keet@knifecap.com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@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KeetvZ</a:t>
            </a:r>
          </a:p>
        </p:txBody>
      </p:sp>
      <p:pic>
        <p:nvPicPr>
          <p:cNvPr id="7" name="Picture 6" descr="C:\Users\51943590\Pictures\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24575"/>
            <a:ext cx="26289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ngel-hub_sq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16832"/>
            <a:ext cx="2160240" cy="19472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98870" y="3892986"/>
            <a:ext cx="1341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@KnifeCap</a:t>
            </a:r>
            <a:endParaRPr lang="en-Z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4369" y="3892986"/>
            <a:ext cx="1710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@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AngelHubZA</a:t>
            </a:r>
            <a:endParaRPr lang="en-ZA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39511</TotalTime>
  <Words>390</Words>
  <Application>Microsoft Office PowerPoint</Application>
  <PresentationFormat>On-screen Show (4:3)</PresentationFormat>
  <Paragraphs>134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</dc:creator>
  <cp:lastModifiedBy>Nisha Daya</cp:lastModifiedBy>
  <cp:revision>545</cp:revision>
  <cp:lastPrinted>2013-02-07T20:45:24Z</cp:lastPrinted>
  <dcterms:created xsi:type="dcterms:W3CDTF">2011-12-15T10:08:30Z</dcterms:created>
  <dcterms:modified xsi:type="dcterms:W3CDTF">2013-02-12T08:21:21Z</dcterms:modified>
</cp:coreProperties>
</file>