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24" r:id="rId3"/>
    <p:sldId id="325" r:id="rId4"/>
    <p:sldId id="269" r:id="rId5"/>
    <p:sldId id="268" r:id="rId6"/>
    <p:sldId id="326" r:id="rId7"/>
    <p:sldId id="33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2255" autoAdjust="0"/>
  </p:normalViewPr>
  <p:slideViewPr>
    <p:cSldViewPr snapToGrid="0" snapToObjects="1">
      <p:cViewPr>
        <p:scale>
          <a:sx n="70" d="100"/>
          <a:sy n="70" d="100"/>
        </p:scale>
        <p:origin x="-1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D9E7F7-94C7-4D1B-8D4F-67F65107FC53}" type="datetimeFigureOut">
              <a:rPr lang="en-ZA"/>
              <a:pPr>
                <a:defRPr/>
              </a:pPr>
              <a:t>2013/02/12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53A3D6-6D9B-4761-B2A9-DC3D884ABFE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87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3A5A5-8DD1-4F53-9326-B338F68A6E0B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mtClean="0"/>
              <a:t>Not for Admin</a:t>
            </a:r>
          </a:p>
          <a:p>
            <a:r>
              <a:rPr lang="en-ZA" smtClean="0"/>
              <a:t>Enhance Learning outcomes</a:t>
            </a:r>
          </a:p>
          <a:p>
            <a:r>
              <a:rPr lang="en-ZA" smtClean="0"/>
              <a:t>Allow learners to fly… 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sz="800" smtClean="0">
                <a:solidFill>
                  <a:srgbClr val="000091"/>
                </a:solidFill>
                <a:latin typeface="Century Gothic" pitchFamily="34" charset="0"/>
              </a:rPr>
              <a:t>Reality- </a:t>
            </a:r>
            <a:r>
              <a:rPr lang="en-ZA" sz="800" b="1" smtClean="0">
                <a:solidFill>
                  <a:srgbClr val="000091"/>
                </a:solidFill>
                <a:latin typeface="Century Gothic" pitchFamily="34" charset="0"/>
              </a:rPr>
              <a:t>great divide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sz="800" smtClean="0">
                <a:solidFill>
                  <a:srgbClr val="000091"/>
                </a:solidFill>
                <a:latin typeface="Century Gothic" pitchFamily="34" charset="0"/>
              </a:rPr>
              <a:t>Vision imagines: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ZA" sz="900" smtClean="0">
                <a:solidFill>
                  <a:srgbClr val="000091"/>
                </a:solidFill>
                <a:latin typeface="Century Gothic" pitchFamily="34" charset="0"/>
              </a:rPr>
              <a:t>metamorphosis of traditional teaching, learning and environments into e-Teaching and e-Learning and virtual learning environments,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ZA" sz="900" smtClean="0">
                <a:solidFill>
                  <a:srgbClr val="000091"/>
                </a:solidFill>
                <a:latin typeface="Century Gothic" pitchFamily="34" charset="0"/>
              </a:rPr>
              <a:t>increasing availability of digital resources and systems,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ZA" sz="900" smtClean="0">
                <a:solidFill>
                  <a:srgbClr val="000091"/>
                </a:solidFill>
                <a:latin typeface="Century Gothic" pitchFamily="34" charset="0"/>
              </a:rPr>
              <a:t>emergence of new ways of educational engagement. 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800" smtClean="0">
                <a:solidFill>
                  <a:srgbClr val="000091"/>
                </a:solidFill>
                <a:latin typeface="Century Gothic" pitchFamily="34" charset="0"/>
              </a:rPr>
              <a:t>Propelling WCED into a new e-Learning era.  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smtClean="0"/>
              <a:t>Key: Systemic Change Management – everyone is affected!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A0319-8A38-4176-A100-8372172CAB3D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smtClean="0"/>
              <a:t>45 000 computers in schools</a:t>
            </a:r>
          </a:p>
          <a:p>
            <a:pPr eaLnBrk="1" hangingPunct="1">
              <a:spcBef>
                <a:spcPct val="0"/>
              </a:spcBef>
            </a:pPr>
            <a:r>
              <a:rPr lang="en-ZA" smtClean="0"/>
              <a:t>2 500 laptops</a:t>
            </a:r>
          </a:p>
          <a:p>
            <a:pPr eaLnBrk="1" hangingPunct="1">
              <a:spcBef>
                <a:spcPct val="0"/>
              </a:spcBef>
            </a:pPr>
            <a:r>
              <a:rPr lang="en-ZA" smtClean="0"/>
              <a:t>4 800 data projectors</a:t>
            </a:r>
          </a:p>
          <a:p>
            <a:pPr eaLnBrk="1" hangingPunct="1">
              <a:spcBef>
                <a:spcPct val="0"/>
              </a:spcBef>
            </a:pPr>
            <a:r>
              <a:rPr lang="en-ZA" smtClean="0"/>
              <a:t>2 500 interactive white boards</a:t>
            </a:r>
          </a:p>
          <a:p>
            <a:pPr eaLnBrk="1" hangingPunct="1">
              <a:spcBef>
                <a:spcPct val="0"/>
              </a:spcBef>
            </a:pPr>
            <a:endParaRPr lang="en-ZA" smtClean="0"/>
          </a:p>
          <a:p>
            <a:pPr eaLnBrk="1" hangingPunct="1">
              <a:spcBef>
                <a:spcPct val="0"/>
              </a:spcBef>
            </a:pPr>
            <a:endParaRPr lang="en-ZA" smtClean="0"/>
          </a:p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0CCCF-3D9F-4A71-934F-8D5167429B86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1" smtClean="0"/>
              <a:t>Broadband</a:t>
            </a:r>
            <a:r>
              <a:rPr lang="en-ZA" smtClean="0"/>
              <a:t> connectivity is the </a:t>
            </a:r>
            <a:r>
              <a:rPr lang="en-ZA" b="1" smtClean="0"/>
              <a:t>enabler</a:t>
            </a:r>
          </a:p>
          <a:p>
            <a:r>
              <a:rPr lang="en-ZA" smtClean="0"/>
              <a:t>Opportunities to revolutionise learning and teaching in our province/country</a:t>
            </a:r>
          </a:p>
          <a:p>
            <a:r>
              <a:rPr lang="en-ZA" smtClean="0"/>
              <a:t>Once again we are embarking on an exciting, ground-breaking and visionary initiative</a:t>
            </a:r>
          </a:p>
          <a:p>
            <a:r>
              <a:rPr lang="en-ZA" smtClean="0"/>
              <a:t>Need of a </a:t>
            </a:r>
            <a:r>
              <a:rPr lang="en-ZA" b="1" smtClean="0"/>
              <a:t>variety of skills</a:t>
            </a:r>
            <a:r>
              <a:rPr lang="en-ZA" smtClean="0"/>
              <a:t> to ensure successful development, roll-out and sustained support.</a:t>
            </a:r>
          </a:p>
          <a:p>
            <a:r>
              <a:rPr lang="en-ZA" b="1" smtClean="0"/>
              <a:t>THANK YOU</a:t>
            </a:r>
            <a:endParaRPr lang="en-GB" b="1" smtClean="0"/>
          </a:p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0G51B153-Powerpoint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85963" y="2085975"/>
            <a:ext cx="71564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2275"/>
            <a:ext cx="4435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5914" y="2934760"/>
            <a:ext cx="6472286" cy="1312638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914" y="4375460"/>
            <a:ext cx="5786486" cy="1920934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97563"/>
            <a:ext cx="1971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39813"/>
            <a:ext cx="87122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797"/>
          </a:xfrm>
        </p:spPr>
        <p:txBody>
          <a:bodyPr anchor="t">
            <a:normAutofit/>
          </a:bodyPr>
          <a:lstStyle>
            <a:lvl1pPr algn="l">
              <a:defRPr sz="3000" b="1" i="0">
                <a:solidFill>
                  <a:srgbClr val="00009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670"/>
            <a:ext cx="8229600" cy="474949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3000" b="0" i="0">
                <a:solidFill>
                  <a:srgbClr val="000091"/>
                </a:solidFill>
                <a:latin typeface="Century Gothic"/>
                <a:cs typeface="Century Gothic"/>
              </a:defRPr>
            </a:lvl1pPr>
            <a:lvl2pPr>
              <a:defRPr sz="3000" b="0" i="0">
                <a:solidFill>
                  <a:srgbClr val="000091"/>
                </a:solidFill>
                <a:latin typeface="Century Gothic"/>
                <a:cs typeface="Century Gothic"/>
              </a:defRPr>
            </a:lvl2pPr>
            <a:lvl3pPr>
              <a:defRPr sz="3000" b="0" i="0">
                <a:solidFill>
                  <a:srgbClr val="000091"/>
                </a:solidFill>
                <a:latin typeface="Century Gothic"/>
                <a:cs typeface="Century Gothic"/>
              </a:defRPr>
            </a:lvl3pPr>
            <a:lvl4pPr>
              <a:defRPr sz="3000" b="0" i="0">
                <a:solidFill>
                  <a:srgbClr val="000091"/>
                </a:solidFill>
                <a:latin typeface="Century Gothic"/>
                <a:cs typeface="Century Gothic"/>
              </a:defRPr>
            </a:lvl4pPr>
            <a:lvl5pPr>
              <a:defRPr sz="3000" b="0" i="0">
                <a:solidFill>
                  <a:srgbClr val="00009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49B54-A1B5-4EE8-A322-05E60B23E79E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78877-ADE6-458F-A019-CD61D722B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427khapple.files.wordpress.com/2011/02/img_0498.jpg" TargetMode="External"/><Relationship Id="rId11" Type="http://schemas.openxmlformats.org/officeDocument/2006/relationships/hyperlink" Target="http://2427khapple.files.wordpress.com/2010/10/dscf0034.jpg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925" y="2689225"/>
            <a:ext cx="8158163" cy="2851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900" smtClean="0">
                <a:latin typeface="Century Gothic" pitchFamily="34" charset="0"/>
              </a:rPr>
              <a:t>Western Cape Education Department</a:t>
            </a:r>
            <a:br>
              <a:rPr lang="en-US" sz="2900" smtClean="0">
                <a:latin typeface="Century Gothic" pitchFamily="34" charset="0"/>
              </a:rPr>
            </a:br>
            <a:r>
              <a:rPr lang="en-US" sz="2900" smtClean="0">
                <a:latin typeface="Century Gothic" pitchFamily="34" charset="0"/>
              </a:rPr>
              <a:t/>
            </a:r>
            <a:br>
              <a:rPr lang="en-US" sz="2900" smtClean="0">
                <a:latin typeface="Century Gothic" pitchFamily="34" charset="0"/>
              </a:rPr>
            </a:br>
            <a:r>
              <a:rPr lang="en-US" sz="2900" b="1" smtClean="0">
                <a:latin typeface="Century Gothic" pitchFamily="34" charset="0"/>
              </a:rPr>
              <a:t>Broadband:</a:t>
            </a:r>
            <a:r>
              <a:rPr lang="en-US" sz="2900" smtClean="0">
                <a:latin typeface="Century Gothic" pitchFamily="34" charset="0"/>
              </a:rPr>
              <a:t/>
            </a:r>
            <a:br>
              <a:rPr lang="en-US" sz="2900" smtClean="0">
                <a:latin typeface="Century Gothic" pitchFamily="34" charset="0"/>
              </a:rPr>
            </a:br>
            <a:r>
              <a:rPr lang="en-US" sz="2900" smtClean="0">
                <a:latin typeface="Century Gothic" pitchFamily="34" charset="0"/>
              </a:rPr>
              <a:t>e-</a:t>
            </a:r>
            <a:r>
              <a:rPr lang="en-ZA" sz="2800" smtClean="0">
                <a:latin typeface="Century Gothic" pitchFamily="34" charset="0"/>
              </a:rPr>
              <a:t>Vision for e-Education</a:t>
            </a:r>
            <a:br>
              <a:rPr lang="en-ZA" sz="2800" smtClean="0">
                <a:latin typeface="Century Gothic" pitchFamily="34" charset="0"/>
              </a:rPr>
            </a:br>
            <a:r>
              <a:rPr lang="en-ZA" sz="2800" smtClean="0">
                <a:latin typeface="Century Gothic" pitchFamily="34" charset="0"/>
              </a:rPr>
              <a:t/>
            </a:r>
            <a:br>
              <a:rPr lang="en-ZA" sz="2800" smtClean="0">
                <a:latin typeface="Century Gothic" pitchFamily="34" charset="0"/>
              </a:rPr>
            </a:br>
            <a:r>
              <a:rPr lang="en-ZA" sz="2400" smtClean="0">
                <a:latin typeface="Century Gothic" pitchFamily="34" charset="0"/>
              </a:rPr>
              <a:t>e-Learning and e-Administration </a:t>
            </a:r>
            <a:r>
              <a:rPr lang="en-ZA" sz="2800" smtClean="0">
                <a:latin typeface="Century Gothic" pitchFamily="34" charset="0"/>
              </a:rPr>
              <a:t/>
            </a:r>
            <a:br>
              <a:rPr lang="en-ZA" sz="2800" smtClean="0">
                <a:latin typeface="Century Gothic" pitchFamily="34" charset="0"/>
              </a:rPr>
            </a:br>
            <a:r>
              <a:rPr lang="en-ZA" sz="2800" smtClean="0">
                <a:latin typeface="Century Gothic" pitchFamily="34" charset="0"/>
              </a:rPr>
              <a:t/>
            </a:r>
            <a:br>
              <a:rPr lang="en-ZA" sz="2800" smtClean="0">
                <a:latin typeface="Century Gothic" pitchFamily="34" charset="0"/>
              </a:rPr>
            </a:br>
            <a:r>
              <a:rPr lang="en-ZA" sz="2800" smtClean="0">
                <a:latin typeface="Century Gothic" pitchFamily="34" charset="0"/>
              </a:rPr>
              <a:t>February </a:t>
            </a:r>
            <a:r>
              <a:rPr lang="en-US" sz="2800" smtClean="0">
                <a:latin typeface="Century Gothic" pitchFamily="34" charset="0"/>
              </a:rPr>
              <a:t>2013</a:t>
            </a:r>
            <a:r>
              <a:rPr lang="en-ZA" sz="2500" i="1" smtClean="0">
                <a:latin typeface="Century Gothic" pitchFamily="34" charset="0"/>
              </a:rPr>
              <a:t/>
            </a:r>
            <a:br>
              <a:rPr lang="en-ZA" sz="2500" i="1" smtClean="0">
                <a:latin typeface="Century Gothic" pitchFamily="34" charset="0"/>
              </a:rPr>
            </a:br>
            <a:endParaRPr lang="en-US" sz="290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ZA" smtClean="0"/>
              <a:t>From Broadband to eEducation</a:t>
            </a:r>
            <a:endParaRPr lang="en-GB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ZA" smtClean="0"/>
              <a:t>WCG Broadband initiative</a:t>
            </a:r>
          </a:p>
          <a:p>
            <a:r>
              <a:rPr lang="en-ZA" smtClean="0"/>
              <a:t>Schools’ Broadband connectivity by 2014</a:t>
            </a:r>
          </a:p>
          <a:p>
            <a:r>
              <a:rPr lang="en-ZA" smtClean="0"/>
              <a:t>Implications for eEducation</a:t>
            </a:r>
          </a:p>
          <a:p>
            <a:r>
              <a:rPr lang="en-ZA" smtClean="0"/>
              <a:t>Vision for eTeaching and eLearning (2014-2024)</a:t>
            </a:r>
          </a:p>
          <a:p>
            <a:r>
              <a:rPr lang="en-ZA" smtClean="0"/>
              <a:t>Every Teacher and every learner will have instantaneous, real-time, free access to digital learning resources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ZA" smtClean="0"/>
              <a:t>Vision</a:t>
            </a:r>
            <a:endParaRPr lang="en-GB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ZA" smtClean="0"/>
              <a:t>WiFi LAN in all schools</a:t>
            </a:r>
          </a:p>
          <a:p>
            <a:r>
              <a:rPr lang="en-ZA" smtClean="0"/>
              <a:t>Handheld devices for all learners</a:t>
            </a:r>
          </a:p>
          <a:p>
            <a:r>
              <a:rPr lang="en-ZA" smtClean="0"/>
              <a:t>Access to central repository of digital content for eTeaching and eLearning</a:t>
            </a:r>
          </a:p>
          <a:p>
            <a:r>
              <a:rPr lang="en-ZA" smtClean="0"/>
              <a:t>Simultaneous live lessons broadcast from best classrooms</a:t>
            </a:r>
          </a:p>
          <a:p>
            <a:r>
              <a:rPr lang="en-ZA" smtClean="0"/>
              <a:t>Online simultaneous assessments</a:t>
            </a:r>
          </a:p>
          <a:p>
            <a:r>
              <a:rPr lang="en-ZA" smtClean="0"/>
              <a:t>Etc, etc….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iped Right Arrow 6"/>
          <p:cNvSpPr/>
          <p:nvPr/>
        </p:nvSpPr>
        <p:spPr>
          <a:xfrm rot="19928209">
            <a:off x="378007" y="1872046"/>
            <a:ext cx="7880782" cy="2728830"/>
          </a:xfrm>
          <a:prstGeom prst="stripedRightArrow">
            <a:avLst>
              <a:gd name="adj1" fmla="val 45436"/>
              <a:gd name="adj2" fmla="val 55121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grpSp>
        <p:nvGrpSpPr>
          <p:cNvPr id="8" name="Group 7"/>
          <p:cNvGrpSpPr/>
          <p:nvPr/>
        </p:nvGrpSpPr>
        <p:grpSpPr>
          <a:xfrm>
            <a:off x="378127" y="337650"/>
            <a:ext cx="8368290" cy="5390630"/>
            <a:chOff x="378127" y="337650"/>
            <a:chExt cx="8368290" cy="5390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6795078" y="337650"/>
              <a:ext cx="1855169" cy="1169551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bound controlled  classrooms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To:</a:t>
              </a:r>
              <a:r>
                <a:rPr lang="en-US" sz="1400" b="1" dirty="0">
                  <a:latin typeface="+mn-lt"/>
                  <a:cs typeface="+mn-cs"/>
                </a:rPr>
                <a:t> always connected, anytime, anywhere access</a:t>
              </a:r>
              <a:endParaRPr lang="en-US" sz="1400" b="1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8748" y="4774173"/>
              <a:ext cx="2232248" cy="954107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Computer labs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To:</a:t>
              </a:r>
              <a:r>
                <a:rPr lang="en-US" sz="1400" b="1" dirty="0">
                  <a:latin typeface="+mn-lt"/>
                  <a:cs typeface="+mn-cs"/>
                </a:rPr>
                <a:t> Classroom technology – Laptops - Mobile devices - Hand held devices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1640" y="3139194"/>
              <a:ext cx="3146005" cy="523220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Propriety software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To:</a:t>
              </a:r>
              <a:r>
                <a:rPr lang="en-US" sz="1400" b="1" dirty="0">
                  <a:latin typeface="+mn-lt"/>
                  <a:cs typeface="+mn-cs"/>
                </a:rPr>
                <a:t>  Freeware  - learning objects - Apps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99674" y="2400530"/>
              <a:ext cx="2352770" cy="738664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Traditional teaching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</a:t>
              </a:r>
              <a:r>
                <a:rPr lang="en-US" sz="1400" b="1" dirty="0">
                  <a:latin typeface="+mn-lt"/>
                  <a:cs typeface="+mn-cs"/>
                </a:rPr>
                <a:t>: Supporting – mentoring – facilitating -  e-pedagogies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19872" y="1412776"/>
              <a:ext cx="2979643" cy="738664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consumer of digital resources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To:</a:t>
              </a:r>
              <a:r>
                <a:rPr lang="en-US" sz="1400" b="1" dirty="0">
                  <a:latin typeface="+mn-lt"/>
                  <a:cs typeface="+mn-cs"/>
                </a:rPr>
                <a:t> Designer – builder - creator - sharer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6137" y="2031198"/>
              <a:ext cx="2520280" cy="738664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Passive learning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To:</a:t>
              </a:r>
              <a:r>
                <a:rPr lang="en-US" sz="1400" b="1" dirty="0">
                  <a:latin typeface="+mn-lt"/>
                  <a:cs typeface="+mn-cs"/>
                </a:rPr>
                <a:t> collaborative - self paced – self determined learning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127" y="3535855"/>
              <a:ext cx="2546022" cy="523220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Wired LAN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</a:t>
              </a:r>
              <a:r>
                <a:rPr lang="en-US" sz="1400" b="1" dirty="0">
                  <a:latin typeface="+mn-lt"/>
                  <a:cs typeface="+mn-cs"/>
                </a:rPr>
                <a:t>: Wireless LAN  - WAN - Cloud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0996" y="3842005"/>
              <a:ext cx="2592466" cy="738664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From:</a:t>
              </a:r>
              <a:r>
                <a:rPr lang="en-US" sz="1400" b="1" dirty="0">
                  <a:latin typeface="+mn-lt"/>
                  <a:cs typeface="+mn-cs"/>
                </a:rPr>
                <a:t> one-to-many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latin typeface="+mn-lt"/>
                  <a:cs typeface="+mn-cs"/>
                </a:rPr>
                <a:t>To:</a:t>
              </a:r>
              <a:r>
                <a:rPr lang="en-US" sz="1400" b="1" dirty="0">
                  <a:latin typeface="+mn-lt"/>
                  <a:cs typeface="+mn-cs"/>
                </a:rPr>
                <a:t> one-to-one; many–to-many; networked teaching /learning</a:t>
              </a:r>
            </a:p>
          </p:txBody>
        </p:sp>
      </p:grpSp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868363"/>
          </a:xfrm>
        </p:spPr>
        <p:txBody>
          <a:bodyPr/>
          <a:lstStyle/>
          <a:p>
            <a:pPr eaLnBrk="1" hangingPunct="1"/>
            <a:r>
              <a:rPr lang="en-ZA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Progression Map</a:t>
            </a:r>
            <a:endParaRPr lang="en-ZA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2"/>
          <p:cNvGrpSpPr>
            <a:grpSpLocks/>
          </p:cNvGrpSpPr>
          <p:nvPr/>
        </p:nvGrpSpPr>
        <p:grpSpPr bwMode="auto">
          <a:xfrm>
            <a:off x="266700" y="58738"/>
            <a:ext cx="8736013" cy="6440487"/>
            <a:chOff x="267254" y="59104"/>
            <a:chExt cx="8735669" cy="6439674"/>
          </a:xfrm>
        </p:grpSpPr>
        <p:sp>
          <p:nvSpPr>
            <p:cNvPr id="11266" name="Text Box 15"/>
            <p:cNvSpPr txBox="1">
              <a:spLocks noChangeArrowheads="1"/>
            </p:cNvSpPr>
            <p:nvPr/>
          </p:nvSpPr>
          <p:spPr bwMode="auto">
            <a:xfrm>
              <a:off x="4157189" y="59104"/>
              <a:ext cx="956475" cy="38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Calibri" pitchFamily="34" charset="0"/>
                </a:rPr>
                <a:t>Timeline</a:t>
              </a:r>
            </a:p>
          </p:txBody>
        </p:sp>
        <p:sp>
          <p:nvSpPr>
            <p:cNvPr id="11267" name="Text Box 17"/>
            <p:cNvSpPr txBox="1">
              <a:spLocks noChangeArrowheads="1"/>
            </p:cNvSpPr>
            <p:nvPr/>
          </p:nvSpPr>
          <p:spPr bwMode="auto">
            <a:xfrm>
              <a:off x="2032247" y="324051"/>
              <a:ext cx="299244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latin typeface="Calibri" pitchFamily="34" charset="0"/>
                </a:rPr>
                <a:t>2014</a:t>
              </a:r>
            </a:p>
          </p:txBody>
        </p:sp>
        <p:sp>
          <p:nvSpPr>
            <p:cNvPr id="11268" name="Text Box 17"/>
            <p:cNvSpPr txBox="1">
              <a:spLocks noChangeArrowheads="1"/>
            </p:cNvSpPr>
            <p:nvPr/>
          </p:nvSpPr>
          <p:spPr bwMode="auto">
            <a:xfrm>
              <a:off x="4870281" y="324051"/>
              <a:ext cx="299244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latin typeface="Calibri" pitchFamily="34" charset="0"/>
                </a:rPr>
                <a:t>2017</a:t>
              </a:r>
            </a:p>
          </p:txBody>
        </p:sp>
        <p:sp>
          <p:nvSpPr>
            <p:cNvPr id="11269" name="Text Box 17"/>
            <p:cNvSpPr txBox="1">
              <a:spLocks noChangeArrowheads="1"/>
            </p:cNvSpPr>
            <p:nvPr/>
          </p:nvSpPr>
          <p:spPr bwMode="auto">
            <a:xfrm>
              <a:off x="8703679" y="324051"/>
              <a:ext cx="299244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latin typeface="Calibri" pitchFamily="34" charset="0"/>
                </a:rPr>
                <a:t>2030</a:t>
              </a:r>
            </a:p>
          </p:txBody>
        </p:sp>
        <p:sp>
          <p:nvSpPr>
            <p:cNvPr id="11270" name="Text Box 17"/>
            <p:cNvSpPr txBox="1">
              <a:spLocks noChangeArrowheads="1"/>
            </p:cNvSpPr>
            <p:nvPr/>
          </p:nvSpPr>
          <p:spPr bwMode="auto">
            <a:xfrm>
              <a:off x="6435948" y="318879"/>
              <a:ext cx="299244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latin typeface="Calibri" pitchFamily="34" charset="0"/>
                </a:rPr>
                <a:t>2020</a:t>
              </a:r>
            </a:p>
          </p:txBody>
        </p:sp>
        <p:sp>
          <p:nvSpPr>
            <p:cNvPr id="11271" name="Text Box 17"/>
            <p:cNvSpPr txBox="1">
              <a:spLocks noChangeArrowheads="1"/>
            </p:cNvSpPr>
            <p:nvPr/>
          </p:nvSpPr>
          <p:spPr bwMode="auto">
            <a:xfrm>
              <a:off x="267254" y="286537"/>
              <a:ext cx="299244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latin typeface="Calibri" pitchFamily="34" charset="0"/>
                </a:rPr>
                <a:t>2012</a:t>
              </a:r>
            </a:p>
          </p:txBody>
        </p:sp>
        <p:sp>
          <p:nvSpPr>
            <p:cNvPr id="11272" name="Text Box 17"/>
            <p:cNvSpPr txBox="1">
              <a:spLocks noChangeArrowheads="1"/>
            </p:cNvSpPr>
            <p:nvPr/>
          </p:nvSpPr>
          <p:spPr bwMode="auto">
            <a:xfrm>
              <a:off x="7916127" y="318878"/>
              <a:ext cx="299244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latin typeface="Calibri" pitchFamily="34" charset="0"/>
                </a:rPr>
                <a:t>2022</a:t>
              </a:r>
            </a:p>
          </p:txBody>
        </p:sp>
        <p:sp>
          <p:nvSpPr>
            <p:cNvPr id="11273" name="Text Box 17"/>
            <p:cNvSpPr txBox="1">
              <a:spLocks noChangeArrowheads="1"/>
            </p:cNvSpPr>
            <p:nvPr/>
          </p:nvSpPr>
          <p:spPr bwMode="auto">
            <a:xfrm>
              <a:off x="3153073" y="316472"/>
              <a:ext cx="299244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solidFill>
                    <a:srgbClr val="FF0000"/>
                  </a:solidFill>
                  <a:latin typeface="Calibri" pitchFamily="34" charset="0"/>
                </a:rPr>
                <a:t>2015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67263" y="644817"/>
              <a:ext cx="0" cy="58539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7263" y="513072"/>
              <a:ext cx="8586449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6" name="Group 13"/>
            <p:cNvGrpSpPr>
              <a:grpSpLocks/>
            </p:cNvGrpSpPr>
            <p:nvPr/>
          </p:nvGrpSpPr>
          <p:grpSpPr bwMode="auto">
            <a:xfrm>
              <a:off x="429717" y="4481836"/>
              <a:ext cx="8401878" cy="934809"/>
              <a:chOff x="420279" y="5108146"/>
              <a:chExt cx="8563396" cy="1183659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67743" y="5108146"/>
                <a:ext cx="8515932" cy="1183659"/>
                <a:chOff x="460845" y="865777"/>
                <a:chExt cx="3612899" cy="706806"/>
              </a:xfrm>
              <a:solidFill>
                <a:schemeClr val="accent3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79" name="AutoShape 9"/>
                <p:cNvSpPr>
                  <a:spLocks noChangeArrowheads="1"/>
                </p:cNvSpPr>
                <p:nvPr/>
              </p:nvSpPr>
              <p:spPr bwMode="auto">
                <a:xfrm>
                  <a:off x="460845" y="889826"/>
                  <a:ext cx="3612899" cy="682757"/>
                </a:xfrm>
                <a:prstGeom prst="homePlate">
                  <a:avLst>
                    <a:gd name="adj" fmla="val 29956"/>
                  </a:avLst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144000" tIns="72000" rIns="72000" bIns="72000" anchor="ctr"/>
                <a:lstStyle/>
                <a:p>
                  <a:pPr fontAlgn="auto">
                    <a:spcAft>
                      <a:spcPts val="0"/>
                    </a:spcAft>
                    <a:defRPr/>
                  </a:pPr>
                  <a:endParaRPr lang="en-GB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05500" y="865777"/>
                  <a:ext cx="1093756" cy="21047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Environment</a:t>
                  </a: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420279" y="5145275"/>
                <a:ext cx="345062" cy="1146530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ZA" sz="1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1455 schools</a:t>
                </a:r>
              </a:p>
            </p:txBody>
          </p:sp>
          <p:sp>
            <p:nvSpPr>
              <p:cNvPr id="11317" name="TextBox 74"/>
              <p:cNvSpPr txBox="1">
                <a:spLocks noChangeArrowheads="1"/>
              </p:cNvSpPr>
              <p:nvPr/>
            </p:nvSpPr>
            <p:spPr bwMode="auto">
              <a:xfrm>
                <a:off x="756106" y="5493451"/>
                <a:ext cx="116055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Computer labs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Traditional classrooms</a:t>
                </a:r>
              </a:p>
            </p:txBody>
          </p:sp>
          <p:sp>
            <p:nvSpPr>
              <p:cNvPr id="11318" name="TextBox 75"/>
              <p:cNvSpPr txBox="1">
                <a:spLocks noChangeArrowheads="1"/>
              </p:cNvSpPr>
              <p:nvPr/>
            </p:nvSpPr>
            <p:spPr bwMode="auto">
              <a:xfrm>
                <a:off x="2134520" y="5419528"/>
                <a:ext cx="1560200" cy="459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Computers in classrooms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Modified  classrooms</a:t>
                </a:r>
              </a:p>
            </p:txBody>
          </p:sp>
          <p:sp>
            <p:nvSpPr>
              <p:cNvPr id="11319" name="TextBox 76"/>
              <p:cNvSpPr txBox="1">
                <a:spLocks noChangeArrowheads="1"/>
              </p:cNvSpPr>
              <p:nvPr/>
            </p:nvSpPr>
            <p:spPr bwMode="auto">
              <a:xfrm>
                <a:off x="4146027" y="5375373"/>
                <a:ext cx="1842073" cy="635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Mobile  devices in classrooms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Multi-media hubs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Reconfigured classrooms</a:t>
                </a:r>
              </a:p>
            </p:txBody>
          </p:sp>
          <p:sp>
            <p:nvSpPr>
              <p:cNvPr id="11320" name="TextBox 77"/>
              <p:cNvSpPr txBox="1">
                <a:spLocks noChangeArrowheads="1"/>
              </p:cNvSpPr>
              <p:nvPr/>
            </p:nvSpPr>
            <p:spPr bwMode="auto">
              <a:xfrm>
                <a:off x="6627364" y="5408792"/>
                <a:ext cx="1672147" cy="459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Mobile hand-held, WIFI enabled devices anywhere</a:t>
                </a:r>
              </a:p>
            </p:txBody>
          </p:sp>
        </p:grpSp>
        <p:grpSp>
          <p:nvGrpSpPr>
            <p:cNvPr id="11277" name="Group 14"/>
            <p:cNvGrpSpPr>
              <a:grpSpLocks/>
            </p:cNvGrpSpPr>
            <p:nvPr/>
          </p:nvGrpSpPr>
          <p:grpSpPr bwMode="auto">
            <a:xfrm>
              <a:off x="430415" y="2484489"/>
              <a:ext cx="8422884" cy="905371"/>
              <a:chOff x="392936" y="2995380"/>
              <a:chExt cx="8705203" cy="97157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92936" y="2995380"/>
                <a:ext cx="8705203" cy="971578"/>
                <a:chOff x="400886" y="3573015"/>
                <a:chExt cx="3829462" cy="759290"/>
              </a:xfr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438349" y="3573015"/>
                  <a:ext cx="3791999" cy="759290"/>
                  <a:chOff x="439738" y="1769469"/>
                  <a:chExt cx="3791999" cy="517961"/>
                </a:xfrm>
                <a:grpFill/>
              </p:grpSpPr>
              <p:sp>
                <p:nvSpPr>
                  <p:cNvPr id="71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439738" y="1791788"/>
                    <a:ext cx="3791999" cy="495642"/>
                  </a:xfrm>
                  <a:prstGeom prst="homePlate">
                    <a:avLst>
                      <a:gd name="adj" fmla="val 37180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  <a:extLst/>
                </p:spPr>
                <p:txBody>
                  <a:bodyPr lIns="144000" tIns="72000" rIns="72000" bIns="72000" anchor="ctr"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GB" sz="1200" b="1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554968" y="1769469"/>
                    <a:ext cx="1124977" cy="18048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ZA" sz="1600" b="1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Curriculum / Education</a:t>
                    </a:r>
                  </a:p>
                </p:txBody>
              </p:sp>
            </p:grpSp>
            <p:sp>
              <p:nvSpPr>
                <p:cNvPr id="70" name="TextBox 69"/>
                <p:cNvSpPr txBox="1"/>
                <p:nvPr/>
              </p:nvSpPr>
              <p:spPr>
                <a:xfrm>
                  <a:off x="400886" y="3573016"/>
                  <a:ext cx="181910" cy="75928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vert="vert27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ZA" sz="10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CAPS</a:t>
                  </a:r>
                  <a:r>
                    <a:rPr lang="en-ZA" sz="14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11311" name="TextBox 64"/>
              <p:cNvSpPr txBox="1">
                <a:spLocks noChangeArrowheads="1"/>
              </p:cNvSpPr>
              <p:nvPr/>
            </p:nvSpPr>
            <p:spPr bwMode="auto">
              <a:xfrm>
                <a:off x="712226" y="3350603"/>
                <a:ext cx="16287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Propriety software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Traditional  models</a:t>
                </a:r>
              </a:p>
            </p:txBody>
          </p:sp>
          <p:sp>
            <p:nvSpPr>
              <p:cNvPr id="11312" name="TextBox 65"/>
              <p:cNvSpPr txBox="1">
                <a:spLocks noChangeArrowheads="1"/>
              </p:cNvSpPr>
              <p:nvPr/>
            </p:nvSpPr>
            <p:spPr bwMode="auto">
              <a:xfrm>
                <a:off x="4603454" y="3135959"/>
                <a:ext cx="140543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Digital teaching &amp; learning resources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Integrated pedagogies</a:t>
                </a:r>
              </a:p>
            </p:txBody>
          </p:sp>
          <p:sp>
            <p:nvSpPr>
              <p:cNvPr id="11313" name="TextBox 66"/>
              <p:cNvSpPr txBox="1">
                <a:spLocks noChangeArrowheads="1"/>
              </p:cNvSpPr>
              <p:nvPr/>
            </p:nvSpPr>
            <p:spPr bwMode="auto">
              <a:xfrm>
                <a:off x="2382776" y="3317541"/>
                <a:ext cx="183983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Freeware 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Learning objects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Evolving methodologies</a:t>
                </a:r>
              </a:p>
            </p:txBody>
          </p:sp>
          <p:sp>
            <p:nvSpPr>
              <p:cNvPr id="11314" name="TextBox 67"/>
              <p:cNvSpPr txBox="1">
                <a:spLocks noChangeArrowheads="1"/>
              </p:cNvSpPr>
              <p:nvPr/>
            </p:nvSpPr>
            <p:spPr bwMode="auto">
              <a:xfrm>
                <a:off x="6946431" y="3225209"/>
                <a:ext cx="132927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Online modules 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Self-determined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e-Learning</a:t>
                </a:r>
              </a:p>
            </p:txBody>
          </p:sp>
        </p:grpSp>
        <p:grpSp>
          <p:nvGrpSpPr>
            <p:cNvPr id="11278" name="Group 15"/>
            <p:cNvGrpSpPr>
              <a:grpSpLocks/>
            </p:cNvGrpSpPr>
            <p:nvPr/>
          </p:nvGrpSpPr>
          <p:grpSpPr bwMode="auto">
            <a:xfrm>
              <a:off x="446638" y="3477946"/>
              <a:ext cx="8384958" cy="876683"/>
              <a:chOff x="408598" y="4055161"/>
              <a:chExt cx="8681008" cy="1004677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08598" y="4055161"/>
                <a:ext cx="8681008" cy="1004677"/>
                <a:chOff x="400886" y="3573016"/>
                <a:chExt cx="3631310" cy="759287"/>
              </a:xfr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438349" y="3576712"/>
                  <a:ext cx="3593847" cy="755591"/>
                  <a:chOff x="439738" y="1771992"/>
                  <a:chExt cx="3593847" cy="515438"/>
                </a:xfrm>
                <a:grpFill/>
              </p:grpSpPr>
              <p:sp>
                <p:nvSpPr>
                  <p:cNvPr id="6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439738" y="1791788"/>
                    <a:ext cx="3593847" cy="495642"/>
                  </a:xfrm>
                  <a:prstGeom prst="homePlate">
                    <a:avLst>
                      <a:gd name="adj" fmla="val 37180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  <a:extLst/>
                </p:spPr>
                <p:txBody>
                  <a:bodyPr lIns="144000" tIns="72000" rIns="72000" bIns="72000" anchor="ctr"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GB" sz="1200" b="1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56231" y="1771992"/>
                    <a:ext cx="1075004" cy="18048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ZA" sz="1600" b="1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e-Education System</a:t>
                    </a: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400886" y="3573016"/>
                  <a:ext cx="146619" cy="75928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vert="vert27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ZA" sz="10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Networks</a:t>
                  </a:r>
                </a:p>
              </p:txBody>
            </p:sp>
          </p:grpSp>
          <p:sp>
            <p:nvSpPr>
              <p:cNvPr id="11306" name="TextBox 55"/>
              <p:cNvSpPr txBox="1">
                <a:spLocks noChangeArrowheads="1"/>
              </p:cNvSpPr>
              <p:nvPr/>
            </p:nvSpPr>
            <p:spPr bwMode="auto">
              <a:xfrm>
                <a:off x="1819460" y="4277149"/>
                <a:ext cx="176408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WAN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Broadband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LMS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Wireless LAN</a:t>
                </a:r>
              </a:p>
            </p:txBody>
          </p:sp>
          <p:sp>
            <p:nvSpPr>
              <p:cNvPr id="11307" name="TextBox 56"/>
              <p:cNvSpPr txBox="1">
                <a:spLocks noChangeArrowheads="1"/>
              </p:cNvSpPr>
              <p:nvPr/>
            </p:nvSpPr>
            <p:spPr bwMode="auto">
              <a:xfrm>
                <a:off x="5407823" y="4410143"/>
                <a:ext cx="116055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Cloud computing</a:t>
                </a:r>
              </a:p>
            </p:txBody>
          </p:sp>
          <p:sp>
            <p:nvSpPr>
              <p:cNvPr id="11308" name="TextBox 57"/>
              <p:cNvSpPr txBox="1">
                <a:spLocks noChangeArrowheads="1"/>
              </p:cNvSpPr>
              <p:nvPr/>
            </p:nvSpPr>
            <p:spPr bwMode="auto">
              <a:xfrm>
                <a:off x="720852" y="4440476"/>
                <a:ext cx="14647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Internet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Wired LAN networks</a:t>
                </a:r>
              </a:p>
            </p:txBody>
          </p:sp>
          <p:sp>
            <p:nvSpPr>
              <p:cNvPr id="11309" name="TextBox 58"/>
              <p:cNvSpPr txBox="1">
                <a:spLocks noChangeArrowheads="1"/>
              </p:cNvSpPr>
              <p:nvPr/>
            </p:nvSpPr>
            <p:spPr bwMode="auto">
              <a:xfrm>
                <a:off x="3222764" y="4468418"/>
                <a:ext cx="146470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Wireless networks</a:t>
                </a:r>
              </a:p>
            </p:txBody>
          </p:sp>
        </p:grpSp>
        <p:grpSp>
          <p:nvGrpSpPr>
            <p:cNvPr id="11279" name="Group 16"/>
            <p:cNvGrpSpPr>
              <a:grpSpLocks/>
            </p:cNvGrpSpPr>
            <p:nvPr/>
          </p:nvGrpSpPr>
          <p:grpSpPr bwMode="auto">
            <a:xfrm>
              <a:off x="430415" y="1538068"/>
              <a:ext cx="8371838" cy="853169"/>
              <a:chOff x="416876" y="1932224"/>
              <a:chExt cx="8528438" cy="97157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6876" y="1932224"/>
                <a:ext cx="8528438" cy="971579"/>
                <a:chOff x="400886" y="3573015"/>
                <a:chExt cx="3762725" cy="759291"/>
              </a:xfr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38349" y="3573015"/>
                  <a:ext cx="3725262" cy="759290"/>
                  <a:chOff x="439738" y="1769469"/>
                  <a:chExt cx="3725262" cy="517961"/>
                </a:xfrm>
                <a:grpFill/>
              </p:grpSpPr>
              <p:sp>
                <p:nvSpPr>
                  <p:cNvPr id="53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439738" y="1791788"/>
                    <a:ext cx="3725262" cy="495642"/>
                  </a:xfrm>
                  <a:prstGeom prst="homePlate">
                    <a:avLst>
                      <a:gd name="adj" fmla="val 37180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  <a:extLst/>
                </p:spPr>
                <p:txBody>
                  <a:bodyPr lIns="144000" tIns="72000" rIns="72000" bIns="72000" anchor="ctr"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GB" sz="1200" b="1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57427" y="1769469"/>
                    <a:ext cx="1133281" cy="18048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ZA" sz="1600" b="1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e-Learning  </a:t>
                    </a:r>
                  </a:p>
                </p:txBody>
              </p: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400886" y="3573017"/>
                  <a:ext cx="152163" cy="75928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vert="vert27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ZA" sz="10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1 000 000 </a:t>
                  </a:r>
                </a:p>
              </p:txBody>
            </p:sp>
          </p:grpSp>
          <p:sp>
            <p:nvSpPr>
              <p:cNvPr id="11300" name="TextBox 45"/>
              <p:cNvSpPr txBox="1">
                <a:spLocks noChangeArrowheads="1"/>
              </p:cNvSpPr>
              <p:nvPr/>
            </p:nvSpPr>
            <p:spPr bwMode="auto">
              <a:xfrm>
                <a:off x="690661" y="2278986"/>
                <a:ext cx="16287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Technology use for traditional tasks</a:t>
                </a:r>
              </a:p>
            </p:txBody>
          </p:sp>
          <p:sp>
            <p:nvSpPr>
              <p:cNvPr id="11301" name="TextBox 46"/>
              <p:cNvSpPr txBox="1">
                <a:spLocks noChangeArrowheads="1"/>
              </p:cNvSpPr>
              <p:nvPr/>
            </p:nvSpPr>
            <p:spPr bwMode="auto">
              <a:xfrm>
                <a:off x="2100269" y="2294998"/>
                <a:ext cx="16287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Use of digital resources to support learning</a:t>
                </a:r>
              </a:p>
            </p:txBody>
          </p:sp>
          <p:sp>
            <p:nvSpPr>
              <p:cNvPr id="11302" name="TextBox 47"/>
              <p:cNvSpPr txBox="1">
                <a:spLocks noChangeArrowheads="1"/>
              </p:cNvSpPr>
              <p:nvPr/>
            </p:nvSpPr>
            <p:spPr bwMode="auto">
              <a:xfrm>
                <a:off x="5472629" y="2278985"/>
                <a:ext cx="162870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Collaborative learning</a:t>
                </a:r>
              </a:p>
            </p:txBody>
          </p:sp>
          <p:sp>
            <p:nvSpPr>
              <p:cNvPr id="11303" name="TextBox 48"/>
              <p:cNvSpPr txBox="1">
                <a:spLocks noChangeArrowheads="1"/>
              </p:cNvSpPr>
              <p:nvPr/>
            </p:nvSpPr>
            <p:spPr bwMode="auto">
              <a:xfrm>
                <a:off x="6854094" y="2130199"/>
                <a:ext cx="16287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Self-paced / individualised mentored learning</a:t>
                </a:r>
              </a:p>
            </p:txBody>
          </p:sp>
          <p:sp>
            <p:nvSpPr>
              <p:cNvPr id="11304" name="TextBox 49"/>
              <p:cNvSpPr txBox="1">
                <a:spLocks noChangeArrowheads="1"/>
              </p:cNvSpPr>
              <p:nvPr/>
            </p:nvSpPr>
            <p:spPr bwMode="auto">
              <a:xfrm>
                <a:off x="3592405" y="2094318"/>
                <a:ext cx="20205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Online lessons / assessment &amp; collaboration/communication</a:t>
                </a:r>
              </a:p>
            </p:txBody>
          </p:sp>
        </p:grpSp>
        <p:grpSp>
          <p:nvGrpSpPr>
            <p:cNvPr id="11280" name="Group 17"/>
            <p:cNvGrpSpPr>
              <a:grpSpLocks/>
            </p:cNvGrpSpPr>
            <p:nvPr/>
          </p:nvGrpSpPr>
          <p:grpSpPr bwMode="auto">
            <a:xfrm>
              <a:off x="435784" y="600171"/>
              <a:ext cx="8417516" cy="858762"/>
              <a:chOff x="419957" y="663678"/>
              <a:chExt cx="8793208" cy="119560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19957" y="663678"/>
                <a:ext cx="8793208" cy="1195608"/>
                <a:chOff x="323528" y="2194526"/>
                <a:chExt cx="4857157" cy="1386877"/>
              </a:xfrm>
              <a:solidFill>
                <a:srgbClr val="FFC000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39739" y="2194526"/>
                  <a:ext cx="4740946" cy="1386877"/>
                  <a:chOff x="439738" y="1849844"/>
                  <a:chExt cx="3638427" cy="1023949"/>
                </a:xfrm>
                <a:grpFill/>
              </p:grpSpPr>
              <p:sp>
                <p:nvSpPr>
                  <p:cNvPr id="43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439738" y="1916832"/>
                    <a:ext cx="3638427" cy="956961"/>
                  </a:xfrm>
                  <a:prstGeom prst="homePlate">
                    <a:avLst>
                      <a:gd name="adj" fmla="val 35950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  <a:extLst/>
                </p:spPr>
                <p:txBody>
                  <a:bodyPr lIns="144000" tIns="72000" rIns="72000" bIns="72000" anchor="ctr"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GB" sz="1200" b="1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06361" y="1849844"/>
                    <a:ext cx="1130285" cy="28994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ZA" sz="1600" b="1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e-Teaching      </a:t>
                    </a:r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323528" y="2285257"/>
                  <a:ext cx="195356" cy="129614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vert="vert27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ZA" sz="10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+mn-cs"/>
                    </a:rPr>
                    <a:t>29 000</a:t>
                  </a:r>
                </a:p>
              </p:txBody>
            </p:sp>
          </p:grpSp>
          <p:sp>
            <p:nvSpPr>
              <p:cNvPr id="11295" name="TextBox 36"/>
              <p:cNvSpPr txBox="1">
                <a:spLocks noChangeArrowheads="1"/>
              </p:cNvSpPr>
              <p:nvPr/>
            </p:nvSpPr>
            <p:spPr bwMode="auto">
              <a:xfrm>
                <a:off x="7157163" y="977423"/>
                <a:ext cx="13292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e-mentor/support</a:t>
                </a:r>
              </a:p>
              <a:p>
                <a:pPr algn="ctr"/>
                <a:r>
                  <a:rPr lang="en-ZA" sz="1000">
                    <a:latin typeface="Calibri" pitchFamily="34" charset="0"/>
                  </a:rPr>
                  <a:t>e-Learning  enabler</a:t>
                </a:r>
              </a:p>
            </p:txBody>
          </p:sp>
          <p:sp>
            <p:nvSpPr>
              <p:cNvPr id="11296" name="TextBox 37"/>
              <p:cNvSpPr txBox="1">
                <a:spLocks noChangeArrowheads="1"/>
              </p:cNvSpPr>
              <p:nvPr/>
            </p:nvSpPr>
            <p:spPr bwMode="auto">
              <a:xfrm>
                <a:off x="827701" y="1078565"/>
                <a:ext cx="13292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Use of technology to present lessons</a:t>
                </a:r>
              </a:p>
            </p:txBody>
          </p:sp>
          <p:sp>
            <p:nvSpPr>
              <p:cNvPr id="11297" name="TextBox 38"/>
              <p:cNvSpPr txBox="1">
                <a:spLocks noChangeArrowheads="1"/>
              </p:cNvSpPr>
              <p:nvPr/>
            </p:nvSpPr>
            <p:spPr bwMode="auto">
              <a:xfrm>
                <a:off x="2087723" y="876110"/>
                <a:ext cx="132927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Use of digital resources to enhance teaching/learning</a:t>
                </a:r>
              </a:p>
            </p:txBody>
          </p:sp>
          <p:sp>
            <p:nvSpPr>
              <p:cNvPr id="11298" name="TextBox 39"/>
              <p:cNvSpPr txBox="1">
                <a:spLocks noChangeArrowheads="1"/>
              </p:cNvSpPr>
              <p:nvPr/>
            </p:nvSpPr>
            <p:spPr bwMode="auto">
              <a:xfrm>
                <a:off x="5067063" y="1153109"/>
                <a:ext cx="16632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sz="1000">
                    <a:latin typeface="Calibri" pitchFamily="34" charset="0"/>
                  </a:rPr>
                  <a:t>Blended f2f/on-line lessons</a:t>
                </a:r>
              </a:p>
            </p:txBody>
          </p:sp>
        </p:grpSp>
        <p:sp>
          <p:nvSpPr>
            <p:cNvPr id="11281" name="TextBox 18"/>
            <p:cNvSpPr txBox="1">
              <a:spLocks noChangeArrowheads="1"/>
            </p:cNvSpPr>
            <p:nvPr/>
          </p:nvSpPr>
          <p:spPr bwMode="auto">
            <a:xfrm>
              <a:off x="3625215" y="786625"/>
              <a:ext cx="128109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sz="1000">
                  <a:latin typeface="Calibri" pitchFamily="34" charset="0"/>
                </a:rPr>
                <a:t>e-lessons</a:t>
              </a:r>
            </a:p>
            <a:p>
              <a:pPr algn="ctr"/>
              <a:r>
                <a:rPr lang="en-ZA" sz="1000">
                  <a:latin typeface="Calibri" pitchFamily="34" charset="0"/>
                </a:rPr>
                <a:t>e-assessment</a:t>
              </a:r>
            </a:p>
            <a:p>
              <a:pPr algn="ctr"/>
              <a:r>
                <a:rPr lang="en-ZA" sz="1000">
                  <a:latin typeface="Calibri" pitchFamily="34" charset="0"/>
                </a:rPr>
                <a:t>Extended reach using technologies</a:t>
              </a:r>
            </a:p>
            <a:p>
              <a:pPr algn="ctr"/>
              <a:endParaRPr lang="en-ZA" sz="1000">
                <a:latin typeface="Calibr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53571" y="5532727"/>
              <a:ext cx="8378024" cy="919319"/>
              <a:chOff x="420279" y="5108146"/>
              <a:chExt cx="8539083" cy="1183659"/>
            </a:xfrm>
            <a:solidFill>
              <a:schemeClr val="bg2">
                <a:lumMod val="75000"/>
              </a:schemeClr>
            </a:solidFill>
          </p:grpSpPr>
          <p:grpSp>
            <p:nvGrpSpPr>
              <p:cNvPr id="32" name="Group 31"/>
              <p:cNvGrpSpPr/>
              <p:nvPr/>
            </p:nvGrpSpPr>
            <p:grpSpPr>
              <a:xfrm>
                <a:off x="467743" y="5108146"/>
                <a:ext cx="8491619" cy="1183659"/>
                <a:chOff x="460845" y="865777"/>
                <a:chExt cx="3602584" cy="706806"/>
              </a:xfrm>
              <a:grpFill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34" name="AutoShape 9"/>
                <p:cNvSpPr>
                  <a:spLocks noChangeArrowheads="1"/>
                </p:cNvSpPr>
                <p:nvPr/>
              </p:nvSpPr>
              <p:spPr bwMode="auto">
                <a:xfrm>
                  <a:off x="460845" y="889826"/>
                  <a:ext cx="3602584" cy="682757"/>
                </a:xfrm>
                <a:prstGeom prst="homePlate">
                  <a:avLst>
                    <a:gd name="adj" fmla="val 29956"/>
                  </a:avLst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144000" tIns="72000" rIns="72000" bIns="72000" anchor="ctr"/>
                <a:lstStyle/>
                <a:p>
                  <a:pPr fontAlgn="auto">
                    <a:spcAft>
                      <a:spcPts val="0"/>
                    </a:spcAft>
                    <a:defRPr/>
                  </a:pPr>
                  <a:endParaRPr lang="en-GB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5500" y="865777"/>
                  <a:ext cx="1093756" cy="25598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ZA" sz="1600" b="1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e-Administration</a:t>
                  </a:r>
                  <a:endParaRPr lang="en-GB" sz="1600" b="1" dirty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420279" y="5145275"/>
                <a:ext cx="345062" cy="1146530"/>
              </a:xfrm>
              <a:prstGeom prst="rect">
                <a:avLst/>
              </a:prstGeom>
              <a:grpFill/>
            </p:spPr>
            <p:txBody>
              <a:bodyPr vert="vert27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ZA" sz="1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CEMIS/SAMS </a:t>
                </a:r>
              </a:p>
            </p:txBody>
          </p:sp>
        </p:grpSp>
        <p:sp>
          <p:nvSpPr>
            <p:cNvPr id="11283" name="TextBox 20"/>
            <p:cNvSpPr txBox="1">
              <a:spLocks noChangeArrowheads="1"/>
            </p:cNvSpPr>
            <p:nvPr/>
          </p:nvSpPr>
          <p:spPr bwMode="auto">
            <a:xfrm>
              <a:off x="758428" y="5879954"/>
              <a:ext cx="178192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sz="1000">
                  <a:latin typeface="Calibri" pitchFamily="34" charset="0"/>
                </a:rPr>
                <a:t>CEMIS/SAMS integration</a:t>
              </a:r>
            </a:p>
            <a:p>
              <a:pPr algn="ctr"/>
              <a:r>
                <a:rPr lang="en-ZA" sz="1000">
                  <a:latin typeface="Calibri" pitchFamily="34" charset="0"/>
                </a:rPr>
                <a:t>Online business transacting – focus on data quality</a:t>
              </a:r>
            </a:p>
          </p:txBody>
        </p:sp>
        <p:sp>
          <p:nvSpPr>
            <p:cNvPr id="11284" name="TextBox 21"/>
            <p:cNvSpPr txBox="1">
              <a:spLocks noChangeArrowheads="1"/>
            </p:cNvSpPr>
            <p:nvPr/>
          </p:nvSpPr>
          <p:spPr bwMode="auto">
            <a:xfrm>
              <a:off x="2595095" y="5735409"/>
              <a:ext cx="15620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sz="1000">
                  <a:latin typeface="Calibri" pitchFamily="34" charset="0"/>
                </a:rPr>
                <a:t>Online/Offline secure SAMS – focus on classroom/central policy driven curriculum e-admin</a:t>
              </a:r>
            </a:p>
          </p:txBody>
        </p:sp>
        <p:sp>
          <p:nvSpPr>
            <p:cNvPr id="11285" name="TextBox 22"/>
            <p:cNvSpPr txBox="1">
              <a:spLocks noChangeArrowheads="1"/>
            </p:cNvSpPr>
            <p:nvPr/>
          </p:nvSpPr>
          <p:spPr bwMode="auto">
            <a:xfrm>
              <a:off x="4397364" y="5744160"/>
              <a:ext cx="182022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sz="1000">
                  <a:latin typeface="Calibri" pitchFamily="34" charset="0"/>
                </a:rPr>
                <a:t>Online SAMS integrate with National – focus on school finance management/ e-capacity building</a:t>
              </a:r>
            </a:p>
          </p:txBody>
        </p:sp>
        <p:sp>
          <p:nvSpPr>
            <p:cNvPr id="11286" name="TextBox 23"/>
            <p:cNvSpPr txBox="1">
              <a:spLocks noChangeArrowheads="1"/>
            </p:cNvSpPr>
            <p:nvPr/>
          </p:nvSpPr>
          <p:spPr bwMode="auto">
            <a:xfrm>
              <a:off x="6407420" y="5726658"/>
              <a:ext cx="215494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sz="1000">
                  <a:latin typeface="Calibri" pitchFamily="34" charset="0"/>
                </a:rPr>
                <a:t>National Online  SAMS –  real-time data used for planning at school/Districts/Provincial/National with built in governance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67263" y="6498778"/>
              <a:ext cx="86356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8" name="Line 5"/>
            <p:cNvSpPr>
              <a:spLocks noChangeShapeType="1"/>
            </p:cNvSpPr>
            <p:nvPr/>
          </p:nvSpPr>
          <p:spPr bwMode="auto">
            <a:xfrm>
              <a:off x="8057541" y="513128"/>
              <a:ext cx="58686" cy="591116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lIns="36000" tIns="36000" rIns="0" bIns="36000">
              <a:spAutoFit/>
            </a:bodyPr>
            <a:lstStyle/>
            <a:p>
              <a:endParaRPr lang="en-US"/>
            </a:p>
          </p:txBody>
        </p:sp>
        <p:sp>
          <p:nvSpPr>
            <p:cNvPr id="11289" name="Line 4"/>
            <p:cNvSpPr>
              <a:spLocks noChangeShapeType="1"/>
            </p:cNvSpPr>
            <p:nvPr/>
          </p:nvSpPr>
          <p:spPr bwMode="auto">
            <a:xfrm flipH="1">
              <a:off x="5019901" y="513128"/>
              <a:ext cx="1" cy="598564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lIns="36000" tIns="36000" rIns="0" bIns="36000">
              <a:spAutoFit/>
            </a:bodyPr>
            <a:lstStyle/>
            <a:p>
              <a:endParaRPr lang="en-US"/>
            </a:p>
          </p:txBody>
        </p:sp>
        <p:sp>
          <p:nvSpPr>
            <p:cNvPr id="11290" name="Line 5"/>
            <p:cNvSpPr>
              <a:spLocks noChangeShapeType="1"/>
            </p:cNvSpPr>
            <p:nvPr/>
          </p:nvSpPr>
          <p:spPr bwMode="auto">
            <a:xfrm>
              <a:off x="3304776" y="543064"/>
              <a:ext cx="32409" cy="595571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lIns="36000" tIns="36000" rIns="0" bIns="36000">
              <a:spAutoFit/>
            </a:bodyPr>
            <a:lstStyle/>
            <a:p>
              <a:endParaRPr lang="en-US"/>
            </a:p>
          </p:txBody>
        </p:sp>
        <p:sp>
          <p:nvSpPr>
            <p:cNvPr id="11291" name="Line 3"/>
            <p:cNvSpPr>
              <a:spLocks noChangeShapeType="1"/>
            </p:cNvSpPr>
            <p:nvPr/>
          </p:nvSpPr>
          <p:spPr bwMode="auto">
            <a:xfrm flipH="1">
              <a:off x="2153297" y="513129"/>
              <a:ext cx="0" cy="597249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lIns="36000" tIns="36000" rIns="0" bIns="36000">
              <a:spAutoFit/>
            </a:bodyPr>
            <a:lstStyle/>
            <a:p>
              <a:endParaRPr lang="en-US"/>
            </a:p>
          </p:txBody>
        </p:sp>
        <p:sp>
          <p:nvSpPr>
            <p:cNvPr id="11292" name="Line 5"/>
            <p:cNvSpPr>
              <a:spLocks noChangeShapeType="1"/>
            </p:cNvSpPr>
            <p:nvPr/>
          </p:nvSpPr>
          <p:spPr bwMode="auto">
            <a:xfrm>
              <a:off x="6585570" y="528758"/>
              <a:ext cx="58686" cy="591116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lIns="36000" tIns="36000" rIns="0" bIns="36000">
              <a:spAutoFit/>
            </a:bodyPr>
            <a:lstStyle/>
            <a:p>
              <a:endParaRPr lang="en-US"/>
            </a:p>
          </p:txBody>
        </p:sp>
        <p:sp>
          <p:nvSpPr>
            <p:cNvPr id="11293" name="Line 5"/>
            <p:cNvSpPr>
              <a:spLocks noChangeShapeType="1"/>
            </p:cNvSpPr>
            <p:nvPr/>
          </p:nvSpPr>
          <p:spPr bwMode="auto">
            <a:xfrm>
              <a:off x="8802252" y="514357"/>
              <a:ext cx="58686" cy="591116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lIns="36000" tIns="36000" rIns="0" bIns="3600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ZA" smtClean="0"/>
              <a:t>Skills requirements</a:t>
            </a:r>
            <a:endParaRPr lang="en-GB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ZA" sz="2800" dirty="0" smtClean="0"/>
              <a:t>Schools, teachers, learners must have access to systems, services, digital content and support:</a:t>
            </a:r>
          </a:p>
          <a:p>
            <a:r>
              <a:rPr lang="en-ZA" sz="2800" dirty="0" smtClean="0"/>
              <a:t>Ability to service and maintain 1 000 school LANs</a:t>
            </a:r>
          </a:p>
          <a:p>
            <a:r>
              <a:rPr lang="en-ZA" sz="2800" smtClean="0"/>
              <a:t>Need for supply and maintenance of equipment and devices (</a:t>
            </a:r>
            <a:r>
              <a:rPr lang="en-ZA" sz="2800" smtClean="0"/>
              <a:t>laptops/tablets)</a:t>
            </a:r>
            <a:endParaRPr lang="en-ZA" sz="2800" smtClean="0"/>
          </a:p>
          <a:p>
            <a:r>
              <a:rPr lang="en-ZA" sz="2800" dirty="0" smtClean="0"/>
              <a:t>Development and maintenance of digital resources</a:t>
            </a:r>
          </a:p>
          <a:p>
            <a:r>
              <a:rPr lang="en-ZA" sz="2800" dirty="0" err="1" smtClean="0"/>
              <a:t>eResources</a:t>
            </a:r>
            <a:r>
              <a:rPr lang="en-ZA" sz="2800" dirty="0" smtClean="0"/>
              <a:t>, </a:t>
            </a:r>
            <a:r>
              <a:rPr lang="en-ZA" sz="2800" dirty="0" err="1" smtClean="0"/>
              <a:t>eTextbooks</a:t>
            </a:r>
            <a:r>
              <a:rPr lang="en-ZA" sz="2800" dirty="0" smtClean="0"/>
              <a:t> and </a:t>
            </a:r>
            <a:r>
              <a:rPr lang="en-ZA" sz="2800" dirty="0" err="1" smtClean="0"/>
              <a:t>eReaders</a:t>
            </a:r>
            <a:endParaRPr lang="en-ZA" sz="2800" dirty="0" smtClean="0"/>
          </a:p>
          <a:p>
            <a:r>
              <a:rPr lang="en-ZA" sz="2800" dirty="0" smtClean="0"/>
              <a:t>Need for/development of digital platforms</a:t>
            </a:r>
          </a:p>
          <a:p>
            <a:r>
              <a:rPr lang="en-ZA" sz="2800" dirty="0" smtClean="0"/>
              <a:t>Training for teachers and learners</a:t>
            </a:r>
          </a:p>
          <a:p>
            <a:endParaRPr lang="en-GB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244600"/>
            <a:ext cx="2027237" cy="151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 descr="final.JPG"/>
          <p:cNvPicPr>
            <a:picLocks noChangeAspect="1"/>
          </p:cNvPicPr>
          <p:nvPr/>
        </p:nvPicPr>
        <p:blipFill>
          <a:blip r:embed="rId4">
            <a:lum bright="20000"/>
          </a:blip>
          <a:srcRect l="28125" t="6250" r="8594" b="8333"/>
          <a:stretch>
            <a:fillRect/>
          </a:stretch>
        </p:blipFill>
        <p:spPr bwMode="auto">
          <a:xfrm>
            <a:off x="185738" y="3856038"/>
            <a:ext cx="1836737" cy="186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57188" y="214313"/>
            <a:ext cx="8229600" cy="5715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Classroom of the Future – for ALL</a:t>
            </a:r>
          </a:p>
        </p:txBody>
      </p:sp>
      <p:pic>
        <p:nvPicPr>
          <p:cNvPr id="23" name="Picture 4" descr="C:\Users\Osman\Desktop\photos\Classmat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7925" y="4970463"/>
            <a:ext cx="2759075" cy="1490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7" name="Picture 26" descr="We touched the iPod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2975" y="2606675"/>
            <a:ext cx="13430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C:\Users\Osman\Desktop\photos\Multigrade%20class%20using%20iPod%20Touc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94100" y="3201988"/>
            <a:ext cx="2333625" cy="1468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Content Placeholder 3" descr="C:\Users\Gail\Desktop\2011\Schools\Photos\IMG_0504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0500" y="1517650"/>
            <a:ext cx="2403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8" descr="SE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56000" y="1316038"/>
            <a:ext cx="2371725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Content Placeholder 3" descr="Virtual lesson">
            <a:hlinkClick r:id="rId11"/>
          </p:cNvPr>
          <p:cNvPicPr>
            <a:picLocks noGrp="1"/>
          </p:cNvPicPr>
          <p:nvPr>
            <p:ph idx="4294967295"/>
          </p:nvPr>
        </p:nvPicPr>
        <p:blipFill>
          <a:blip r:embed="rId12"/>
          <a:srcRect/>
          <a:stretch>
            <a:fillRect/>
          </a:stretch>
        </p:blipFill>
        <p:spPr>
          <a:xfrm>
            <a:off x="5391150" y="4094163"/>
            <a:ext cx="3384550" cy="2366962"/>
          </a:xfr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579</Words>
  <Application>Microsoft Office PowerPoint</Application>
  <PresentationFormat>On-screen Show (4:3)</PresentationFormat>
  <Paragraphs>127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Western Cape Education Department  Broadband: e-Vision for e-Education  e-Learning and e-Administration   February 2013 </vt:lpstr>
      <vt:lpstr>From Broadband to eEducation</vt:lpstr>
      <vt:lpstr>Vision</vt:lpstr>
      <vt:lpstr>Progression Map</vt:lpstr>
      <vt:lpstr>PowerPoint Presentation</vt:lpstr>
      <vt:lpstr>Skills requirements</vt:lpstr>
      <vt:lpstr>PowerPoint Presentation</vt:lpstr>
    </vt:vector>
  </TitlesOfParts>
  <Company>Western Cape Education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Edumedia WCED</dc:creator>
  <cp:lastModifiedBy>Nisha Daya</cp:lastModifiedBy>
  <cp:revision>154</cp:revision>
  <dcterms:created xsi:type="dcterms:W3CDTF">2011-10-31T11:39:28Z</dcterms:created>
  <dcterms:modified xsi:type="dcterms:W3CDTF">2013-02-12T06:28:17Z</dcterms:modified>
</cp:coreProperties>
</file>