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0.xml" ContentType="application/vnd.openxmlformats-officedocument.presentationml.tags+xml"/>
  <Override PartName="/ppt/notesSlides/notesSlide1.xml" ContentType="application/vnd.openxmlformats-officedocument.presentationml.notesSlide+xml"/>
  <Override PartName="/ppt/tags/tag5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5" r:id="rId1"/>
  </p:sldMasterIdLst>
  <p:notesMasterIdLst>
    <p:notesMasterId r:id="rId23"/>
  </p:notesMasterIdLst>
  <p:handoutMasterIdLst>
    <p:handoutMasterId r:id="rId24"/>
  </p:handoutMasterIdLst>
  <p:sldIdLst>
    <p:sldId id="261" r:id="rId2"/>
    <p:sldId id="454" r:id="rId3"/>
    <p:sldId id="468" r:id="rId4"/>
    <p:sldId id="464" r:id="rId5"/>
    <p:sldId id="465" r:id="rId6"/>
    <p:sldId id="478" r:id="rId7"/>
    <p:sldId id="469" r:id="rId8"/>
    <p:sldId id="471" r:id="rId9"/>
    <p:sldId id="466" r:id="rId10"/>
    <p:sldId id="467" r:id="rId11"/>
    <p:sldId id="479" r:id="rId12"/>
    <p:sldId id="480" r:id="rId13"/>
    <p:sldId id="463" r:id="rId14"/>
    <p:sldId id="453" r:id="rId15"/>
    <p:sldId id="446" r:id="rId16"/>
    <p:sldId id="447" r:id="rId17"/>
    <p:sldId id="448" r:id="rId18"/>
    <p:sldId id="461" r:id="rId19"/>
    <p:sldId id="462" r:id="rId20"/>
    <p:sldId id="460" r:id="rId21"/>
    <p:sldId id="445" r:id="rId22"/>
  </p:sldIdLst>
  <p:sldSz cx="9144000" cy="6858000" type="screen4x3"/>
  <p:notesSz cx="6797675" cy="9926638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121B"/>
    <a:srgbClr val="003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26" autoAdjust="0"/>
    <p:restoredTop sz="94660"/>
  </p:normalViewPr>
  <p:slideViewPr>
    <p:cSldViewPr>
      <p:cViewPr>
        <p:scale>
          <a:sx n="140" d="100"/>
          <a:sy n="140" d="100"/>
        </p:scale>
        <p:origin x="-972" y="-90"/>
      </p:cViewPr>
      <p:guideLst>
        <p:guide orient="horz" pos="3838"/>
        <p:guide orient="horz" pos="890"/>
        <p:guide pos="5602"/>
        <p:guide pos="204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howGuides="1">
      <p:cViewPr varScale="1">
        <p:scale>
          <a:sx n="69" d="100"/>
          <a:sy n="69" d="100"/>
        </p:scale>
        <p:origin x="-3456" y="-108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7F027-379E-4D32-9199-1B8938F68AAE}" type="datetimeFigureOut">
              <a:rPr lang="en-GB" smtClean="0"/>
              <a:t>29/08/2013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3FB82-2445-4031-8D77-475052559E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2455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E7989-31F3-4EB9-8547-909D99F43AE5}" type="datetimeFigureOut">
              <a:rPr lang="en-ZA" smtClean="0"/>
              <a:t>2013/08/29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E2897E-B052-44CE-92A6-D4B2AB10F3F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65600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897E-B052-44CE-92A6-D4B2AB10F3F6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8357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897E-B052-44CE-92A6-D4B2AB10F3F6}" type="slidenum">
              <a:rPr lang="en-ZA" smtClean="0"/>
              <a:t>21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45744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3429000"/>
            <a:ext cx="8208912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85688"/>
            <a:ext cx="9144000" cy="493486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67544" y="4532528"/>
            <a:ext cx="8208912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7164288" y="5398045"/>
            <a:ext cx="15121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3635548" y="5398045"/>
            <a:ext cx="1584176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5220072" y="5398045"/>
            <a:ext cx="1944216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Initial. Surname  |</a:t>
            </a:r>
            <a:endParaRPr lang="en-GB" dirty="0"/>
          </a:p>
        </p:txBody>
      </p:sp>
      <p:pic>
        <p:nvPicPr>
          <p:cNvPr id="11" name="Picture 2" descr="C:\Users\Conny\Desktop\WCG\WCG - Logo\PNG\Logos blue\Department of the Premier\WCG - Logo - Department of the Premier - Tagline - Transparen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01" y="382084"/>
            <a:ext cx="5400600" cy="15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831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/>
              <a:t>Faeces Attacks 2013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2832015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/>
              <a:t>Faeces Attacks 2013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7"/>
            <a:ext cx="8597205" cy="427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1479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/>
              <a:t>Faeces Attacks 2013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770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/>
              <a:t>Faeces Attacks 2013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4782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11188" y="2276872"/>
            <a:ext cx="8281291" cy="936625"/>
          </a:xfrm>
          <a:prstGeom prst="rect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smtClean="0"/>
              <a:t>Divider Theme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" y="5516880"/>
            <a:ext cx="9086850" cy="170799"/>
          </a:xfrm>
          <a:prstGeom prst="rect">
            <a:avLst/>
          </a:prstGeom>
        </p:spPr>
      </p:pic>
      <p:pic>
        <p:nvPicPr>
          <p:cNvPr id="7" name="Picture 115" descr="C:\Users\Conny\Desktop\WCG\WCG - Logo\PNG\Logos blue\Department of the Premier\WCG - Logo - Department of the Premier - Blu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545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/>
              <a:t>Faeces Attacks 2013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5"/>
            <a:ext cx="2908573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448447" y="1412776"/>
            <a:ext cx="547260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4938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/>
              <a:t>Faeces Attacks 2013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516216" y="1412776"/>
            <a:ext cx="2404517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323850" y="1412777"/>
            <a:ext cx="6004917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4032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accent3"/>
                </a:solidFill>
              </a:defRPr>
            </a:lvl1pPr>
          </a:lstStyle>
          <a:p>
            <a:endParaRPr lang="en-ZA" dirty="0" smtClean="0"/>
          </a:p>
          <a:p>
            <a:r>
              <a:rPr lang="en-ZA" dirty="0" smtClean="0"/>
              <a:t>Faeces Attacks 2013</a:t>
            </a:r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1412776"/>
            <a:ext cx="3921674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3532181"/>
            <a:ext cx="8597205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3179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/>
              <a:t>Faeces Attacks 2013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999381" y="3645024"/>
            <a:ext cx="3921674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8938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/>
              <a:t>Faeces Attacks 2013</a:t>
            </a: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3645024"/>
            <a:ext cx="262552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6"/>
            <a:ext cx="8597205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07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/>
              <a:t>Faeces Attacks 2013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8597205" cy="48960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836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/>
              <a:t>Faeces Attacks 2013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29028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92907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295526" y="1412776"/>
            <a:ext cx="2625529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3703287"/>
            <a:ext cx="8597205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545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/>
              <a:t>Faeces Attacks 2013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23850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23850" y="2975180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323850" y="4537584"/>
            <a:ext cx="2908573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448447" y="1412776"/>
            <a:ext cx="5472608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6080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/>
              <a:t>Faeces Attacks 2013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6012482" y="1412776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012482" y="2976533"/>
            <a:ext cx="2908573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12482" y="4540289"/>
            <a:ext cx="2908573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 smtClean="0"/>
              <a:t>Picture placeholder</a:t>
            </a:r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3850" y="1412777"/>
            <a:ext cx="5553983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6863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2185076" y="1790072"/>
            <a:ext cx="4752528" cy="2880320"/>
            <a:chOff x="3635896" y="3356992"/>
            <a:chExt cx="4752528" cy="28803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" name="Rectangle 1"/>
            <p:cNvSpPr/>
            <p:nvPr userDrawn="1"/>
          </p:nvSpPr>
          <p:spPr>
            <a:xfrm>
              <a:off x="3635896" y="3356992"/>
              <a:ext cx="4752528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/>
            <p:cNvPicPr>
              <a:picLocks noChangeAspect="1"/>
            </p:cNvPicPr>
            <p:nvPr userDrawn="1">
              <p:custDataLst>
                <p:tags r:id="rId1"/>
              </p:custDataLst>
            </p:nvPr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5978" y="4761028"/>
              <a:ext cx="4262446" cy="334548"/>
            </a:xfrm>
            <a:prstGeom prst="rect">
              <a:avLst/>
            </a:prstGeom>
          </p:spPr>
        </p:pic>
      </p:grp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834997" y="2696461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834997" y="2963910"/>
            <a:ext cx="389724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184680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834997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chemeClr val="tx2"/>
                </a:solidFill>
                <a:latin typeface="Century Gothic" pitchFamily="34" charset="0"/>
              </a:rPr>
              <a:t>Tel:</a:t>
            </a:r>
            <a:endParaRPr lang="en-GB" sz="1100" b="1" dirty="0">
              <a:solidFill>
                <a:schemeClr val="tx2"/>
              </a:solidFill>
              <a:latin typeface="Century Gothic" pitchFamily="34" charset="0"/>
            </a:endParaRP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30119" y="3494035"/>
            <a:ext cx="1440160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4780436" y="3497483"/>
            <a:ext cx="402674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chemeClr val="tx2"/>
                </a:solidFill>
                <a:latin typeface="Century Gothic" pitchFamily="34" charset="0"/>
              </a:rPr>
              <a:t>Fax:</a:t>
            </a:r>
            <a:endParaRPr lang="en-GB" sz="1100" b="1" dirty="0">
              <a:solidFill>
                <a:schemeClr val="tx2"/>
              </a:solidFill>
              <a:latin typeface="Century Gothic" pitchFamily="34" charset="0"/>
            </a:endParaRP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834997" y="3768568"/>
            <a:ext cx="3734059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834996" y="4043102"/>
            <a:ext cx="373405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 smtClean="0">
                <a:solidFill>
                  <a:schemeClr val="tx2"/>
                </a:solidFill>
                <a:latin typeface="Century Gothic" pitchFamily="34" charset="0"/>
              </a:rPr>
              <a:t>www.westerncape.gov.za</a:t>
            </a:r>
            <a:endParaRPr lang="en-GB" sz="1100" b="1" dirty="0">
              <a:solidFill>
                <a:schemeClr val="tx2"/>
              </a:solidFill>
              <a:latin typeface="Century Gothic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95275" y="565701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Contact Us</a:t>
            </a:r>
            <a:endParaRPr lang="en-GB" sz="2400" b="0" dirty="0">
              <a:solidFill>
                <a:schemeClr val="bg1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834996" y="4333520"/>
            <a:ext cx="3349330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 smtClean="0"/>
              <a:t>Fill in your address</a:t>
            </a:r>
          </a:p>
        </p:txBody>
      </p:sp>
      <p:pic>
        <p:nvPicPr>
          <p:cNvPr id="23" name="Picture 2" descr="C:\Users\Conny\Desktop\WCG\WCG - Logo\PNG\Logos blue\Department of the Premier\WCG - Logo - Department of the Premier - Tagline - Blue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102" y="1910659"/>
            <a:ext cx="2446066" cy="68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066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32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1763688" y="3861048"/>
            <a:ext cx="7200800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b="0" cap="none" baseline="0" dirty="0" smtClean="0">
                <a:solidFill>
                  <a:prstClr val="white"/>
                </a:solidFill>
                <a:latin typeface="Century Gothic"/>
                <a:cs typeface="Century Gothic"/>
              </a:rPr>
              <a:t>Thank you</a:t>
            </a:r>
            <a:endParaRPr lang="en-US" sz="3200" b="0" cap="none" baseline="0" dirty="0">
              <a:solidFill>
                <a:prstClr val="white"/>
              </a:solidFill>
              <a:latin typeface="Century Gothic"/>
              <a:cs typeface="Century Gothic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23800"/>
            <a:ext cx="9144000" cy="24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66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/>
              <a:t>Faeces Attacks 2013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31779" y="1196752"/>
            <a:ext cx="4060701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740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/>
              <a:t>Faeces Attacks 2013</a:t>
            </a:r>
          </a:p>
        </p:txBody>
      </p:sp>
    </p:spTree>
    <p:extLst>
      <p:ext uri="{BB962C8B-B14F-4D97-AF65-F5344CB8AC3E}">
        <p14:creationId xmlns:p14="http://schemas.microsoft.com/office/powerpoint/2010/main" val="1842719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/>
              <a:t>Faeces Attacks 2013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412776"/>
            <a:ext cx="8597205" cy="468004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858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/>
              <a:t>Faeces Attacks 2013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95275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31779" y="1412776"/>
            <a:ext cx="406070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32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95275" y="1039978"/>
            <a:ext cx="8597205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/>
              <a:t>Faeces Attacks 2013</a:t>
            </a:r>
          </a:p>
        </p:txBody>
      </p:sp>
    </p:spTree>
    <p:extLst>
      <p:ext uri="{BB962C8B-B14F-4D97-AF65-F5344CB8AC3E}">
        <p14:creationId xmlns:p14="http://schemas.microsoft.com/office/powerpoint/2010/main" val="1085709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/>
              <a:t>Faeces Attacks 2013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95275" y="1196752"/>
            <a:ext cx="8597205" cy="448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831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275" y="180976"/>
            <a:ext cx="8597205" cy="5592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/>
              <a:t>Faeces Attacks 2013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95275" y="5681848"/>
            <a:ext cx="8597205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 smtClean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95275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31779" y="1196752"/>
            <a:ext cx="4060701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4808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33" Type="http://schemas.openxmlformats.org/officeDocument/2006/relationships/tags" Target="../tags/tag8.xml"/><Relationship Id="rId38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7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3.xml"/><Relationship Id="rId36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2.xml"/><Relationship Id="rId30" Type="http://schemas.openxmlformats.org/officeDocument/2006/relationships/tags" Target="../tags/tag5.xml"/><Relationship Id="rId35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7"/>
            </p:custDataLst>
            <p:extLst>
              <p:ext uri="{D42A27DB-BD31-4B8C-83A1-F6EECF244321}">
                <p14:modId xmlns:p14="http://schemas.microsoft.com/office/powerpoint/2010/main" val="2924740968"/>
              </p:ext>
            </p:ext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" name="think-cell Slide" r:id="rId34" imgW="270" imgH="270" progId="TCLayout.ActiveDocument.1">
                  <p:embed/>
                </p:oleObj>
              </mc:Choice>
              <mc:Fallback>
                <p:oleObj name="think-cell Slide" r:id="rId3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40232"/>
            <a:ext cx="9144000" cy="37737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9"/>
            </p:custDataLst>
          </p:nvPr>
        </p:nvSpPr>
        <p:spPr>
          <a:xfrm>
            <a:off x="295275" y="180976"/>
            <a:ext cx="8597205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0"/>
            </p:custDataLst>
          </p:nvPr>
        </p:nvSpPr>
        <p:spPr>
          <a:xfrm>
            <a:off x="295275" y="1196752"/>
            <a:ext cx="8597205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 smtClean="0"/>
              <a:t>First Text Level</a:t>
            </a:r>
          </a:p>
          <a:p>
            <a:pPr lvl="1"/>
            <a:r>
              <a:rPr lang="en-US" dirty="0" smtClean="0"/>
              <a:t>Second</a:t>
            </a:r>
          </a:p>
          <a:p>
            <a:pPr lvl="2"/>
            <a:r>
              <a:rPr lang="en-US" dirty="0" smtClean="0"/>
              <a:t>Third</a:t>
            </a:r>
          </a:p>
          <a:p>
            <a:pPr lvl="3"/>
            <a:r>
              <a:rPr lang="en-US" dirty="0" smtClean="0"/>
              <a:t>Fourth</a:t>
            </a:r>
          </a:p>
          <a:p>
            <a:pPr lvl="4"/>
            <a:r>
              <a:rPr lang="en-US" dirty="0" smtClean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1"/>
            </p:custDataLst>
          </p:nvPr>
        </p:nvSpPr>
        <p:spPr>
          <a:xfrm>
            <a:off x="8378080" y="6468150"/>
            <a:ext cx="514400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2"/>
            </p:custDataLst>
          </p:nvPr>
        </p:nvSpPr>
        <p:spPr>
          <a:xfrm>
            <a:off x="4043080" y="6468150"/>
            <a:ext cx="4138573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r>
              <a:rPr lang="en-ZA" dirty="0" smtClean="0"/>
              <a:t>Faeces Attacks 2013</a:t>
            </a:r>
            <a:endParaRPr lang="en-GB" dirty="0"/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3"/>
            </p:custDataLst>
          </p:nvPr>
        </p:nvSpPr>
        <p:spPr>
          <a:xfrm>
            <a:off x="2060973" y="6468150"/>
            <a:ext cx="1944216" cy="230832"/>
          </a:xfrm>
          <a:prstGeom prst="rect">
            <a:avLst/>
          </a:prstGeom>
        </p:spPr>
        <p:txBody>
          <a:bodyPr vert="horz" lIns="72000" tIns="72000" rIns="0" bIns="0" rtlCol="0" anchor="b"/>
          <a:lstStyle/>
          <a:p>
            <a:pPr lvl="0"/>
            <a:r>
              <a:rPr lang="en-US" sz="800" dirty="0" smtClean="0">
                <a:solidFill>
                  <a:schemeClr val="accent3"/>
                </a:solidFill>
              </a:rPr>
              <a:t>© Western Cape Government 2013  |</a:t>
            </a:r>
            <a:endParaRPr lang="en-GB" sz="800" dirty="0">
              <a:solidFill>
                <a:schemeClr val="accent3"/>
              </a:solidFill>
            </a:endParaRPr>
          </a:p>
        </p:txBody>
      </p:sp>
      <p:pic>
        <p:nvPicPr>
          <p:cNvPr id="11" name="Picture 115" descr="C:\Users\Conny\Desktop\WCG\WCG - Logo\PNG\Logos blue\Department of the Premier\WCG - Logo - Department of the Premier - Blue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9" y="6149078"/>
            <a:ext cx="1109368" cy="34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43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88" r:id="rId3"/>
    <p:sldLayoutId id="2147483686" r:id="rId4"/>
    <p:sldLayoutId id="2147483674" r:id="rId5"/>
    <p:sldLayoutId id="2147483689" r:id="rId6"/>
    <p:sldLayoutId id="2147483685" r:id="rId7"/>
    <p:sldLayoutId id="2147483679" r:id="rId8"/>
    <p:sldLayoutId id="2147483690" r:id="rId9"/>
    <p:sldLayoutId id="2147483684" r:id="rId10"/>
    <p:sldLayoutId id="2147483680" r:id="rId11"/>
    <p:sldLayoutId id="2147483691" r:id="rId12"/>
    <p:sldLayoutId id="2147483683" r:id="rId13"/>
    <p:sldLayoutId id="214748368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682" r:id="rId23"/>
    <p:sldLayoutId id="2147483670" r:id="rId2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8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0.png"/><Relationship Id="rId5" Type="http://schemas.openxmlformats.org/officeDocument/2006/relationships/oleObject" Target="../embeddings/oleObject2.bin"/><Relationship Id="rId4" Type="http://schemas.openxmlformats.org/officeDocument/2006/relationships/hyperlink" Target="Media/25%20June%202013%20Attack%20on%20Airport/Lughawe_loop_deur_onder_toilet-politiek_-_YouTube.web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file:///C:\Users\55279601\Documents\Provincial%20Important%20Matters\Ungovernability\Media\5%20August%202013,%20Faeces%20dumped%20at%20entrance%20of%20the%20Parliamentary%20Legislature,%207%20Wale%20St,%20Cape%20Town\Poo%20protestors%20say%20they%20won_t%20stop%20faeces%20dumping.flv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ol.co.za/capetimes/human-waste-dumped-at-provincial-legislature-1.1558280#.UgutRdIwc6s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gif"/><Relationship Id="rId10" Type="http://schemas.openxmlformats.org/officeDocument/2006/relationships/image" Target="../media/image21.png"/><Relationship Id="rId4" Type="http://schemas.openxmlformats.org/officeDocument/2006/relationships/image" Target="../media/image11.jpe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17.gif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6.jpeg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6.jpeg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6.jpeg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s://www.facebook.com/nangamso.kavin.5/posts/167907103395432" TargetMode="External"/><Relationship Id="rId7" Type="http://schemas.openxmlformats.org/officeDocument/2006/relationships/image" Target="../media/image29.emf"/><Relationship Id="rId2" Type="http://schemas.openxmlformats.org/officeDocument/2006/relationships/hyperlink" Target="https://www.facebook.com/nangamso.kavin.5?hc_location=timelin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0.png"/><Relationship Id="rId4" Type="http://schemas.openxmlformats.org/officeDocument/2006/relationships/hyperlink" Target="https://www.facebook.com/mobile" TargetMode="External"/><Relationship Id="rId9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WESTERN CAPE PROVINCIAL CABINET</a:t>
            </a:r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FAECES ATTACKS: PERPETRATOR REPORT</a:t>
            </a:r>
            <a:endParaRPr lang="en-GB" sz="24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Z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507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Faeces attacks perpetrators: </a:t>
            </a:r>
            <a:br>
              <a:rPr lang="en-ZA" dirty="0" smtClean="0"/>
            </a:br>
            <a:r>
              <a:rPr lang="en-ZA" i="1" dirty="0" err="1" smtClean="0"/>
              <a:t>Nangamso</a:t>
            </a:r>
            <a:r>
              <a:rPr lang="en-ZA" i="1" dirty="0" smtClean="0"/>
              <a:t> “</a:t>
            </a:r>
            <a:r>
              <a:rPr lang="en-ZA" i="1" dirty="0" err="1" smtClean="0"/>
              <a:t>Kavin</a:t>
            </a:r>
            <a:r>
              <a:rPr lang="en-ZA" i="1" dirty="0" smtClean="0"/>
              <a:t>” </a:t>
            </a:r>
            <a:r>
              <a:rPr lang="en-ZA" i="1" dirty="0" err="1" smtClean="0"/>
              <a:t>Tshutha</a:t>
            </a:r>
            <a:endParaRPr lang="en-ZA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/>
              <a:pPr/>
              <a:t>10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219200"/>
            <a:ext cx="8597205" cy="4896073"/>
          </a:xfrm>
        </p:spPr>
        <p:txBody>
          <a:bodyPr/>
          <a:lstStyle/>
          <a:p>
            <a:r>
              <a:rPr lang="en-ZA" dirty="0" smtClean="0"/>
              <a:t>ANC, ANCYL</a:t>
            </a:r>
            <a:endParaRPr lang="en-ZA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63208"/>
              </p:ext>
            </p:extLst>
          </p:nvPr>
        </p:nvGraphicFramePr>
        <p:xfrm>
          <a:off x="393690" y="1600200"/>
          <a:ext cx="8394032" cy="37757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7016"/>
                <a:gridCol w="4197016"/>
              </a:tblGrid>
              <a:tr h="414337">
                <a:tc>
                  <a:txBody>
                    <a:bodyPr/>
                    <a:lstStyle/>
                    <a:p>
                      <a:r>
                        <a:rPr lang="en-ZA" dirty="0" smtClean="0"/>
                        <a:t>Known</a:t>
                      </a:r>
                      <a:r>
                        <a:rPr lang="en-ZA" baseline="0" dirty="0" smtClean="0"/>
                        <a:t> </a:t>
                      </a:r>
                      <a:r>
                        <a:rPr lang="en-ZA" dirty="0" smtClean="0"/>
                        <a:t>Faeces Attacks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801052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Tuesday 6</a:t>
                      </a:r>
                      <a:r>
                        <a:rPr lang="en-US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August 2013, DA Community Help Desk, Blue Hall, Site C,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Khayelitsha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en-ZA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8010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Cllr Steven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Vuba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(DA) is hit with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faeces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the attack.</a:t>
                      </a:r>
                      <a:endParaRPr lang="en-ZA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ZA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731520">
                <a:tc>
                  <a:txBody>
                    <a:bodyPr/>
                    <a:lstStyle/>
                    <a:p>
                      <a:r>
                        <a:rPr lang="en-ZA" sz="1800" dirty="0" smtClean="0"/>
                        <a:t>Wednesday 7</a:t>
                      </a:r>
                      <a:r>
                        <a:rPr lang="en-ZA" sz="1800" baseline="30000" dirty="0" smtClean="0"/>
                        <a:t>th</a:t>
                      </a:r>
                      <a:r>
                        <a:rPr lang="en-ZA" sz="1800" dirty="0" smtClean="0"/>
                        <a:t> August 2013, N2 attacked</a:t>
                      </a:r>
                      <a:r>
                        <a:rPr lang="en-ZA" sz="1800" baseline="0" dirty="0" smtClean="0"/>
                        <a:t>. Faeces and burning tyres used. Truck hijacked.</a:t>
                      </a:r>
                      <a:endParaRPr lang="en-ZA" sz="1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ZA" dirty="0" smtClean="0"/>
                    </a:p>
                    <a:p>
                      <a:endParaRPr lang="en-ZA" dirty="0" smtClean="0"/>
                    </a:p>
                    <a:p>
                      <a:endParaRPr lang="en-ZA" dirty="0" smtClean="0"/>
                    </a:p>
                    <a:p>
                      <a:endParaRPr lang="en-ZA" dirty="0" smtClean="0"/>
                    </a:p>
                    <a:p>
                      <a:endParaRPr lang="en-ZA" dirty="0"/>
                    </a:p>
                  </a:txBody>
                  <a:tcPr/>
                </a:tc>
              </a:tr>
              <a:tr h="731520"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Lives with his</a:t>
                      </a:r>
                      <a:r>
                        <a:rPr lang="en-ZA" sz="1400" baseline="0" dirty="0" smtClean="0"/>
                        <a:t> parents in formal housing, plans to start restaurant with </a:t>
                      </a:r>
                      <a:r>
                        <a:rPr lang="en-ZA" sz="1400" baseline="0" dirty="0" err="1" smtClean="0"/>
                        <a:t>Bongile</a:t>
                      </a:r>
                      <a:r>
                        <a:rPr lang="en-ZA" sz="1400" baseline="0" dirty="0" smtClean="0"/>
                        <a:t> </a:t>
                      </a:r>
                      <a:r>
                        <a:rPr lang="en-ZA" sz="1400" baseline="0" dirty="0" err="1" smtClean="0"/>
                        <a:t>Zanazo</a:t>
                      </a:r>
                      <a:r>
                        <a:rPr lang="en-ZA" sz="1400" baseline="0" dirty="0" smtClean="0"/>
                        <a:t>.</a:t>
                      </a:r>
                      <a:endParaRPr lang="en-ZA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0600"/>
            <a:ext cx="360000" cy="50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328" y="218204"/>
            <a:ext cx="1189672" cy="107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http://westcapenews.com/wordpress/wp-content/flagallery/august-2013/faecesflinging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57400"/>
            <a:ext cx="26670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2"/>
          <p:cNvSpPr/>
          <p:nvPr/>
        </p:nvSpPr>
        <p:spPr>
          <a:xfrm>
            <a:off x="6172200" y="2209800"/>
            <a:ext cx="557530" cy="6527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ZA"/>
          </a:p>
        </p:txBody>
      </p:sp>
      <p:pic>
        <p:nvPicPr>
          <p:cNvPr id="14338" name="Picture 2" descr="C:\Users\55279601\Documents\Provincial Important Matters\Ungovernability\Media\Sibusiso Zonke Facebook\Nangamso Thuths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790950"/>
            <a:ext cx="210312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://www.timeslive.co.za/incoming/2012/03/22/ancyl-logo.jpg/ALTERNATES/crop_630x400/ancyl+logo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5" r="16549"/>
          <a:stretch/>
        </p:blipFill>
        <p:spPr bwMode="auto">
          <a:xfrm>
            <a:off x="4932000" y="1113078"/>
            <a:ext cx="360000" cy="36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26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Faeces attacks perpetrators: </a:t>
            </a:r>
            <a:br>
              <a:rPr lang="en-ZA" dirty="0" smtClean="0"/>
            </a:br>
            <a:r>
              <a:rPr lang="en-ZA" i="1" dirty="0" err="1" smtClean="0"/>
              <a:t>Khaya</a:t>
            </a:r>
            <a:r>
              <a:rPr lang="en-ZA" i="1" dirty="0" smtClean="0"/>
              <a:t> Kama</a:t>
            </a:r>
            <a:endParaRPr lang="en-ZA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/>
              <a:pPr/>
              <a:t>11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219200"/>
            <a:ext cx="8597205" cy="4896073"/>
          </a:xfrm>
        </p:spPr>
        <p:txBody>
          <a:bodyPr/>
          <a:lstStyle/>
          <a:p>
            <a:r>
              <a:rPr lang="en-ZA" dirty="0" smtClean="0"/>
              <a:t>ANC</a:t>
            </a:r>
            <a:endParaRPr lang="en-ZA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9318665"/>
              </p:ext>
            </p:extLst>
          </p:nvPr>
        </p:nvGraphicFramePr>
        <p:xfrm>
          <a:off x="393690" y="1600200"/>
          <a:ext cx="8394032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7016"/>
                <a:gridCol w="4197016"/>
              </a:tblGrid>
              <a:tr h="414337">
                <a:tc>
                  <a:txBody>
                    <a:bodyPr/>
                    <a:lstStyle/>
                    <a:p>
                      <a:r>
                        <a:rPr lang="en-ZA" dirty="0" smtClean="0"/>
                        <a:t>Known</a:t>
                      </a:r>
                      <a:r>
                        <a:rPr lang="en-ZA" baseline="0" dirty="0" smtClean="0"/>
                        <a:t> </a:t>
                      </a:r>
                      <a:r>
                        <a:rPr lang="en-ZA" dirty="0" smtClean="0"/>
                        <a:t>Faeces Attacks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801052">
                <a:tc>
                  <a:txBody>
                    <a:bodyPr/>
                    <a:lstStyle/>
                    <a:p>
                      <a:r>
                        <a:rPr lang="en-ZA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Saturday 27th June 2013, Faeces dumped at </a:t>
                      </a:r>
                      <a:r>
                        <a:rPr lang="en-ZA" sz="18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Belville</a:t>
                      </a:r>
                      <a:r>
                        <a:rPr lang="en-ZA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Civic Centre.</a:t>
                      </a:r>
                      <a:endParaRPr lang="en-ZA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1527811">
                <a:tc>
                  <a:txBody>
                    <a:bodyPr/>
                    <a:lstStyle/>
                    <a:p>
                      <a:endParaRPr lang="en-ZA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731520">
                <a:tc>
                  <a:txBody>
                    <a:bodyPr/>
                    <a:lstStyle/>
                    <a:p>
                      <a:r>
                        <a:rPr lang="en-ZA" sz="1800" dirty="0" smtClean="0"/>
                        <a:t>Wednesday 7</a:t>
                      </a:r>
                      <a:r>
                        <a:rPr lang="en-ZA" sz="1800" baseline="30000" dirty="0" smtClean="0"/>
                        <a:t>th</a:t>
                      </a:r>
                      <a:r>
                        <a:rPr lang="en-ZA" sz="1800" dirty="0" smtClean="0"/>
                        <a:t> August 2013, N2 attacked</a:t>
                      </a:r>
                      <a:r>
                        <a:rPr lang="en-ZA" sz="1800" baseline="0" dirty="0" smtClean="0"/>
                        <a:t>. Faeces and burning tyres used. Truck hijacked.</a:t>
                      </a:r>
                      <a:endParaRPr lang="en-ZA" sz="1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ZA" dirty="0" smtClean="0"/>
                    </a:p>
                    <a:p>
                      <a:endParaRPr lang="en-ZA" dirty="0" smtClean="0"/>
                    </a:p>
                    <a:p>
                      <a:endParaRPr lang="en-ZA" dirty="0" smtClean="0"/>
                    </a:p>
                    <a:p>
                      <a:endParaRPr lang="en-ZA" dirty="0" smtClean="0"/>
                    </a:p>
                    <a:p>
                      <a:endParaRPr lang="en-ZA" dirty="0"/>
                    </a:p>
                  </a:txBody>
                  <a:tcPr/>
                </a:tc>
              </a:tr>
              <a:tr h="731520">
                <a:tc>
                  <a:txBody>
                    <a:bodyPr/>
                    <a:lstStyle/>
                    <a:p>
                      <a:endParaRPr lang="en-ZA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0600"/>
            <a:ext cx="360000" cy="50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966" y="2102832"/>
            <a:ext cx="2666434" cy="2100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/>
          <p:nvPr/>
        </p:nvSpPr>
        <p:spPr>
          <a:xfrm>
            <a:off x="7239000" y="1981200"/>
            <a:ext cx="557530" cy="6527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ZA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381500"/>
            <a:ext cx="1414657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162" y="4379225"/>
            <a:ext cx="1551428" cy="156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550" y="121443"/>
            <a:ext cx="885067" cy="125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67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Faeces attacks perpetrators: </a:t>
            </a:r>
            <a:br>
              <a:rPr lang="en-ZA" dirty="0" smtClean="0"/>
            </a:br>
            <a:r>
              <a:rPr lang="en-ZA" i="1" dirty="0" err="1" smtClean="0"/>
              <a:t>Khaya</a:t>
            </a:r>
            <a:r>
              <a:rPr lang="en-ZA" i="1" dirty="0" smtClean="0"/>
              <a:t> Kama</a:t>
            </a:r>
            <a:endParaRPr lang="en-ZA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/>
              <a:pPr/>
              <a:t>12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219200"/>
            <a:ext cx="8597205" cy="4896073"/>
          </a:xfrm>
        </p:spPr>
        <p:txBody>
          <a:bodyPr/>
          <a:lstStyle/>
          <a:p>
            <a:r>
              <a:rPr lang="en-ZA" dirty="0" smtClean="0"/>
              <a:t>ANC</a:t>
            </a:r>
            <a:endParaRPr lang="en-ZA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061483"/>
              </p:ext>
            </p:extLst>
          </p:nvPr>
        </p:nvGraphicFramePr>
        <p:xfrm>
          <a:off x="393690" y="1600200"/>
          <a:ext cx="8394032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7016"/>
                <a:gridCol w="4197016"/>
              </a:tblGrid>
              <a:tr h="414337">
                <a:tc>
                  <a:txBody>
                    <a:bodyPr/>
                    <a:lstStyle/>
                    <a:p>
                      <a:r>
                        <a:rPr lang="en-ZA" dirty="0" smtClean="0"/>
                        <a:t>Known</a:t>
                      </a:r>
                      <a:r>
                        <a:rPr lang="en-ZA" baseline="0" dirty="0" smtClean="0"/>
                        <a:t> </a:t>
                      </a:r>
                      <a:r>
                        <a:rPr lang="en-ZA" dirty="0" smtClean="0"/>
                        <a:t>Faeces Attacks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8010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August 2013, Parliamentary Legislature, 7 Wale St, Cape Town;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1527811">
                <a:tc>
                  <a:txBody>
                    <a:bodyPr/>
                    <a:lstStyle/>
                    <a:p>
                      <a:endParaRPr lang="en-ZA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0600"/>
            <a:ext cx="360000" cy="50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550" y="121443"/>
            <a:ext cx="885067" cy="125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680" y="2133599"/>
            <a:ext cx="1451920" cy="2138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81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1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558" y="153346"/>
            <a:ext cx="902442" cy="127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Faeces attacks perpetrators: </a:t>
            </a:r>
            <a:br>
              <a:rPr lang="en-ZA" dirty="0" smtClean="0"/>
            </a:br>
            <a:r>
              <a:rPr lang="en-ZA" i="1" dirty="0" err="1" smtClean="0"/>
              <a:t>Bongile</a:t>
            </a:r>
            <a:r>
              <a:rPr lang="en-ZA" i="1" dirty="0" smtClean="0"/>
              <a:t> </a:t>
            </a:r>
            <a:r>
              <a:rPr lang="en-ZA" i="1" dirty="0" err="1" smtClean="0"/>
              <a:t>Zanazo</a:t>
            </a:r>
            <a:endParaRPr lang="en-ZA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/>
              <a:pPr/>
              <a:t>13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219200"/>
            <a:ext cx="8597205" cy="4896073"/>
          </a:xfrm>
        </p:spPr>
        <p:txBody>
          <a:bodyPr/>
          <a:lstStyle/>
          <a:p>
            <a:r>
              <a:rPr lang="en-ZA" dirty="0" smtClean="0"/>
              <a:t>ANC, ANCYL</a:t>
            </a:r>
            <a:endParaRPr lang="en-ZA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08712"/>
              </p:ext>
            </p:extLst>
          </p:nvPr>
        </p:nvGraphicFramePr>
        <p:xfrm>
          <a:off x="393690" y="1600200"/>
          <a:ext cx="8394032" cy="4148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7016"/>
                <a:gridCol w="4197016"/>
              </a:tblGrid>
              <a:tr h="414337">
                <a:tc>
                  <a:txBody>
                    <a:bodyPr/>
                    <a:lstStyle/>
                    <a:p>
                      <a:r>
                        <a:rPr lang="en-ZA" dirty="0" smtClean="0"/>
                        <a:t>Known</a:t>
                      </a:r>
                      <a:r>
                        <a:rPr lang="en-ZA" baseline="0" dirty="0" smtClean="0"/>
                        <a:t> </a:t>
                      </a:r>
                      <a:r>
                        <a:rPr lang="en-ZA" dirty="0" smtClean="0"/>
                        <a:t>Faeces Attacks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8010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ZA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Z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June 2013, Faeces dumped at community hall in </a:t>
                      </a:r>
                      <a:r>
                        <a:rPr lang="en-ZA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Khayelitsha</a:t>
                      </a:r>
                      <a:r>
                        <a:rPr lang="en-Z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at Green Economy event.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ZA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801052">
                <a:tc>
                  <a:txBody>
                    <a:bodyPr/>
                    <a:lstStyle/>
                    <a:p>
                      <a:r>
                        <a:rPr lang="en-ZA" sz="1400" dirty="0" smtClean="0"/>
                        <a:t>Arrested at scene, although docket later went</a:t>
                      </a:r>
                      <a:r>
                        <a:rPr lang="en-ZA" sz="1400" baseline="0" dirty="0" smtClean="0"/>
                        <a:t> missing. Also arrested on 11</a:t>
                      </a:r>
                      <a:r>
                        <a:rPr lang="en-ZA" sz="1400" baseline="30000" dirty="0" smtClean="0"/>
                        <a:t>th</a:t>
                      </a:r>
                      <a:r>
                        <a:rPr lang="en-ZA" sz="1400" baseline="0" dirty="0" smtClean="0"/>
                        <a:t> June 2013 at Esplanade Station in attempted attack on Civic Centre.</a:t>
                      </a:r>
                      <a:endParaRPr lang="en-ZA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8010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 June 2013, Cape Town International Airport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1062039"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0600"/>
            <a:ext cx="360000" cy="50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104033"/>
            <a:ext cx="3352800" cy="170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 descr="ULoyiso Nkohla, Bongile Zanazo, Yanga Mjingwana, Judge Diniso, Andile Lili, Thembela Mbanjwa no Ben Dyani emva kokukhululwa kwabo eluvalelweni. PHOTO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937000"/>
            <a:ext cx="2666998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/>
          <p:cNvSpPr/>
          <p:nvPr/>
        </p:nvSpPr>
        <p:spPr>
          <a:xfrm>
            <a:off x="5943600" y="4191000"/>
            <a:ext cx="457200" cy="427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/>
          </a:p>
        </p:txBody>
      </p:sp>
      <p:pic>
        <p:nvPicPr>
          <p:cNvPr id="16" name="Picture 8" descr="http://www.timeslive.co.za/incoming/2012/03/22/ancyl-logo.jpg/ALTERNATES/crop_630x400/ancyl+logo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5" r="16549"/>
          <a:stretch/>
        </p:blipFill>
        <p:spPr bwMode="auto">
          <a:xfrm>
            <a:off x="4932000" y="1113078"/>
            <a:ext cx="360000" cy="36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3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Faeces attacks perpetrators: </a:t>
            </a:r>
            <a:br>
              <a:rPr lang="en-ZA" dirty="0" smtClean="0"/>
            </a:br>
            <a:r>
              <a:rPr lang="en-ZA" i="1" dirty="0" smtClean="0"/>
              <a:t>Bongani </a:t>
            </a:r>
            <a:r>
              <a:rPr lang="en-ZA" i="1" dirty="0" err="1" smtClean="0"/>
              <a:t>Ncombolo</a:t>
            </a:r>
            <a:endParaRPr lang="en-ZA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/>
              <a:pPr/>
              <a:t>14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ZA" dirty="0" smtClean="0"/>
              <a:t>ANC, Ward 40, Ward Committee Youth Rep</a:t>
            </a:r>
            <a:endParaRPr lang="en-ZA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959455"/>
              </p:ext>
            </p:extLst>
          </p:nvPr>
        </p:nvGraphicFramePr>
        <p:xfrm>
          <a:off x="393690" y="1600200"/>
          <a:ext cx="8394032" cy="36537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7016"/>
                <a:gridCol w="4197016"/>
              </a:tblGrid>
              <a:tr h="414337">
                <a:tc>
                  <a:txBody>
                    <a:bodyPr/>
                    <a:lstStyle/>
                    <a:p>
                      <a:r>
                        <a:rPr lang="en-ZA" dirty="0" smtClean="0"/>
                        <a:t>Known</a:t>
                      </a:r>
                      <a:r>
                        <a:rPr lang="en-ZA" baseline="0" dirty="0" smtClean="0"/>
                        <a:t> </a:t>
                      </a:r>
                      <a:r>
                        <a:rPr lang="en-ZA" dirty="0" smtClean="0"/>
                        <a:t>Faeces Attacks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8010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 June 2013, </a:t>
                      </a:r>
                      <a:r>
                        <a:rPr lang="en-ZA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Belville</a:t>
                      </a:r>
                      <a:r>
                        <a:rPr lang="en-ZA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Civic Centre</a:t>
                      </a:r>
                      <a:endParaRPr lang="en-ZA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ZA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801052">
                <a:tc>
                  <a:txBody>
                    <a:bodyPr/>
                    <a:lstStyle/>
                    <a:p>
                      <a:r>
                        <a:rPr lang="en-ZA" sz="1400" i="1" dirty="0" smtClean="0"/>
                        <a:t>(Also arrested at Esplanade Station, 11 June 2013)</a:t>
                      </a:r>
                    </a:p>
                    <a:p>
                      <a:endParaRPr lang="en-ZA" sz="1400" i="1" dirty="0" smtClean="0"/>
                    </a:p>
                    <a:p>
                      <a:r>
                        <a:rPr lang="en-ZA" sz="1400" i="0" dirty="0" err="1" smtClean="0"/>
                        <a:t>Nyanga</a:t>
                      </a:r>
                      <a:r>
                        <a:rPr lang="en-ZA" sz="1400" i="0" dirty="0" smtClean="0"/>
                        <a:t> Community Leader</a:t>
                      </a:r>
                    </a:p>
                    <a:p>
                      <a:endParaRPr lang="en-ZA" sz="1400" i="0" dirty="0" smtClean="0"/>
                    </a:p>
                    <a:p>
                      <a:r>
                        <a:rPr lang="en-ZA" sz="1400" i="0" dirty="0" smtClean="0"/>
                        <a:t>“</a:t>
                      </a:r>
                      <a:r>
                        <a:rPr lang="en-ZA" sz="1400" i="1" dirty="0" smtClean="0"/>
                        <a:t>That’s why you see the action at the airport today, it was planned. We targeted</a:t>
                      </a:r>
                      <a:r>
                        <a:rPr lang="en-ZA" sz="1400" i="1" baseline="0" dirty="0" smtClean="0"/>
                        <a:t> the airport because we know that the airport is very much important in terms of the Western Cape economy</a:t>
                      </a:r>
                      <a:r>
                        <a:rPr lang="en-ZA" sz="1400" i="0" baseline="0" dirty="0" smtClean="0"/>
                        <a:t>”, video interview with Die Burger, 25</a:t>
                      </a:r>
                      <a:r>
                        <a:rPr lang="en-ZA" sz="1400" i="0" baseline="30000" dirty="0" smtClean="0"/>
                        <a:t>th</a:t>
                      </a:r>
                      <a:r>
                        <a:rPr lang="en-ZA" sz="1400" i="0" baseline="0" dirty="0" smtClean="0"/>
                        <a:t> June 2013.</a:t>
                      </a:r>
                      <a:endParaRPr lang="en-ZA" sz="1400" i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0600"/>
            <a:ext cx="360000" cy="50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4" descr="data:image/jpeg;base64,/9j/4AAQSkZJRgABAQAAAQABAAD/2wCEAAkGBhASEBUUExQWFBUVEhgVFhUWGBgXGBQYFRUYFxYXGBgXHCYgGBkjGhkYIC8gIycpLCwsFx4xNTAqNSYrLCkBCQoKDgwOGg8PGi4lHyUsKjAsKi8pLCwtLCw1KiwsLS8qLSkqLCosLywsKjQvLCwsLCwsLCwsKSksLDQpLCkpKf/AABEIALMBGgMBIgACEQEDEQH/xAAcAAEAAQUBAQAAAAAAAAAAAAAABwEDBAUGCAL/xABLEAACAQIDBAcFAwgFCwUAAAABAgMAEQQSIQUGMUEHEyJRYXGBMkJSkaEjcrEIFDNigpKiwSRDssLSFRclU1Rjc3Sz4fAWRIOjw//EABoBAQACAwEAAAAAAAAAAAAAAAAEBQEDBgL/xAA1EQACAQIEAggFAwQDAAAAAAAAAQIDEQQSITFBUQUTMmFxgcHwIkKRsdEzoeEUI1JyFWLx/9oADAMBAAIRAxEAPwCcaUpQClKUApSlAKoarVDQFKUpQC1KUoBStJvRvlg9nx58RIFv7KDV3+6vE+fDxqD97enPG4m6YYfmsR0uDeVh4twX9n51gwTrtzezBYNb4meOLuUntHyQdo/Ko82z+UNg00w0Ekx+JyIl/m30FQLNMzsWZizHizEknzJ1NfKqSbDU9woCTMf+UBtNz9mkEQ+6zn5s1vpWjxHS/tp//dsv3UiX8ErQYfdvFvwia3e1lH8Vqz49xsWePVr5tf8AAGtUq9KO8l9Tw6kFuzK/zqbZ/wBtl+Sf4ay8L0zbaS39JzgcnjjN/MhQfrWt/wDQWJ+KL5t/hqzLuTixwVG8nH961eViaL+ZGOupvijuNm/lDY5LCaCGUd65o2/Fh9K7TYnT5s2awmWTDMebDOn7ya/w1AWK2JiY/bicDvtcfMXFYVbk1LWLNiaex7L2ZtiDEIHglSVD7yMGHrbh61l3rxpsza0+HcSQSvE495GKn1txHnUs7ndPzrljx6Zxw6+MAMPF4xo3mtvKsgnKlYeytrwYmISwSLIjcGU3Hke4+B1rMrJkUpSgFVFUqooCtKUoBSlKAUpSgFKUoBSlKAUpSgFUNVqhoClKUoBUY9JPTFHgi2HwuWXEcGbikPn8Tj4eA591azpc6Weqz4LBt9pqs0w/q+9EPx955efCCqxuYMrae1JsRK0s0jSSMblmNz5eA8BpVMDs6WZssaljz7h5k6Ctzu9uk81nkukfEfE/l3Dx+VdqYkw8J6uPRFJyLoTbjx4moNfGRpvJDVkapiFH4Y7nPbM3DQaztmPwpoB5txPpat/hsPBChMMYsDb7MBmJBsRfiT5msTCbxI80YuQsqdlWXKysNR5qwOhF9R41Z2NhJVGdMuVnfOlzd/tW7euisBp4geVV9R1Z3dV27tkRJucu2zNXbF4utyEKXVRci9i+RiQL2seRNfMmOmIldMmWNmUKwa79WO2cwPZ1uBoeFfbbKvHNGT2ZHZlIHsZrE/J7n1q1iUwwLFpsmfV16xVV9LEkHhfna161RVP5V66aHhZeCPiTbRWVSQBC0KMSeKNJmK38CFt5kV9SbYdcPHIEzyPGHyDQWChnPgAPqRXy+NwDZgZYiHQRkZxbKt8oHda5r7w2BwrWsyyAIsajOGyqo4DL38++vVoWV4v6Hq0eKM18coMY1PWmy27spa58LfiKs47YWHm9uNSfiHZb5j+dWEwEkbREASLFCYwL5WuSO0M2h7IA4jnWTtSd1CKhytJIEzEXyXBJNuBOlh4mtSVpLq35398Dxs1lZym1dxHXtQNnHwNYN6HgfpXLzQsjFWBVhxBFiKlVWMdy7goFHabKCCNCDYAWOnjesbF4DDYxNe1bQMAQy/MX9DpU6jjZx0qarmSYYmS7Wq5nE7r73YvZ83WYdyt7Z0OqSAcmXn58RyNej9wekjDbTj7P2c6jtwsRfxZPiTx5c6817b3flwzdrtIT2XHA+B7j4Vh7P2hLBKssTlJEbMrLxB/85VbRkprNFk5NSV0ezqVw/Rn0lR7SiyPZMUi9tOTjh1ieHeOVdxXs9CqiqVUUBWlKUApSlAKUpQClKUApSlAKUpQCqGq1Q0BSo56X+kT8wg6iBv6TMpsRxhQ6F/vHgvqeVdrvFt2LB4aTESmyRoTbmx4Ko8SbD1ryVt/bcuMxMmIlN3ka57lHJR4AWHpWDBgMxJJJuSbknUknma6vdTdcPaaYdniiH3v1j4d3fWDupsDr5M7j7NDr+seIXy5n/vXe9cjFowTcCxyg9m44ZgLA2PC96rcZiXH+3Dfi+RDxFa3wx8yztTGvEoZUDrcB+1lKg6ZuHAc+6sfZGIkDNE6SBRrG7C91+EspIJHI31FWNlYaaxXrCOrPVsrfahyOLWbVQykaA8zVNrbbjwqrDEueT2Uj1bLfhfmeOi8agdWv0oq796kbL8iV2ZeIGHw8d5CuVXLIGAJUk3sg46G9vOtdh9s43GOUwGHZ7cZGGi+ZJyL6k10W6/RU8zDEbTJZjquHBtYd0hHD7i+p5VJ+GwqRoEjVURRYKoCqPIDQVX4npCjQdo/HLn8q/JaUMBxqEVYTogxs9jjMZlvxSO728LnKo9Aa3eE6FNmL7RmkPi4X6IorvqVVVOl8XPaVlyWhZRoQjsjjT0Q7Jt+ifz62T/FWvxnQhs9v0bzxHl2lcfJlv9akKlao9J4uLuqj+t/ueurjyIixnRjtXDa4XEidR/Vt2CfRyVP7wrSneV436nHQNC3O6m3nlPLxUmp3rD2tsbD4mMxzxrIncw4eKkaqfEEVPo9MOTtiIp960f4ZEq4KnPYiVsHG0cZgClFkEmUHSTQ8/iBN9eYFYe0dqSIzyBCHEJCxki+VTcySWJAUcFF7m5rP3j3BxWzWafBFpsPxkibVkA4kge0o+IWI5i2tYsGKixsDiM9W7BVfQFlsbjzHGx8au6c4SiqkXmhz4rxKmrRlRfxao2PYlUxvZjkXrF5AsPofrXAbx7vNhnuLmNj2T3H4T4/jXZG6EokgiVCoLuM7PJJrqSeB0ue88rVl9WJ4WWReJZGHipIzD1FxXulVeHlmXZfA005uk7rYjXZG15sLOk0LFJEa6kfUHvBGhFeqdxt8ItpYRZksrezLHf8ARuBqPLmDzFeV9sbKbDylG1HFT8Snga6Low30OzsarMT1Eto5hyy30e3ep18iavVJSWZFmmmro9T1UV8o4IBBuCLgjmDX0K9HorSlKAUpSgFKUoBSlKAUpSgFKUoBVDVax8di0ijeRzZURnY9yqCT9BQEIflAb2Z5Y8Ch7MYEstubsOwp8lOb9oVEeFwzSOqLqzEAetZO3drPisTLO/tSyM/kCdB6Cw9K324WzgzvMfc7K/eI1PoP7Vaa1Tqqbma6k8kXI6rB4MYeAIilso4CwLnmdTa5rBimlIkWMK4ZmPaYxvEZOIdCLmxOluNfG3M2a5UixQRyXOSPW7u+U3B5ai1h4ms6M5FaaVo3spIZFsFS2oBuS1/OqJK0cz1b+/vwKzhd7swttbWGEhVF7crKFXmTYBc7W4+A5muy6Ouj782H5zihmxT9rta9SDy/4h5nlwHO+g6L932xmJfaE69lGywKeGYe95INB+sSeVS3VV0ni3RTw1N6/O/T8l5g8MoRzS3FKUrmywFKUoBSsfGY+OIAu1r6KNSzHuVRqx8AK0WJ31EcwiMEjMwuEQq8ot8cY0S419onvArfTw9SprFG2FKc+yjpaVibM2nHOmdL8bMrDKyNzV1OqmssmtUouLytamtpp2YqKOkLcZsK5x+BUKq6zxLwA5uo+D4lHDiOdpOn2pAntyxr951H4mrsciSICCGVhoRYhgfoQamYTE1cJPOlo91waPFSlnjaSIZgkixcIlVSTazJmK3I1yPbit9daxXxsqytnLM6MgRIgxi7Y1jOntW1zHwtbhV/eDZP+Sdo2UWwuJ1TuTXVf2CR+ywq9jMPIHKxMI+szOWAuzuLXW5PZ0A18+6uujKNk46xkrq/7o5ypT6qbi9i1vXsfr4SQO3Hdl8R7y+o+oqN6lfZsJRbAMFNmAYkspYdpTfU66/tGo93n2b1OJYAWVu2vk3EehuKl4CrZulfbY94WergT30Ib2HFYDqXa8uFITXiYz+jPoAV/ZFSOK8v9D28X5rtWIE2Sf7B+7t+wfRwPma9QCrQmFaUpWTIpSlAKUpQClKUApSlAKUpQCuD6atr9RsiYA2aZlhHk5u/8CtXeVC/5R2OtHhIb8XkkIv8Kqo0/aNAQfUnbu4PqsJGAO0Vzkd7MM2v0HpUbYWHO6r8TKvzIFStjcO7RlY36trWVrXtbw+lVfSMtIw5shYt7RNfs3EyR5UljdAFVAQM6s5JLMWT2bkjjbiawt7pGbqcLF7czqAB3ZgqjyLH+GszZcBErdaJOsABXM7OpFrMynRbEkaEXFXtzsL+cbeLHVcNGzeoGQfxuT6VClKNOUqr+VN9zfA80KanWSJX2LslMLh44I/ZiQKD3n3mPiTc+tZtKVw85OcnKW7OkSsK1uL3igRsgbPISQI14sRe4ubKLW1udK1+8230ilihZ5I+sUsWiXM+hCqALGwPaJNiezWBgdJhs+fLNC8HWQyWsxFydTfVuLZxbUVNo4VOOee29u7j/wCEqFC8c0vHy4m4G9UQa0ivEuYpnkChQ4XMVazEqbcCRZuV6wtr73Ig9oQra+ZxeVxy6uDjr8T2Hga1OF/pRjA1llwuSVi1upMMhMUxAGrkjTh6XrP2Futh4c8uIbrZY3IaSQ9kE2YEBuZDA3Nzc2FSZUcPS1knflv715/Q3dXRhrK9+Xv33GnwOCx+MbPHmw0TcZnJM8g+9obeC5V86152/Lsx5YVjjdzf7ZkdXbXRmJP2g56aXrqcbt7FT5xhAuSNrOQR+cWB1KxSAAX5X4jx4c5jNkvj84glmnZCCxnKRhG1GTLbMDbu0PPhU2lLNdVklHly5XfvwJtKSk7VUlDly8X/AD5G5weyZcKExrys7yOrYoaBOrk0uANLoSpv51e29smPGbSjhdjkTDF3CEg3L9kMe43861Wzd4ZcVg1wKRs0pXqZJNMkcYOXOTzOUfOui2EM+Pxj8RGIsOD9xSzfU1Gq56blUn2knbwukvu7GipnpuU5dpJ28LpL76Gk3o3NwOHwrNHH9ozJHGWdyczsBoAdTa59K7nB4YRxog4IiqP2QB/KtHvJF1mKwUXITPMfKJLj6kV0NQMRVnOlBTd27v0X2IlapOVOOZt7v09Dl+knd4YvZ8gAvJEOuj77oCWX9pcw87VG2xtovNgcy6yIpW9gTdRoR4lT86nGoM2RhfzbaOMwvurISv3Q3Z/gdflVv0TVz0J038rUl4cSh6Qp3jn5GVhVeSUyLnyiRQC2ZR1Yi7QyG1znPG3EVrd/sFeJJOaNlPk3/cfWshop5AFIluiSEliUHWswyFW5qBc21AHjWfvJh8+ElH6hYea9r+VXClkrQd+7yKlPLNMjKGZkYMpsysGU9xU3B+Yr2NsLaIxGGhmHCWFJP31B/nXjavUHQxj+t2Nh7m5jzxHwySNYfukVflodxSlKAUpSgFKUoBSlKAUpSgFKUoBUAflFTE43DLyXDE/vSEH+yKn+vPn5RI/0hB/yv/6vQEdbvJfFwj/er9DepSqL92j/AEuH/iD8DUoCqPpPtx8CtxnaRUVb6GY82Jx8p1OZVB+88jH+yPlVwcap0JGz45OYljPyMoqsraYOtblH7m/o39Rkj7T2nHBGXe/EBVGrOx9lVHNjWl2ptbGQ4czOcPFzETZiwHwh81mktyy2vVvabYs4gyJhjIyXSAuyLGl/alPauWbhysAO81o5Nwsfi5Osxc6r4C7lR3Kosq+hqpoUaMEnUkub4vwS+7OwoUqSs6kklx4vwS9SzvFvDaG8McuadBfFSD7RlJ1RLCyLy0sNTYHjVzCYzGCLCgYGUy4ZlIfLbPGFYZMxFxcMPUVvd9NjqNm5Uzf0dUKEXvZCoN7cra+ag8q42HpDxuUDN7CKBZVOdgeMhbWxGhtbXuqfQ/v0r0orRu92/LbuexPox66l/bitG73b8tu5m92HgZ+pOIxGLfDxGVm6j2QAshJQ3N7aEZQK+8RtmI4cXmaPr8R1zOQZHhiDWiY2HZJKJa/ee69W9j4XE4+QR463Vw3YIoUZ3VshDFeQuRp3Gm8G5EtzkKLhlIbKkYMpJfUCy3OUGw14AC1eW6fW5asrPfTZcltq/E1Nw6y1SST7tlyW2r8TIeeUg9c8bOIHnwuMjOQuI7Eq9vd1AK8DrxrI3eeV2GMllMEDqWWF3BBLAgsTZezzANzWknXB4W0OMSSQIHRVCrZM5DdYpBBbPa4N9CCCLi9fUW0sRiSFjZ4sEECC4GZo4goltb3yNPWw51mVO8Wltztpb/r3v82Myp3i7aLm1pbu734c7HY4LaGHgwkTvJGitGvb0Ac5dbW4njXGy73zwiU4eDMrMZ3maOQEdaxKlhwtlAAN7aelZUbtLJIZoGhgWNUUOrBYIFYOxHus75QBlJN/AVen2L1uIzTI5zRtO8d2UWY9XhsP2bDTUnxJrXTpU6bk6mt9fW3vuNdOFOnJ9Zrf3713sbTZG0Y8XjuujYOsWFC6AizyyEsLHUGyV01czuNsQYdJhe95ytxex6tQCFv7ocuAfCumqpxeVVcsNloiBiMue0NlsKhveyPJvE1v6yFSfH7G39wVMlQ7vu194UHw4df+m5/vVYdC/qz/ANH6FZjP0mbCrWLS8bg80YfNTV2vjEHsN90/gas47o5hbkPivRX5PkpOy3B4LinA9Ujb8Sa86jhXof8AJ5H+jZf+bb/px11pekpUpSsgUpSgFKUoBSlKAUpSgFKUoBUG/lH4Q9Zg5ORWVPUFGH4n5VOVRj0/7L6zZiygawTqx+64KH6laA8/7KmyTxN3Sof4hUsGodqWdm4oSwxv8SA+ttfreqfpOPZkQMZHZmTWL0Yz9VtjFwnQSxllHeVYOP4Wb61lVzu0sWcHtLC4z3QwWTy1V/8A62P7tVtOHWwqUf8AKLt47o84GeWqTpSqKwIuDcHUHvHI1WuOsdMaHfjFIuBlUyBGdCq97cCVAGuouPC+tQ7jMZnYnKqC+iqB2QFCgX4nQDjzuedSXvjt1cLi45CM9oMhjI7LpIz5u0QbEFV05i9c++x9jOpmGKkjHHqeyXH6oBFz9fOum6PaoUk2m763Sv5aHQ4BqjTvKL12aV/I63ZW0IExBBdRmeZRrxJkiYDThqx9a6iob2hvNCkfU4KHqlIKvK9jLICQSCeQJA/lau12V0mYOQAS5omsLlhdb21sVvz7wKhYzA1XapGL9SFicDVspqL9foazpOkGq21McRv3WklGnoSPWszcLDFsHA3ELJKGH3pEP4D61yu+u2cRNIufIEkiV4lU5rIzXUk6ds21rabE2Njvzf8ANZJFwscpYpmKmSVmC2QAG4XS5trU6VJxwsYOST+vDUmSpZcJGMpJa38rGHvrgcVCyQtNmjAPUpmIsi3IZ79m63y3vfsivvc/aeIlkMIDvZhJG5Zm6p10UuSdY8t9LakC2tW5NgSSyRzqvXIbCaJGDvGyHLIqq7XsbXHdmrv935AC/wBgcP1jl0VgoJVVRSCE9kg8jyI8azXrKlQtZN/TXwMV60YUFCyb57WfgbXCYZY0VF4KLa8T3k+JNyfEmrtKVy7bbuyhbvqKhPFz9ft3FyDVY7xg/cCxfirVLu39rrhcLLO3CKMsB3t7q+rWHrUM7k4ZuqeZ9WmcknvAJ19WLV0HREMtOrWf+q89yt6QqZadjo6xNsTZMPK3dE31UgfU1l1od9sVkwpXnIyr6A5j+H1qxoRz1IrvKCnHNJIjuvS3QThcmx0P+smlf+PJ/drzTevXW4uyzhtm4WI6FcOmb7zDM31Jrqi7N9SlKAUpSgFKUoBSlKAUpSgFKUoBWp3q2MMXg58Of62JlHg1rqfRgDW2qhoDxVLEVYqwsVJBHcQbEfOu53Dx+aFojxja4+62v9q/zr66Z91zhNpO6i0WJ+2XuDH9Kv73a/bFcnu/tTqJ1f3T2X+6ePy4+lRsTS62k48TTWhng0SjWBt3ZgngZPe4r4MOHz4etZ4IOo17j3+NK5qMnCSa3RUJuLujb9Eu9H5xhPzeQ/bYYZCDxaPgh9PYPkO+u7qCtp9dgsUuOw3EH7VOTA6Nf9Vhoe42NTHu9vBDjIFmhN1bQg+0jDijDkR9dCNDVZ0rhcsv6in2Zb9z4r8HT4WuqsFzOb6TMPF1StIxW5AUKASWQORoSLr2zcg6acb1HcuyrRGUSxsoy6ZrOWbiuQi9xzPC3AmpN383TmxnVtEwzJdcjGwIYg3B79BWp3T3DmhaSWdELKjLFGbOGYjRjyty9fCpeDxVOlhleeq4eex1eExUKOHXx68vf3OT2ZCJIJIooGmmZc7P/qkVhoijiSbXPja1at8JIouyMB3lSB8yK7voyw0keKnSRCj9UCQwsR2xy8b/AErabS3dx+OlkE8nU4dWYRouuex7LMAdRwOvoBxqTLGqnVlCVsujvfnyRJljVSrSi7ZdHe/Pl/BpZosY+Gw5gSJomw0avI6QnKyFgwLScAD/ADrV/nUCSl55pp5YZEyPEV6uygGys3sgNpwt2dB3araGypUlaEZpcjMvZV8uZfbABHI8a3+5WExMUWIxIGWIYd9WHtsFuhUHjY8+Gtq2SUacM113cL3fMzKEYU3O612to3d89fQwYMDs+TNI+LaJmJYJ1bOVvrYvYZj4gCu03IWFnAgZ3igiZS7rlLyzOGcgdwVF+daHdfo5eW0mJuiHUR8Hfz+AfXyqS8LhEiQJGoRV4KosBVX0hiqaTpxk2/Ky/bUr8fiIW6uMnL6WX7al2lK5nfzfSPZ+Hvo07giGPvPDOw+BfqdPKmo0Z1pqnBXbKRyUVdnH9Le3TPNFs6E3OYPMRwBtdFPkCXP7NMNh1jRUXRVUKPIVpt2dlOubETEtNMSzFuIDG5v4k6n0Fb2urlGNGEaENo7vm+LOZxlfrZ6bC9cFv1j884jB0jXX7zan6WrtNpY5YYmkbgo4d55D1NRTPMzszMbsxJJ8TVh0dSvJ1HwM4SF3mN1uNsM4zaOHgtcNKGf7idt/4QR6165UVCv5Pe65Alxrjj9jFfuBBkYeuVfQ1NYq6LErSlKyBSlKAUpSgFKUoBSlKAUpSgFUNVqhoDjulLc7/KGAZVH20X2sPeWA1T9oaedq8tMpBsdCNCDxB7q9q1APTf0fGCU46BfspW+2Uf1ch9/7rfQ+dY2MGg3K24HTqHPaUdi/vL3eY/Dyrqqh+CdkYMpsym4I5EVJW7+31xMfISL7a/3h4H6VSY7DZX1kduJXYmjZ5lsbRkBBBFwRYg8Deudw8uJ2TOcRhu3Ax+1hJNrX4Hyvo/Ec9OPR1qdmbUaQsMjuOukGewCKgYhbMSM2g5X41Eot5ZK148U+JroVJ03miSfuxvbhsfFnhbUe3G2jxnxHMdzDQ/StzUF4vdsiTr8HJ1Mqm4ytZb8wCvs+XDwre7J6XcRhyI9owHwljABPiVvlbzUjyqpxHRGb4sK7r/F7r8l9QxkKi13JUECZi+UZiApa2pAJIBPcLn5191pNkb7bPxNuqxEZJ9xjkfyyvY/K9bsVTVKVSm7VE14ompplAo7v/Dxr4jw6KgQKAoFgoGgHdbuq7avmRwouxsO86D5mtabehm5WlcztnpI2Zhgc06yMPch+0b5r2R6kVwm1OknaOOumCj/N4jp1pPbt9/gn7Nz41Y4fovEVtWsseb0X8mmdaEFds7XfXpDw+AUoLS4gjswg+zfgZCPZHhxPLvqONn7MnxE5xeNJeRtVQ8FHLT3QOS8uetXNk7uRQMHkbrJmOjNzaxJyg8W0Op1rPwG0Os18wVt+jy3v1hPveA/710FGjDC02qGr4y5+HJFJicZKrpHYzqUBrl97d5erBhjPbIs7D3AeQ/WP0rzSpSqyyxK+EHN2RqN8tuCWTq0N0jOp5M/AnyHD51q9g7FlxeJjw8Qu8jhR3KPeY+AFyfKsACvQ/Qt0fnCQfnU62nmXsqRrFGdQNeDNoT4WFdNTpqnFQiXEIqCyokDYWx48JhooIxZIkCjxtxJ8Sbn1rYCqVUVtPZWlKUApSlAKUpQClKUApSlAKUpQCqGq1Q0BSrGNwUc0bxyKHR1Ksp4MCLEGr9KA8u9JXR1Ls2clQWw0jfZSccvPq3PJhy7x61yOExjxOHRirDgR+B7x4V7F2rsqHEwvDMgeNxZlP4juI5GvOPSN0Uz7OYyxZpcKTo/FovCS3L9bh5Vh8mY8TK2HvJFiVyNZZCLFOTd5U/y41l7Sw9olVF7CsgdV4mIHtAAcfLmL1FysQbjQjUEcq6nY2/DrZZwXHxj2h5j3vx86qa2ClB56W3L8EGph3F3h9DeDFxoWkiXLFHE2eylFd7rkUAgXI11/WArYGcELHKuZmjLuoGYC1r6HXibDjXwJocXEQj5gbG4PaUghgSDwIIHGruFwjK7O7Z2YKL5QtlW5Atc8yTeoMnHjo19fqRm1x3NHNu7s+YnKcjC9wDlsRxuj8LXpHulPH+hxcsfkXX+y1ZcuDf8ANAhFnlkGfS+UyS5mvbkB+FZODLnEy5ypyRooKgqO2Wc6Fjrwrc6s0nllor768jaqk4rSRr/8j7RIscfNb/iS/wCKrUm5jObzYmSS/wARJv6uTW7wUpMk4J4SgAE8B1MZsO7UmtXhHRJpAzRKVxBIzrmkIazCzZtBrYaaUjUqa2drckjPXVXe7L2B3bwcbZQod1GbtnMQDoDl4cu6r0+1GQM32aRI+Qly12y+1lCjTnYa3tyqzLgJmnkkTKpVlCllN3Cpqt7+wSSDx1HhWa2zrkkO0YfV0W1ixGpDEXU8iRxrXKSunUlf0NTa+Z3MDFFsrxtncNaSCRQWOY9pVuOBU6gn3TWYNlhu05IzKpljU9h3A4nv7u42F+FfOP21h8MoVmAsABGurWHAW5Dzri9tb2Sz3Vfs4/hHFvvH+Q0rdSpVavZVlz9+7myEJ1NtFzN3vFveqAxYcgtwLjgvgvefHgK4lmJNzqTzNUAqYujLoYZyuJx6lUFmjw54vzBlHJf1eJ591W1GjGjG0SdTpqmrIs9DvRaZmXG4tPsh2oY2/rGB0kYfAOQ5nXgNZ6qiqALAWA0AHKq1vNoqoqlVFAVpSlAKUpQClKUApSlAKUpQClKUAqhqtUNAUpSlAK+ZIwwIYAgixBFwQeIIPGvqlARBv10ExylpsARG5NzAxtG33G9w+B08qhTaux8RhpDHPE8Tj3XFr+IPBh4jSvZVYG2Ng4bFx9XiIklTucXt4g8VPiKwYPHcMzIbqSp7wSD8xW9wO+2JTRsso/W0b94fzvUq7xfk8wsS2DnMR/1cvbXyDjtAed6jnbPRNtfDXvhmlUe9D9oD6L2vpWudOFTto8yhGXaRl4ff+E+3G6nwsw/kazU3ywZ98jzRv5Co8xGGeM2dWQjkwKn5GrYqK+j6L2uvM0PC02SO+8WzycxdCdNerJOnDUpeqSb6YNeDMfuo387VHNqXrH/H0+Lf1/gf0sObO1xXSCg/RxE+LkD6C/41o8fvbipdM+Re5Oz9eP1rAwOyp5jaGKSU90aM/wDZFdnsPoT2tiCC8a4dT70zAEfsLdvnat8MLRp7RNkaMI7I4Im+tbvdnc3G498uHiLC9mkPZjT7znT0Fz4VNu7fQLgILNiWbFOPdPYj/dBu3qfSpJwuEjjQJGqoiiwVQFA8gNKkG04PcLofwuAyyy2xGIGocjsRn/dqef6x17rVINKVkyKUpQCqiqVUUBWlKUApSlAKUpQClKUApSlAKUpQCqGlKApSlKAUpSgFKUoBSlKwCziMLG4s6K47mAYfWtRPuLsyT28Fhj/8SA/MCq0oYMf/ADabI/2HD/uCszC7n7Pit1eEw624ERJf52vVKVgybaKMKAFAA7gLD5CvulK9GRSlKGBSlKAUpSgFVFKUBWlKUApSlAKUpQ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8" name="AutoShape 6" descr="data:image/jpeg;base64,/9j/4AAQSkZJRgABAQAAAQABAAD/2wCEAAkGBhASEBUUExQWFBUVEhgVFhUWGBgXGBQYFRUYFxYXGBgXHCYgGBkjGhkYIC8gIycpLCwsFx4xNTAqNSYrLCkBCQoKDgwOGg8PGi4lHyUsKjAsKi8pLCwtLCw1KiwsLS8qLSkqLCosLywsKjQvLCwsLCwsLCwsKSksLDQpLCkpKf/AABEIALMBGgMBIgACEQEDEQH/xAAcAAEAAQUBAQAAAAAAAAAAAAAABwEDBAUGCAL/xABLEAACAQIDBAcFAwgFCwUAAAABAgMAEQQSIQUGMUEHEyJRYXGBMkJSkaEjcrEIFDNigpKiwSRDssLSFRclU1Rjc3Sz4fAWRIOjw//EABoBAQACAwEAAAAAAAAAAAAAAAAEBQEDBgL/xAA1EQACAQIEAggFAwQDAAAAAAAAAQIDEQQSITFBUQUTMmFxgcHwIkKRsdEzoeEUI1JyFWLx/9oADAMBAAIRAxEAPwCcaUpQClKUApSlAKoarVDQFKUpQC1KUoBStJvRvlg9nx58RIFv7KDV3+6vE+fDxqD97enPG4m6YYfmsR0uDeVh4twX9n51gwTrtzezBYNb4meOLuUntHyQdo/Ko82z+UNg00w0Ekx+JyIl/m30FQLNMzsWZizHizEknzJ1NfKqSbDU9woCTMf+UBtNz9mkEQ+6zn5s1vpWjxHS/tp//dsv3UiX8ErQYfdvFvwia3e1lH8Vqz49xsWePVr5tf8AAGtUq9KO8l9Tw6kFuzK/zqbZ/wBtl+Sf4ay8L0zbaS39JzgcnjjN/MhQfrWt/wDQWJ+KL5t/hqzLuTixwVG8nH961eViaL+ZGOupvijuNm/lDY5LCaCGUd65o2/Fh9K7TYnT5s2awmWTDMebDOn7ya/w1AWK2JiY/bicDvtcfMXFYVbk1LWLNiaex7L2ZtiDEIHglSVD7yMGHrbh61l3rxpsza0+HcSQSvE495GKn1txHnUs7ndPzrljx6Zxw6+MAMPF4xo3mtvKsgnKlYeytrwYmISwSLIjcGU3Hke4+B1rMrJkUpSgFVFUqooCtKUoBSlKAUpSgFKUoBSlKAUpSgFUNVqhoClKUoBUY9JPTFHgi2HwuWXEcGbikPn8Tj4eA591azpc6Weqz4LBt9pqs0w/q+9EPx955efCCqxuYMrae1JsRK0s0jSSMblmNz5eA8BpVMDs6WZssaljz7h5k6Ctzu9uk81nkukfEfE/l3Dx+VdqYkw8J6uPRFJyLoTbjx4moNfGRpvJDVkapiFH4Y7nPbM3DQaztmPwpoB5txPpat/hsPBChMMYsDb7MBmJBsRfiT5msTCbxI80YuQsqdlWXKysNR5qwOhF9R41Z2NhJVGdMuVnfOlzd/tW7euisBp4geVV9R1Z3dV27tkRJucu2zNXbF4utyEKXVRci9i+RiQL2seRNfMmOmIldMmWNmUKwa79WO2cwPZ1uBoeFfbbKvHNGT2ZHZlIHsZrE/J7n1q1iUwwLFpsmfV16xVV9LEkHhfna161RVP5V66aHhZeCPiTbRWVSQBC0KMSeKNJmK38CFt5kV9SbYdcPHIEzyPGHyDQWChnPgAPqRXy+NwDZgZYiHQRkZxbKt8oHda5r7w2BwrWsyyAIsajOGyqo4DL38++vVoWV4v6Hq0eKM18coMY1PWmy27spa58LfiKs47YWHm9uNSfiHZb5j+dWEwEkbREASLFCYwL5WuSO0M2h7IA4jnWTtSd1CKhytJIEzEXyXBJNuBOlh4mtSVpLq35398Dxs1lZym1dxHXtQNnHwNYN6HgfpXLzQsjFWBVhxBFiKlVWMdy7goFHabKCCNCDYAWOnjesbF4DDYxNe1bQMAQy/MX9DpU6jjZx0qarmSYYmS7Wq5nE7r73YvZ83WYdyt7Z0OqSAcmXn58RyNej9wekjDbTj7P2c6jtwsRfxZPiTx5c6817b3flwzdrtIT2XHA+B7j4Vh7P2hLBKssTlJEbMrLxB/85VbRkprNFk5NSV0ezqVw/Rn0lR7SiyPZMUi9tOTjh1ieHeOVdxXs9CqiqVUUBWlKUApSlAKUpQClKUApSlAKUpQCqGq1Q0BSo56X+kT8wg6iBv6TMpsRxhQ6F/vHgvqeVdrvFt2LB4aTESmyRoTbmx4Ko8SbD1ryVt/bcuMxMmIlN3ka57lHJR4AWHpWDBgMxJJJuSbknUknma6vdTdcPaaYdniiH3v1j4d3fWDupsDr5M7j7NDr+seIXy5n/vXe9cjFowTcCxyg9m44ZgLA2PC96rcZiXH+3Dfi+RDxFa3wx8yztTGvEoZUDrcB+1lKg6ZuHAc+6sfZGIkDNE6SBRrG7C91+EspIJHI31FWNlYaaxXrCOrPVsrfahyOLWbVQykaA8zVNrbbjwqrDEueT2Uj1bLfhfmeOi8agdWv0oq796kbL8iV2ZeIGHw8d5CuVXLIGAJUk3sg46G9vOtdh9s43GOUwGHZ7cZGGi+ZJyL6k10W6/RU8zDEbTJZjquHBtYd0hHD7i+p5VJ+GwqRoEjVURRYKoCqPIDQVX4npCjQdo/HLn8q/JaUMBxqEVYTogxs9jjMZlvxSO728LnKo9Aa3eE6FNmL7RmkPi4X6IorvqVVVOl8XPaVlyWhZRoQjsjjT0Q7Jt+ifz62T/FWvxnQhs9v0bzxHl2lcfJlv9akKlao9J4uLuqj+t/ueurjyIixnRjtXDa4XEidR/Vt2CfRyVP7wrSneV436nHQNC3O6m3nlPLxUmp3rD2tsbD4mMxzxrIncw4eKkaqfEEVPo9MOTtiIp960f4ZEq4KnPYiVsHG0cZgClFkEmUHSTQ8/iBN9eYFYe0dqSIzyBCHEJCxki+VTcySWJAUcFF7m5rP3j3BxWzWafBFpsPxkibVkA4kge0o+IWI5i2tYsGKixsDiM9W7BVfQFlsbjzHGx8au6c4SiqkXmhz4rxKmrRlRfxao2PYlUxvZjkXrF5AsPofrXAbx7vNhnuLmNj2T3H4T4/jXZG6EokgiVCoLuM7PJJrqSeB0ue88rVl9WJ4WWReJZGHipIzD1FxXulVeHlmXZfA005uk7rYjXZG15sLOk0LFJEa6kfUHvBGhFeqdxt8ItpYRZksrezLHf8ARuBqPLmDzFeV9sbKbDylG1HFT8Snga6Low30OzsarMT1Eto5hyy30e3ep18iavVJSWZFmmmro9T1UV8o4IBBuCLgjmDX0K9HorSlKAUpSgFKUoBSlKAUpSgFKUoBVDVax8di0ijeRzZURnY9yqCT9BQEIflAb2Z5Y8Ch7MYEstubsOwp8lOb9oVEeFwzSOqLqzEAetZO3drPisTLO/tSyM/kCdB6Cw9K324WzgzvMfc7K/eI1PoP7Vaa1Tqqbma6k8kXI6rB4MYeAIilso4CwLnmdTa5rBimlIkWMK4ZmPaYxvEZOIdCLmxOluNfG3M2a5UixQRyXOSPW7u+U3B5ai1h4ms6M5FaaVo3spIZFsFS2oBuS1/OqJK0cz1b+/vwKzhd7swttbWGEhVF7crKFXmTYBc7W4+A5muy6Ouj782H5zihmxT9rta9SDy/4h5nlwHO+g6L932xmJfaE69lGywKeGYe95INB+sSeVS3VV0ni3RTw1N6/O/T8l5g8MoRzS3FKUrmywFKUoBSsfGY+OIAu1r6KNSzHuVRqx8AK0WJ31EcwiMEjMwuEQq8ot8cY0S419onvArfTw9SprFG2FKc+yjpaVibM2nHOmdL8bMrDKyNzV1OqmssmtUouLytamtpp2YqKOkLcZsK5x+BUKq6zxLwA5uo+D4lHDiOdpOn2pAntyxr951H4mrsciSICCGVhoRYhgfoQamYTE1cJPOlo91waPFSlnjaSIZgkixcIlVSTazJmK3I1yPbit9daxXxsqytnLM6MgRIgxi7Y1jOntW1zHwtbhV/eDZP+Sdo2UWwuJ1TuTXVf2CR+ywq9jMPIHKxMI+szOWAuzuLXW5PZ0A18+6uujKNk46xkrq/7o5ypT6qbi9i1vXsfr4SQO3Hdl8R7y+o+oqN6lfZsJRbAMFNmAYkspYdpTfU66/tGo93n2b1OJYAWVu2vk3EehuKl4CrZulfbY94WergT30Ib2HFYDqXa8uFITXiYz+jPoAV/ZFSOK8v9D28X5rtWIE2Sf7B+7t+wfRwPma9QCrQmFaUpWTIpSlAKUpQClKUApSlAKUpQCuD6atr9RsiYA2aZlhHk5u/8CtXeVC/5R2OtHhIb8XkkIv8Kqo0/aNAQfUnbu4PqsJGAO0Vzkd7MM2v0HpUbYWHO6r8TKvzIFStjcO7RlY36trWVrXtbw+lVfSMtIw5shYt7RNfs3EyR5UljdAFVAQM6s5JLMWT2bkjjbiawt7pGbqcLF7czqAB3ZgqjyLH+GszZcBErdaJOsABXM7OpFrMynRbEkaEXFXtzsL+cbeLHVcNGzeoGQfxuT6VClKNOUqr+VN9zfA80KanWSJX2LslMLh44I/ZiQKD3n3mPiTc+tZtKVw85OcnKW7OkSsK1uL3igRsgbPISQI14sRe4ubKLW1udK1+8230ilihZ5I+sUsWiXM+hCqALGwPaJNiezWBgdJhs+fLNC8HWQyWsxFydTfVuLZxbUVNo4VOOee29u7j/wCEqFC8c0vHy4m4G9UQa0ivEuYpnkChQ4XMVazEqbcCRZuV6wtr73Ig9oQra+ZxeVxy6uDjr8T2Hga1OF/pRjA1llwuSVi1upMMhMUxAGrkjTh6XrP2Futh4c8uIbrZY3IaSQ9kE2YEBuZDA3Nzc2FSZUcPS1knflv715/Q3dXRhrK9+Xv33GnwOCx+MbPHmw0TcZnJM8g+9obeC5V86152/Lsx5YVjjdzf7ZkdXbXRmJP2g56aXrqcbt7FT5xhAuSNrOQR+cWB1KxSAAX5X4jx4c5jNkvj84glmnZCCxnKRhG1GTLbMDbu0PPhU2lLNdVklHly5XfvwJtKSk7VUlDly8X/AD5G5weyZcKExrys7yOrYoaBOrk0uANLoSpv51e29smPGbSjhdjkTDF3CEg3L9kMe43861Wzd4ZcVg1wKRs0pXqZJNMkcYOXOTzOUfOui2EM+Pxj8RGIsOD9xSzfU1Gq56blUn2knbwukvu7GipnpuU5dpJ28LpL76Gk3o3NwOHwrNHH9ozJHGWdyczsBoAdTa59K7nB4YRxog4IiqP2QB/KtHvJF1mKwUXITPMfKJLj6kV0NQMRVnOlBTd27v0X2IlapOVOOZt7v09Dl+knd4YvZ8gAvJEOuj77oCWX9pcw87VG2xtovNgcy6yIpW9gTdRoR4lT86nGoM2RhfzbaOMwvurISv3Q3Z/gdflVv0TVz0J038rUl4cSh6Qp3jn5GVhVeSUyLnyiRQC2ZR1Yi7QyG1znPG3EVrd/sFeJJOaNlPk3/cfWshop5AFIluiSEliUHWswyFW5qBc21AHjWfvJh8+ElH6hYea9r+VXClkrQd+7yKlPLNMjKGZkYMpsysGU9xU3B+Yr2NsLaIxGGhmHCWFJP31B/nXjavUHQxj+t2Nh7m5jzxHwySNYfukVflodxSlKAUpSgFKUoBSlKAUpSgFKUoBUAflFTE43DLyXDE/vSEH+yKn+vPn5RI/0hB/yv/6vQEdbvJfFwj/er9DepSqL92j/AEuH/iD8DUoCqPpPtx8CtxnaRUVb6GY82Jx8p1OZVB+88jH+yPlVwcap0JGz45OYljPyMoqsraYOtblH7m/o39Rkj7T2nHBGXe/EBVGrOx9lVHNjWl2ptbGQ4czOcPFzETZiwHwh81mktyy2vVvabYs4gyJhjIyXSAuyLGl/alPauWbhysAO81o5Nwsfi5Osxc6r4C7lR3Kosq+hqpoUaMEnUkub4vwS+7OwoUqSs6kklx4vwS9SzvFvDaG8McuadBfFSD7RlJ1RLCyLy0sNTYHjVzCYzGCLCgYGUy4ZlIfLbPGFYZMxFxcMPUVvd9NjqNm5Uzf0dUKEXvZCoN7cra+ag8q42HpDxuUDN7CKBZVOdgeMhbWxGhtbXuqfQ/v0r0orRu92/LbuexPox66l/bitG73b8tu5m92HgZ+pOIxGLfDxGVm6j2QAshJQ3N7aEZQK+8RtmI4cXmaPr8R1zOQZHhiDWiY2HZJKJa/ee69W9j4XE4+QR463Vw3YIoUZ3VshDFeQuRp3Gm8G5EtzkKLhlIbKkYMpJfUCy3OUGw14AC1eW6fW5asrPfTZcltq/E1Nw6y1SST7tlyW2r8TIeeUg9c8bOIHnwuMjOQuI7Eq9vd1AK8DrxrI3eeV2GMllMEDqWWF3BBLAgsTZezzANzWknXB4W0OMSSQIHRVCrZM5DdYpBBbPa4N9CCCLi9fUW0sRiSFjZ4sEECC4GZo4goltb3yNPWw51mVO8Wltztpb/r3v82Myp3i7aLm1pbu734c7HY4LaGHgwkTvJGitGvb0Ac5dbW4njXGy73zwiU4eDMrMZ3maOQEdaxKlhwtlAAN7aelZUbtLJIZoGhgWNUUOrBYIFYOxHus75QBlJN/AVen2L1uIzTI5zRtO8d2UWY9XhsP2bDTUnxJrXTpU6bk6mt9fW3vuNdOFOnJ9Zrf3713sbTZG0Y8XjuujYOsWFC6AizyyEsLHUGyV01czuNsQYdJhe95ytxex6tQCFv7ocuAfCumqpxeVVcsNloiBiMue0NlsKhveyPJvE1v6yFSfH7G39wVMlQ7vu194UHw4df+m5/vVYdC/qz/ANH6FZjP0mbCrWLS8bg80YfNTV2vjEHsN90/gas47o5hbkPivRX5PkpOy3B4LinA9Ujb8Sa86jhXof8AJ5H+jZf+bb/px11pekpUpSsgUpSgFKUoBSlKAUpSgFKUoBUG/lH4Q9Zg5ORWVPUFGH4n5VOVRj0/7L6zZiygawTqx+64KH6laA8/7KmyTxN3Sof4hUsGodqWdm4oSwxv8SA+ttfreqfpOPZkQMZHZmTWL0Yz9VtjFwnQSxllHeVYOP4Wb61lVzu0sWcHtLC4z3QwWTy1V/8A62P7tVtOHWwqUf8AKLt47o84GeWqTpSqKwIuDcHUHvHI1WuOsdMaHfjFIuBlUyBGdCq97cCVAGuouPC+tQ7jMZnYnKqC+iqB2QFCgX4nQDjzuedSXvjt1cLi45CM9oMhjI7LpIz5u0QbEFV05i9c++x9jOpmGKkjHHqeyXH6oBFz9fOum6PaoUk2m763Sv5aHQ4BqjTvKL12aV/I63ZW0IExBBdRmeZRrxJkiYDThqx9a6iob2hvNCkfU4KHqlIKvK9jLICQSCeQJA/lau12V0mYOQAS5omsLlhdb21sVvz7wKhYzA1XapGL9SFicDVspqL9foazpOkGq21McRv3WklGnoSPWszcLDFsHA3ELJKGH3pEP4D61yu+u2cRNIufIEkiV4lU5rIzXUk6ds21rabE2Njvzf8ANZJFwscpYpmKmSVmC2QAG4XS5trU6VJxwsYOST+vDUmSpZcJGMpJa38rGHvrgcVCyQtNmjAPUpmIsi3IZ79m63y3vfsivvc/aeIlkMIDvZhJG5Zm6p10UuSdY8t9LakC2tW5NgSSyRzqvXIbCaJGDvGyHLIqq7XsbXHdmrv935AC/wBgcP1jl0VgoJVVRSCE9kg8jyI8azXrKlQtZN/TXwMV60YUFCyb57WfgbXCYZY0VF4KLa8T3k+JNyfEmrtKVy7bbuyhbvqKhPFz9ft3FyDVY7xg/cCxfirVLu39rrhcLLO3CKMsB3t7q+rWHrUM7k4ZuqeZ9WmcknvAJ19WLV0HREMtOrWf+q89yt6QqZadjo6xNsTZMPK3dE31UgfU1l1od9sVkwpXnIyr6A5j+H1qxoRz1IrvKCnHNJIjuvS3QThcmx0P+smlf+PJ/drzTevXW4uyzhtm4WI6FcOmb7zDM31Jrqi7N9SlKAUpSgFKUoBSlKAUpSgFKUoBWp3q2MMXg58Of62JlHg1rqfRgDW2qhoDxVLEVYqwsVJBHcQbEfOu53Dx+aFojxja4+62v9q/zr66Z91zhNpO6i0WJ+2XuDH9Kv73a/bFcnu/tTqJ1f3T2X+6ePy4+lRsTS62k48TTWhng0SjWBt3ZgngZPe4r4MOHz4etZ4IOo17j3+NK5qMnCSa3RUJuLujb9Eu9H5xhPzeQ/bYYZCDxaPgh9PYPkO+u7qCtp9dgsUuOw3EH7VOTA6Nf9Vhoe42NTHu9vBDjIFmhN1bQg+0jDijDkR9dCNDVZ0rhcsv6in2Zb9z4r8HT4WuqsFzOb6TMPF1StIxW5AUKASWQORoSLr2zcg6acb1HcuyrRGUSxsoy6ZrOWbiuQi9xzPC3AmpN383TmxnVtEwzJdcjGwIYg3B79BWp3T3DmhaSWdELKjLFGbOGYjRjyty9fCpeDxVOlhleeq4eex1eExUKOHXx68vf3OT2ZCJIJIooGmmZc7P/qkVhoijiSbXPja1at8JIouyMB3lSB8yK7voyw0keKnSRCj9UCQwsR2xy8b/AErabS3dx+OlkE8nU4dWYRouuex7LMAdRwOvoBxqTLGqnVlCVsujvfnyRJljVSrSi7ZdHe/Pl/BpZosY+Gw5gSJomw0avI6QnKyFgwLScAD/ADrV/nUCSl55pp5YZEyPEV6uygGys3sgNpwt2dB3araGypUlaEZpcjMvZV8uZfbABHI8a3+5WExMUWIxIGWIYd9WHtsFuhUHjY8+Gtq2SUacM113cL3fMzKEYU3O612to3d89fQwYMDs+TNI+LaJmJYJ1bOVvrYvYZj4gCu03IWFnAgZ3igiZS7rlLyzOGcgdwVF+daHdfo5eW0mJuiHUR8Hfz+AfXyqS8LhEiQJGoRV4KosBVX0hiqaTpxk2/Ky/bUr8fiIW6uMnL6WX7al2lK5nfzfSPZ+Hvo07giGPvPDOw+BfqdPKmo0Z1pqnBXbKRyUVdnH9Le3TPNFs6E3OYPMRwBtdFPkCXP7NMNh1jRUXRVUKPIVpt2dlOubETEtNMSzFuIDG5v4k6n0Fb2urlGNGEaENo7vm+LOZxlfrZ6bC9cFv1j884jB0jXX7zan6WrtNpY5YYmkbgo4d55D1NRTPMzszMbsxJJ8TVh0dSvJ1HwM4SF3mN1uNsM4zaOHgtcNKGf7idt/4QR6165UVCv5Pe65Alxrjj9jFfuBBkYeuVfQ1NYq6LErSlKyBSlKAUpSgFKUoBSlKAUpSgFUNVqhoDjulLc7/KGAZVH20X2sPeWA1T9oaedq8tMpBsdCNCDxB7q9q1APTf0fGCU46BfspW+2Uf1ch9/7rfQ+dY2MGg3K24HTqHPaUdi/vL3eY/Dyrqqh+CdkYMpsym4I5EVJW7+31xMfISL7a/3h4H6VSY7DZX1kduJXYmjZ5lsbRkBBBFwRYg8Deudw8uJ2TOcRhu3Ax+1hJNrX4Hyvo/Ec9OPR1qdmbUaQsMjuOukGewCKgYhbMSM2g5X41Eot5ZK148U+JroVJ03miSfuxvbhsfFnhbUe3G2jxnxHMdzDQ/StzUF4vdsiTr8HJ1Mqm4ytZb8wCvs+XDwre7J6XcRhyI9owHwljABPiVvlbzUjyqpxHRGb4sK7r/F7r8l9QxkKi13JUECZi+UZiApa2pAJIBPcLn5191pNkb7bPxNuqxEZJ9xjkfyyvY/K9bsVTVKVSm7VE14ompplAo7v/Dxr4jw6KgQKAoFgoGgHdbuq7avmRwouxsO86D5mtabehm5WlcztnpI2Zhgc06yMPch+0b5r2R6kVwm1OknaOOumCj/N4jp1pPbt9/gn7Nz41Y4fovEVtWsseb0X8mmdaEFds7XfXpDw+AUoLS4gjswg+zfgZCPZHhxPLvqONn7MnxE5xeNJeRtVQ8FHLT3QOS8uetXNk7uRQMHkbrJmOjNzaxJyg8W0Op1rPwG0Os18wVt+jy3v1hPveA/710FGjDC02qGr4y5+HJFJicZKrpHYzqUBrl97d5erBhjPbIs7D3AeQ/WP0rzSpSqyyxK+EHN2RqN8tuCWTq0N0jOp5M/AnyHD51q9g7FlxeJjw8Qu8jhR3KPeY+AFyfKsACvQ/Qt0fnCQfnU62nmXsqRrFGdQNeDNoT4WFdNTpqnFQiXEIqCyokDYWx48JhooIxZIkCjxtxJ8Sbn1rYCqVUVtPZWlKUApSlAKUpQClKUApSlAKUpQCqGq1Q0BSrGNwUc0bxyKHR1Ksp4MCLEGr9KA8u9JXR1Ls2clQWw0jfZSccvPq3PJhy7x61yOExjxOHRirDgR+B7x4V7F2rsqHEwvDMgeNxZlP4juI5GvOPSN0Uz7OYyxZpcKTo/FovCS3L9bh5Vh8mY8TK2HvJFiVyNZZCLFOTd5U/y41l7Sw9olVF7CsgdV4mIHtAAcfLmL1FysQbjQjUEcq6nY2/DrZZwXHxj2h5j3vx86qa2ClB56W3L8EGph3F3h9DeDFxoWkiXLFHE2eylFd7rkUAgXI11/WArYGcELHKuZmjLuoGYC1r6HXibDjXwJocXEQj5gbG4PaUghgSDwIIHGruFwjK7O7Z2YKL5QtlW5Atc8yTeoMnHjo19fqRm1x3NHNu7s+YnKcjC9wDlsRxuj8LXpHulPH+hxcsfkXX+y1ZcuDf8ANAhFnlkGfS+UyS5mvbkB+FZODLnEy5ypyRooKgqO2Wc6Fjrwrc6s0nllor768jaqk4rSRr/8j7RIscfNb/iS/wCKrUm5jObzYmSS/wARJv6uTW7wUpMk4J4SgAE8B1MZsO7UmtXhHRJpAzRKVxBIzrmkIazCzZtBrYaaUjUqa2drckjPXVXe7L2B3bwcbZQod1GbtnMQDoDl4cu6r0+1GQM32aRI+Qly12y+1lCjTnYa3tyqzLgJmnkkTKpVlCllN3Cpqt7+wSSDx1HhWa2zrkkO0YfV0W1ixGpDEXU8iRxrXKSunUlf0NTa+Z3MDFFsrxtncNaSCRQWOY9pVuOBU6gn3TWYNlhu05IzKpljU9h3A4nv7u42F+FfOP21h8MoVmAsABGurWHAW5Dzri9tb2Sz3Vfs4/hHFvvH+Q0rdSpVavZVlz9+7myEJ1NtFzN3vFveqAxYcgtwLjgvgvefHgK4lmJNzqTzNUAqYujLoYZyuJx6lUFmjw54vzBlHJf1eJ591W1GjGjG0SdTpqmrIs9DvRaZmXG4tPsh2oY2/rGB0kYfAOQ5nXgNZ6qiqALAWA0AHKq1vNoqoqlVFAVpSlAKUpQClKUApSlAKUpQClKUAqhqtUNAUpSlAK+ZIwwIYAgixBFwQeIIPGvqlARBv10ExylpsARG5NzAxtG33G9w+B08qhTaux8RhpDHPE8Tj3XFr+IPBh4jSvZVYG2Ng4bFx9XiIklTucXt4g8VPiKwYPHcMzIbqSp7wSD8xW9wO+2JTRsso/W0b94fzvUq7xfk8wsS2DnMR/1cvbXyDjtAed6jnbPRNtfDXvhmlUe9D9oD6L2vpWudOFTto8yhGXaRl4ff+E+3G6nwsw/kazU3ywZ98jzRv5Co8xGGeM2dWQjkwKn5GrYqK+j6L2uvM0PC02SO+8WzycxdCdNerJOnDUpeqSb6YNeDMfuo387VHNqXrH/H0+Lf1/gf0sObO1xXSCg/RxE+LkD6C/41o8fvbipdM+Re5Oz9eP1rAwOyp5jaGKSU90aM/wDZFdnsPoT2tiCC8a4dT70zAEfsLdvnat8MLRp7RNkaMI7I4Im+tbvdnc3G498uHiLC9mkPZjT7znT0Fz4VNu7fQLgILNiWbFOPdPYj/dBu3qfSpJwuEjjQJGqoiiwVQFA8gNKkG04PcLofwuAyyy2xGIGocjsRn/dqef6x17rVINKVkyKUpQCqiqVUUBWlKUApSlAKUpQClKUApSlAKUpQCqGlKApSlKAUpSgFKUoBSlKwCziMLG4s6K47mAYfWtRPuLsyT28Fhj/8SA/MCq0oYMf/ADabI/2HD/uCszC7n7Pit1eEw624ERJf52vVKVgybaKMKAFAA7gLD5CvulK9GRSlKGBSlKAUpSgFVFKUBWlKUApSlAKUpQH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A"/>
          </a:p>
        </p:txBody>
      </p:sp>
      <p:graphicFrame>
        <p:nvGraphicFramePr>
          <p:cNvPr id="11" name="Object 10">
            <a:hlinkClick r:id="rId4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65031"/>
              </p:ext>
            </p:extLst>
          </p:nvPr>
        </p:nvGraphicFramePr>
        <p:xfrm>
          <a:off x="7524750" y="216602"/>
          <a:ext cx="1238250" cy="117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6" name="Bitmap Image" r:id="rId5" imgW="9307224" imgH="8828571" progId="Paint.Picture">
                  <p:embed/>
                </p:oleObj>
              </mc:Choice>
              <mc:Fallback>
                <p:oleObj name="Bitmap Image" r:id="rId5" imgW="9307224" imgH="8828571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0" y="216602"/>
                        <a:ext cx="1238250" cy="1171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057400"/>
            <a:ext cx="2967900" cy="149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79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Faeces attacks perpetrators: </a:t>
            </a:r>
            <a:br>
              <a:rPr lang="en-ZA" dirty="0" smtClean="0"/>
            </a:br>
            <a:r>
              <a:rPr lang="en-ZA" i="1" dirty="0" err="1" smtClean="0"/>
              <a:t>Andile</a:t>
            </a:r>
            <a:r>
              <a:rPr lang="en-ZA" i="1" dirty="0" smtClean="0"/>
              <a:t> </a:t>
            </a:r>
            <a:r>
              <a:rPr lang="en-ZA" i="1" dirty="0" err="1" smtClean="0"/>
              <a:t>Lili</a:t>
            </a:r>
            <a:endParaRPr lang="en-ZA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/>
              <a:pPr/>
              <a:t>15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ZA" dirty="0" smtClean="0"/>
              <a:t>Former ANC City Councillor, ANCYL leader</a:t>
            </a:r>
            <a:endParaRPr lang="en-ZA" dirty="0"/>
          </a:p>
        </p:txBody>
      </p:sp>
      <p:pic>
        <p:nvPicPr>
          <p:cNvPr id="6" name="Picture 5" descr="https://encrypted-tbn3.gstatic.com/images?q=tbn:ANd9GcQjk5BFJw-sWm1cjTYy9IHdCurYHz9TjBFpxY4nl4ZzfpeKwyv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490" y="152400"/>
            <a:ext cx="1794510" cy="12954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213760"/>
              </p:ext>
            </p:extLst>
          </p:nvPr>
        </p:nvGraphicFramePr>
        <p:xfrm>
          <a:off x="393690" y="1600200"/>
          <a:ext cx="8394032" cy="4106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7016"/>
                <a:gridCol w="4197016"/>
              </a:tblGrid>
              <a:tr h="414337">
                <a:tc>
                  <a:txBody>
                    <a:bodyPr/>
                    <a:lstStyle/>
                    <a:p>
                      <a:r>
                        <a:rPr lang="en-ZA" dirty="0" smtClean="0"/>
                        <a:t>Known</a:t>
                      </a:r>
                      <a:r>
                        <a:rPr lang="en-ZA" baseline="0" dirty="0" smtClean="0"/>
                        <a:t> </a:t>
                      </a:r>
                      <a:r>
                        <a:rPr lang="en-ZA" dirty="0" smtClean="0"/>
                        <a:t>Faeces Attacks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8010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June 2013, Parliamentary Legislature, 7 Wale St, Cape Town;</a:t>
                      </a:r>
                    </a:p>
                    <a:p>
                      <a:endParaRPr lang="en-ZA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801052"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8010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 June 2013, Cape Town International Airport</a:t>
                      </a:r>
                    </a:p>
                    <a:p>
                      <a:endParaRPr lang="en-ZA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1062039"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883891"/>
            <a:ext cx="1924050" cy="1678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7" t="5406" r="18397" b="5746"/>
          <a:stretch/>
        </p:blipFill>
        <p:spPr bwMode="auto">
          <a:xfrm>
            <a:off x="5943600" y="2057400"/>
            <a:ext cx="1600200" cy="1539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0600"/>
            <a:ext cx="360000" cy="50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 descr="http://www.timeslive.co.za/incoming/2012/03/22/ancyl-logo.jpg/ALTERNATES/crop_630x400/ancyl+logo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5" r="16549"/>
          <a:stretch/>
        </p:blipFill>
        <p:spPr bwMode="auto">
          <a:xfrm>
            <a:off x="4932000" y="1113078"/>
            <a:ext cx="360000" cy="36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6477000" y="2362200"/>
            <a:ext cx="3810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/>
          </a:p>
        </p:txBody>
      </p:sp>
    </p:spTree>
    <p:extLst>
      <p:ext uri="{BB962C8B-B14F-4D97-AF65-F5344CB8AC3E}">
        <p14:creationId xmlns:p14="http://schemas.microsoft.com/office/powerpoint/2010/main" val="48810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Faeces attacks perpetrators: </a:t>
            </a:r>
            <a:br>
              <a:rPr lang="en-ZA" dirty="0" smtClean="0"/>
            </a:br>
            <a:r>
              <a:rPr lang="en-ZA" i="1" dirty="0" err="1" smtClean="0"/>
              <a:t>Loyiso</a:t>
            </a:r>
            <a:r>
              <a:rPr lang="en-ZA" i="1" dirty="0" smtClean="0"/>
              <a:t> Nkohla</a:t>
            </a:r>
            <a:endParaRPr lang="en-ZA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/>
              <a:pPr/>
              <a:t>16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ZA" dirty="0" smtClean="0"/>
              <a:t>ANC City Councillor, ANCYL leader</a:t>
            </a:r>
            <a:endParaRPr lang="en-ZA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359699"/>
              </p:ext>
            </p:extLst>
          </p:nvPr>
        </p:nvGraphicFramePr>
        <p:xfrm>
          <a:off x="393690" y="1600200"/>
          <a:ext cx="8394032" cy="399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7016"/>
                <a:gridCol w="4197016"/>
              </a:tblGrid>
              <a:tr h="414337">
                <a:tc>
                  <a:txBody>
                    <a:bodyPr/>
                    <a:lstStyle/>
                    <a:p>
                      <a:r>
                        <a:rPr lang="en-ZA" dirty="0" smtClean="0"/>
                        <a:t>Known</a:t>
                      </a:r>
                      <a:r>
                        <a:rPr lang="en-ZA" baseline="0" dirty="0" smtClean="0"/>
                        <a:t> </a:t>
                      </a:r>
                      <a:r>
                        <a:rPr lang="en-ZA" dirty="0" smtClean="0"/>
                        <a:t>Faeces Attacks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8010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June 2013, Parliamentary Legislature, 7 Wale St, Cape Town;</a:t>
                      </a:r>
                    </a:p>
                    <a:p>
                      <a:endParaRPr lang="en-ZA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801052"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8010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8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11 June 2013, </a:t>
                      </a:r>
                      <a:r>
                        <a:rPr lang="en-ZA" sz="180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Protea</a:t>
                      </a:r>
                      <a:r>
                        <a:rPr lang="en-ZA" sz="18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Assurance Building, Greenmarket Square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1062039"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 descr="ANC Youth League member Loyiso Nkohla empties bottles filled with shit in front of the Western Cape Provincial Legislature. 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152615"/>
            <a:ext cx="1934210" cy="1288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opy of IOL DV toilet protest [1]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967480"/>
            <a:ext cx="1923415" cy="144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0600"/>
            <a:ext cx="360000" cy="50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 descr="http://www.timeslive.co.za/incoming/2012/03/22/ancyl-logo.jpg/ALTERNATES/crop_630x400/ancyl+log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5" r="16549"/>
          <a:stretch/>
        </p:blipFill>
        <p:spPr bwMode="auto">
          <a:xfrm>
            <a:off x="4932000" y="1113078"/>
            <a:ext cx="360000" cy="36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ancyl's loyiso nkoh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228600"/>
            <a:ext cx="156210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1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Faeces attacks perpetrators: </a:t>
            </a:r>
            <a:br>
              <a:rPr lang="en-ZA" dirty="0" smtClean="0"/>
            </a:br>
            <a:r>
              <a:rPr lang="en-ZA" i="1" dirty="0" err="1" smtClean="0"/>
              <a:t>Loyiso</a:t>
            </a:r>
            <a:r>
              <a:rPr lang="en-ZA" i="1" dirty="0" smtClean="0"/>
              <a:t> Nkohla</a:t>
            </a:r>
            <a:endParaRPr lang="en-ZA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/>
              <a:pPr/>
              <a:t>17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ZA" dirty="0" smtClean="0"/>
              <a:t>ANC City Councillor, ANCYL member</a:t>
            </a:r>
            <a:endParaRPr lang="en-ZA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758744"/>
              </p:ext>
            </p:extLst>
          </p:nvPr>
        </p:nvGraphicFramePr>
        <p:xfrm>
          <a:off x="393690" y="1600200"/>
          <a:ext cx="8394032" cy="3501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7016"/>
                <a:gridCol w="4197016"/>
              </a:tblGrid>
              <a:tr h="414337">
                <a:tc>
                  <a:txBody>
                    <a:bodyPr/>
                    <a:lstStyle/>
                    <a:p>
                      <a:r>
                        <a:rPr lang="en-ZA" dirty="0" smtClean="0"/>
                        <a:t>Known</a:t>
                      </a:r>
                      <a:r>
                        <a:rPr lang="en-ZA" baseline="0" dirty="0" smtClean="0"/>
                        <a:t> </a:t>
                      </a:r>
                      <a:r>
                        <a:rPr lang="en-ZA" dirty="0" smtClean="0"/>
                        <a:t>Faeces Attacks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8010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 June 2013, Cape Town International Airport</a:t>
                      </a:r>
                    </a:p>
                    <a:p>
                      <a:endParaRPr lang="en-ZA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801052"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801052">
                <a:tc gridSpan="2">
                  <a:txBody>
                    <a:bodyPr/>
                    <a:lstStyle/>
                    <a:p>
                      <a:r>
                        <a:rPr lang="en-ZA" sz="14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“All we want is a positive response (to </a:t>
                      </a:r>
                      <a:r>
                        <a:rPr lang="en-ZA" sz="1400" b="0" i="1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our ultimatum),” </a:t>
                      </a:r>
                      <a:r>
                        <a:rPr lang="en-ZA" sz="14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Nkohla tells the Daily Voice.</a:t>
                      </a:r>
                    </a:p>
                    <a:p>
                      <a:r>
                        <a:rPr lang="en-ZA" sz="14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“But if we do not get that, we will not back down or retreat from the statements we have made to make this province ungovernable.</a:t>
                      </a:r>
                    </a:p>
                    <a:p>
                      <a:r>
                        <a:rPr lang="en-ZA" sz="14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“It is those people who burn traffic lights that we want on our side on the day.”; quoted</a:t>
                      </a:r>
                      <a:r>
                        <a:rPr lang="en-ZA" sz="1400" b="0" i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Daily Voice, Aug 6 2012.</a:t>
                      </a:r>
                    </a:p>
                    <a:p>
                      <a:endParaRPr lang="en-ZA" sz="1400" b="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0600"/>
            <a:ext cx="360000" cy="50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4" descr="data:image/jpeg;base64,/9j/4AAQSkZJRgABAQAAAQABAAD/2wCEAAkGBhASEBUUExQWFBUVEhgVFhUWGBgXGBQYFRUYFxYXGBgXHCYgGBkjGhkYIC8gIycpLCwsFx4xNTAqNSYrLCkBCQoKDgwOGg8PGi4lHyUsKjAsKi8pLCwtLCw1KiwsLS8qLSkqLCosLywsKjQvLCwsLCwsLCwsKSksLDQpLCkpKf/AABEIALMBGgMBIgACEQEDEQH/xAAcAAEAAQUBAQAAAAAAAAAAAAAABwEDBAUGCAL/xABLEAACAQIDBAcFAwgFCwUAAAABAgMAEQQSIQUGMUEHEyJRYXGBMkJSkaEjcrEIFDNigpKiwSRDssLSFRclU1Rjc3Sz4fAWRIOjw//EABoBAQACAwEAAAAAAAAAAAAAAAAEBQEDBgL/xAA1EQACAQIEAggFAwQDAAAAAAAAAQIDEQQSITFBUQUTMmFxgcHwIkKRsdEzoeEUI1JyFWLx/9oADAMBAAIRAxEAPwCcaUpQClKUApSlAKoarVDQFKUpQC1KUoBStJvRvlg9nx58RIFv7KDV3+6vE+fDxqD97enPG4m6YYfmsR0uDeVh4twX9n51gwTrtzezBYNb4meOLuUntHyQdo/Ko82z+UNg00w0Ekx+JyIl/m30FQLNMzsWZizHizEknzJ1NfKqSbDU9woCTMf+UBtNz9mkEQ+6zn5s1vpWjxHS/tp//dsv3UiX8ErQYfdvFvwia3e1lH8Vqz49xsWePVr5tf8AAGtUq9KO8l9Tw6kFuzK/zqbZ/wBtl+Sf4ay8L0zbaS39JzgcnjjN/MhQfrWt/wDQWJ+KL5t/hqzLuTixwVG8nH961eViaL+ZGOupvijuNm/lDY5LCaCGUd65o2/Fh9K7TYnT5s2awmWTDMebDOn7ya/w1AWK2JiY/bicDvtcfMXFYVbk1LWLNiaex7L2ZtiDEIHglSVD7yMGHrbh61l3rxpsza0+HcSQSvE495GKn1txHnUs7ndPzrljx6Zxw6+MAMPF4xo3mtvKsgnKlYeytrwYmISwSLIjcGU3Hke4+B1rMrJkUpSgFVFUqooCtKUoBSlKAUpSgFKUoBSlKAUpSgFUNVqhoClKUoBUY9JPTFHgi2HwuWXEcGbikPn8Tj4eA591azpc6Weqz4LBt9pqs0w/q+9EPx955efCCqxuYMrae1JsRK0s0jSSMblmNz5eA8BpVMDs6WZssaljz7h5k6Ctzu9uk81nkukfEfE/l3Dx+VdqYkw8J6uPRFJyLoTbjx4moNfGRpvJDVkapiFH4Y7nPbM3DQaztmPwpoB5txPpat/hsPBChMMYsDb7MBmJBsRfiT5msTCbxI80YuQsqdlWXKysNR5qwOhF9R41Z2NhJVGdMuVnfOlzd/tW7euisBp4geVV9R1Z3dV27tkRJucu2zNXbF4utyEKXVRci9i+RiQL2seRNfMmOmIldMmWNmUKwa79WO2cwPZ1uBoeFfbbKvHNGT2ZHZlIHsZrE/J7n1q1iUwwLFpsmfV16xVV9LEkHhfna161RVP5V66aHhZeCPiTbRWVSQBC0KMSeKNJmK38CFt5kV9SbYdcPHIEzyPGHyDQWChnPgAPqRXy+NwDZgZYiHQRkZxbKt8oHda5r7w2BwrWsyyAIsajOGyqo4DL38++vVoWV4v6Hq0eKM18coMY1PWmy27spa58LfiKs47YWHm9uNSfiHZb5j+dWEwEkbREASLFCYwL5WuSO0M2h7IA4jnWTtSd1CKhytJIEzEXyXBJNuBOlh4mtSVpLq35398Dxs1lZym1dxHXtQNnHwNYN6HgfpXLzQsjFWBVhxBFiKlVWMdy7goFHabKCCNCDYAWOnjesbF4DDYxNe1bQMAQy/MX9DpU6jjZx0qarmSYYmS7Wq5nE7r73YvZ83WYdyt7Z0OqSAcmXn58RyNej9wekjDbTj7P2c6jtwsRfxZPiTx5c6817b3flwzdrtIT2XHA+B7j4Vh7P2hLBKssTlJEbMrLxB/85VbRkprNFk5NSV0ezqVw/Rn0lR7SiyPZMUi9tOTjh1ieHeOVdxXs9CqiqVUUBWlKUApSlAKUpQClKUApSlAKUpQCqGq1Q0BSo56X+kT8wg6iBv6TMpsRxhQ6F/vHgvqeVdrvFt2LB4aTESmyRoTbmx4Ko8SbD1ryVt/bcuMxMmIlN3ka57lHJR4AWHpWDBgMxJJJuSbknUknma6vdTdcPaaYdniiH3v1j4d3fWDupsDr5M7j7NDr+seIXy5n/vXe9cjFowTcCxyg9m44ZgLA2PC96rcZiXH+3Dfi+RDxFa3wx8yztTGvEoZUDrcB+1lKg6ZuHAc+6sfZGIkDNE6SBRrG7C91+EspIJHI31FWNlYaaxXrCOrPVsrfahyOLWbVQykaA8zVNrbbjwqrDEueT2Uj1bLfhfmeOi8agdWv0oq796kbL8iV2ZeIGHw8d5CuVXLIGAJUk3sg46G9vOtdh9s43GOUwGHZ7cZGGi+ZJyL6k10W6/RU8zDEbTJZjquHBtYd0hHD7i+p5VJ+GwqRoEjVURRYKoCqPIDQVX4npCjQdo/HLn8q/JaUMBxqEVYTogxs9jjMZlvxSO728LnKo9Aa3eE6FNmL7RmkPi4X6IorvqVVVOl8XPaVlyWhZRoQjsjjT0Q7Jt+ifz62T/FWvxnQhs9v0bzxHl2lcfJlv9akKlao9J4uLuqj+t/ueurjyIixnRjtXDa4XEidR/Vt2CfRyVP7wrSneV436nHQNC3O6m3nlPLxUmp3rD2tsbD4mMxzxrIncw4eKkaqfEEVPo9MOTtiIp960f4ZEq4KnPYiVsHG0cZgClFkEmUHSTQ8/iBN9eYFYe0dqSIzyBCHEJCxki+VTcySWJAUcFF7m5rP3j3BxWzWafBFpsPxkibVkA4kge0o+IWI5i2tYsGKixsDiM9W7BVfQFlsbjzHGx8au6c4SiqkXmhz4rxKmrRlRfxao2PYlUxvZjkXrF5AsPofrXAbx7vNhnuLmNj2T3H4T4/jXZG6EokgiVCoLuM7PJJrqSeB0ue88rVl9WJ4WWReJZGHipIzD1FxXulVeHlmXZfA005uk7rYjXZG15sLOk0LFJEa6kfUHvBGhFeqdxt8ItpYRZksrezLHf8ARuBqPLmDzFeV9sbKbDylG1HFT8Snga6Low30OzsarMT1Eto5hyy30e3ep18iavVJSWZFmmmro9T1UV8o4IBBuCLgjmDX0K9HorSlKAUpSgFKUoBSlKAUpSgFKUoBVDVax8di0ijeRzZURnY9yqCT9BQEIflAb2Z5Y8Ch7MYEstubsOwp8lOb9oVEeFwzSOqLqzEAetZO3drPisTLO/tSyM/kCdB6Cw9K324WzgzvMfc7K/eI1PoP7Vaa1Tqqbma6k8kXI6rB4MYeAIilso4CwLnmdTa5rBimlIkWMK4ZmPaYxvEZOIdCLmxOluNfG3M2a5UixQRyXOSPW7u+U3B5ai1h4ms6M5FaaVo3spIZFsFS2oBuS1/OqJK0cz1b+/vwKzhd7swttbWGEhVF7crKFXmTYBc7W4+A5muy6Ouj782H5zihmxT9rta9SDy/4h5nlwHO+g6L932xmJfaE69lGywKeGYe95INB+sSeVS3VV0ni3RTw1N6/O/T8l5g8MoRzS3FKUrmywFKUoBSsfGY+OIAu1r6KNSzHuVRqx8AK0WJ31EcwiMEjMwuEQq8ot8cY0S419onvArfTw9SprFG2FKc+yjpaVibM2nHOmdL8bMrDKyNzV1OqmssmtUouLytamtpp2YqKOkLcZsK5x+BUKq6zxLwA5uo+D4lHDiOdpOn2pAntyxr951H4mrsciSICCGVhoRYhgfoQamYTE1cJPOlo91waPFSlnjaSIZgkixcIlVSTazJmK3I1yPbit9daxXxsqytnLM6MgRIgxi7Y1jOntW1zHwtbhV/eDZP+Sdo2UWwuJ1TuTXVf2CR+ywq9jMPIHKxMI+szOWAuzuLXW5PZ0A18+6uujKNk46xkrq/7o5ypT6qbi9i1vXsfr4SQO3Hdl8R7y+o+oqN6lfZsJRbAMFNmAYkspYdpTfU66/tGo93n2b1OJYAWVu2vk3EehuKl4CrZulfbY94WergT30Ib2HFYDqXa8uFITXiYz+jPoAV/ZFSOK8v9D28X5rtWIE2Sf7B+7t+wfRwPma9QCrQmFaUpWTIpSlAKUpQClKUApSlAKUpQCuD6atr9RsiYA2aZlhHk5u/8CtXeVC/5R2OtHhIb8XkkIv8Kqo0/aNAQfUnbu4PqsJGAO0Vzkd7MM2v0HpUbYWHO6r8TKvzIFStjcO7RlY36trWVrXtbw+lVfSMtIw5shYt7RNfs3EyR5UljdAFVAQM6s5JLMWT2bkjjbiawt7pGbqcLF7czqAB3ZgqjyLH+GszZcBErdaJOsABXM7OpFrMynRbEkaEXFXtzsL+cbeLHVcNGzeoGQfxuT6VClKNOUqr+VN9zfA80KanWSJX2LslMLh44I/ZiQKD3n3mPiTc+tZtKVw85OcnKW7OkSsK1uL3igRsgbPISQI14sRe4ubKLW1udK1+8230ilihZ5I+sUsWiXM+hCqALGwPaJNiezWBgdJhs+fLNC8HWQyWsxFydTfVuLZxbUVNo4VOOee29u7j/wCEqFC8c0vHy4m4G9UQa0ivEuYpnkChQ4XMVazEqbcCRZuV6wtr73Ig9oQra+ZxeVxy6uDjr8T2Hga1OF/pRjA1llwuSVi1upMMhMUxAGrkjTh6XrP2Futh4c8uIbrZY3IaSQ9kE2YEBuZDA3Nzc2FSZUcPS1knflv715/Q3dXRhrK9+Xv33GnwOCx+MbPHmw0TcZnJM8g+9obeC5V86152/Lsx5YVjjdzf7ZkdXbXRmJP2g56aXrqcbt7FT5xhAuSNrOQR+cWB1KxSAAX5X4jx4c5jNkvj84glmnZCCxnKRhG1GTLbMDbu0PPhU2lLNdVklHly5XfvwJtKSk7VUlDly8X/AD5G5weyZcKExrys7yOrYoaBOrk0uANLoSpv51e29smPGbSjhdjkTDF3CEg3L9kMe43861Wzd4ZcVg1wKRs0pXqZJNMkcYOXOTzOUfOui2EM+Pxj8RGIsOD9xSzfU1Gq56blUn2knbwukvu7GipnpuU5dpJ28LpL76Gk3o3NwOHwrNHH9ozJHGWdyczsBoAdTa59K7nB4YRxog4IiqP2QB/KtHvJF1mKwUXITPMfKJLj6kV0NQMRVnOlBTd27v0X2IlapOVOOZt7v09Dl+knd4YvZ8gAvJEOuj77oCWX9pcw87VG2xtovNgcy6yIpW9gTdRoR4lT86nGoM2RhfzbaOMwvurISv3Q3Z/gdflVv0TVz0J038rUl4cSh6Qp3jn5GVhVeSUyLnyiRQC2ZR1Yi7QyG1znPG3EVrd/sFeJJOaNlPk3/cfWshop5AFIluiSEliUHWswyFW5qBc21AHjWfvJh8+ElH6hYea9r+VXClkrQd+7yKlPLNMjKGZkYMpsysGU9xU3B+Yr2NsLaIxGGhmHCWFJP31B/nXjavUHQxj+t2Nh7m5jzxHwySNYfukVflodxSlKAUpSgFKUoBSlKAUpSgFKUoBUAflFTE43DLyXDE/vSEH+yKn+vPn5RI/0hB/yv/6vQEdbvJfFwj/er9DepSqL92j/AEuH/iD8DUoCqPpPtx8CtxnaRUVb6GY82Jx8p1OZVB+88jH+yPlVwcap0JGz45OYljPyMoqsraYOtblH7m/o39Rkj7T2nHBGXe/EBVGrOx9lVHNjWl2ptbGQ4czOcPFzETZiwHwh81mktyy2vVvabYs4gyJhjIyXSAuyLGl/alPauWbhysAO81o5Nwsfi5Osxc6r4C7lR3Kosq+hqpoUaMEnUkub4vwS+7OwoUqSs6kklx4vwS9SzvFvDaG8McuadBfFSD7RlJ1RLCyLy0sNTYHjVzCYzGCLCgYGUy4ZlIfLbPGFYZMxFxcMPUVvd9NjqNm5Uzf0dUKEXvZCoN7cra+ag8q42HpDxuUDN7CKBZVOdgeMhbWxGhtbXuqfQ/v0r0orRu92/LbuexPox66l/bitG73b8tu5m92HgZ+pOIxGLfDxGVm6j2QAshJQ3N7aEZQK+8RtmI4cXmaPr8R1zOQZHhiDWiY2HZJKJa/ee69W9j4XE4+QR463Vw3YIoUZ3VshDFeQuRp3Gm8G5EtzkKLhlIbKkYMpJfUCy3OUGw14AC1eW6fW5asrPfTZcltq/E1Nw6y1SST7tlyW2r8TIeeUg9c8bOIHnwuMjOQuI7Eq9vd1AK8DrxrI3eeV2GMllMEDqWWF3BBLAgsTZezzANzWknXB4W0OMSSQIHRVCrZM5DdYpBBbPa4N9CCCLi9fUW0sRiSFjZ4sEECC4GZo4goltb3yNPWw51mVO8Wltztpb/r3v82Myp3i7aLm1pbu734c7HY4LaGHgwkTvJGitGvb0Ac5dbW4njXGy73zwiU4eDMrMZ3maOQEdaxKlhwtlAAN7aelZUbtLJIZoGhgWNUUOrBYIFYOxHus75QBlJN/AVen2L1uIzTI5zRtO8d2UWY9XhsP2bDTUnxJrXTpU6bk6mt9fW3vuNdOFOnJ9Zrf3713sbTZG0Y8XjuujYOsWFC6AizyyEsLHUGyV01czuNsQYdJhe95ytxex6tQCFv7ocuAfCumqpxeVVcsNloiBiMue0NlsKhveyPJvE1v6yFSfH7G39wVMlQ7vu194UHw4df+m5/vVYdC/qz/ANH6FZjP0mbCrWLS8bg80YfNTV2vjEHsN90/gas47o5hbkPivRX5PkpOy3B4LinA9Ujb8Sa86jhXof8AJ5H+jZf+bb/px11pekpUpSsgUpSgFKUoBSlKAUpSgFKUoBUG/lH4Q9Zg5ORWVPUFGH4n5VOVRj0/7L6zZiygawTqx+64KH6laA8/7KmyTxN3Sof4hUsGodqWdm4oSwxv8SA+ttfreqfpOPZkQMZHZmTWL0Yz9VtjFwnQSxllHeVYOP4Wb61lVzu0sWcHtLC4z3QwWTy1V/8A62P7tVtOHWwqUf8AKLt47o84GeWqTpSqKwIuDcHUHvHI1WuOsdMaHfjFIuBlUyBGdCq97cCVAGuouPC+tQ7jMZnYnKqC+iqB2QFCgX4nQDjzuedSXvjt1cLi45CM9oMhjI7LpIz5u0QbEFV05i9c++x9jOpmGKkjHHqeyXH6oBFz9fOum6PaoUk2m763Sv5aHQ4BqjTvKL12aV/I63ZW0IExBBdRmeZRrxJkiYDThqx9a6iob2hvNCkfU4KHqlIKvK9jLICQSCeQJA/lau12V0mYOQAS5omsLlhdb21sVvz7wKhYzA1XapGL9SFicDVspqL9foazpOkGq21McRv3WklGnoSPWszcLDFsHA3ELJKGH3pEP4D61yu+u2cRNIufIEkiV4lU5rIzXUk6ds21rabE2Njvzf8ANZJFwscpYpmKmSVmC2QAG4XS5trU6VJxwsYOST+vDUmSpZcJGMpJa38rGHvrgcVCyQtNmjAPUpmIsi3IZ79m63y3vfsivvc/aeIlkMIDvZhJG5Zm6p10UuSdY8t9LakC2tW5NgSSyRzqvXIbCaJGDvGyHLIqq7XsbXHdmrv935AC/wBgcP1jl0VgoJVVRSCE9kg8jyI8azXrKlQtZN/TXwMV60YUFCyb57WfgbXCYZY0VF4KLa8T3k+JNyfEmrtKVy7bbuyhbvqKhPFz9ft3FyDVY7xg/cCxfirVLu39rrhcLLO3CKMsB3t7q+rWHrUM7k4ZuqeZ9WmcknvAJ19WLV0HREMtOrWf+q89yt6QqZadjo6xNsTZMPK3dE31UgfU1l1od9sVkwpXnIyr6A5j+H1qxoRz1IrvKCnHNJIjuvS3QThcmx0P+smlf+PJ/drzTevXW4uyzhtm4WI6FcOmb7zDM31Jrqi7N9SlKAUpSgFKUoBSlKAUpSgFKUoBWp3q2MMXg58Of62JlHg1rqfRgDW2qhoDxVLEVYqwsVJBHcQbEfOu53Dx+aFojxja4+62v9q/zr66Z91zhNpO6i0WJ+2XuDH9Kv73a/bFcnu/tTqJ1f3T2X+6ePy4+lRsTS62k48TTWhng0SjWBt3ZgngZPe4r4MOHz4etZ4IOo17j3+NK5qMnCSa3RUJuLujb9Eu9H5xhPzeQ/bYYZCDxaPgh9PYPkO+u7qCtp9dgsUuOw3EH7VOTA6Nf9Vhoe42NTHu9vBDjIFmhN1bQg+0jDijDkR9dCNDVZ0rhcsv6in2Zb9z4r8HT4WuqsFzOb6TMPF1StIxW5AUKASWQORoSLr2zcg6acb1HcuyrRGUSxsoy6ZrOWbiuQi9xzPC3AmpN383TmxnVtEwzJdcjGwIYg3B79BWp3T3DmhaSWdELKjLFGbOGYjRjyty9fCpeDxVOlhleeq4eex1eExUKOHXx68vf3OT2ZCJIJIooGmmZc7P/qkVhoijiSbXPja1at8JIouyMB3lSB8yK7voyw0keKnSRCj9UCQwsR2xy8b/AErabS3dx+OlkE8nU4dWYRouuex7LMAdRwOvoBxqTLGqnVlCVsujvfnyRJljVSrSi7ZdHe/Pl/BpZosY+Gw5gSJomw0avI6QnKyFgwLScAD/ADrV/nUCSl55pp5YZEyPEV6uygGys3sgNpwt2dB3araGypUlaEZpcjMvZV8uZfbABHI8a3+5WExMUWIxIGWIYd9WHtsFuhUHjY8+Gtq2SUacM113cL3fMzKEYU3O612to3d89fQwYMDs+TNI+LaJmJYJ1bOVvrYvYZj4gCu03IWFnAgZ3igiZS7rlLyzOGcgdwVF+daHdfo5eW0mJuiHUR8Hfz+AfXyqS8LhEiQJGoRV4KosBVX0hiqaTpxk2/Ky/bUr8fiIW6uMnL6WX7al2lK5nfzfSPZ+Hvo07giGPvPDOw+BfqdPKmo0Z1pqnBXbKRyUVdnH9Le3TPNFs6E3OYPMRwBtdFPkCXP7NMNh1jRUXRVUKPIVpt2dlOubETEtNMSzFuIDG5v4k6n0Fb2urlGNGEaENo7vm+LOZxlfrZ6bC9cFv1j884jB0jXX7zan6WrtNpY5YYmkbgo4d55D1NRTPMzszMbsxJJ8TVh0dSvJ1HwM4SF3mN1uNsM4zaOHgtcNKGf7idt/4QR6165UVCv5Pe65Alxrjj9jFfuBBkYeuVfQ1NYq6LErSlKyBSlKAUpSgFKUoBSlKAUpSgFUNVqhoDjulLc7/KGAZVH20X2sPeWA1T9oaedq8tMpBsdCNCDxB7q9q1APTf0fGCU46BfspW+2Uf1ch9/7rfQ+dY2MGg3K24HTqHPaUdi/vL3eY/Dyrqqh+CdkYMpsym4I5EVJW7+31xMfISL7a/3h4H6VSY7DZX1kduJXYmjZ5lsbRkBBBFwRYg8Deudw8uJ2TOcRhu3Ax+1hJNrX4Hyvo/Ec9OPR1qdmbUaQsMjuOukGewCKgYhbMSM2g5X41Eot5ZK148U+JroVJ03miSfuxvbhsfFnhbUe3G2jxnxHMdzDQ/StzUF4vdsiTr8HJ1Mqm4ytZb8wCvs+XDwre7J6XcRhyI9owHwljABPiVvlbzUjyqpxHRGb4sK7r/F7r8l9QxkKi13JUECZi+UZiApa2pAJIBPcLn5191pNkb7bPxNuqxEZJ9xjkfyyvY/K9bsVTVKVSm7VE14ompplAo7v/Dxr4jw6KgQKAoFgoGgHdbuq7avmRwouxsO86D5mtabehm5WlcztnpI2Zhgc06yMPch+0b5r2R6kVwm1OknaOOumCj/N4jp1pPbt9/gn7Nz41Y4fovEVtWsseb0X8mmdaEFds7XfXpDw+AUoLS4gjswg+zfgZCPZHhxPLvqONn7MnxE5xeNJeRtVQ8FHLT3QOS8uetXNk7uRQMHkbrJmOjNzaxJyg8W0Op1rPwG0Os18wVt+jy3v1hPveA/710FGjDC02qGr4y5+HJFJicZKrpHYzqUBrl97d5erBhjPbIs7D3AeQ/WP0rzSpSqyyxK+EHN2RqN8tuCWTq0N0jOp5M/AnyHD51q9g7FlxeJjw8Qu8jhR3KPeY+AFyfKsACvQ/Qt0fnCQfnU62nmXsqRrFGdQNeDNoT4WFdNTpqnFQiXEIqCyokDYWx48JhooIxZIkCjxtxJ8Sbn1rYCqVUVtPZWlKUApSlAKUpQClKUApSlAKUpQCqGq1Q0BSrGNwUc0bxyKHR1Ksp4MCLEGr9KA8u9JXR1Ls2clQWw0jfZSccvPq3PJhy7x61yOExjxOHRirDgR+B7x4V7F2rsqHEwvDMgeNxZlP4juI5GvOPSN0Uz7OYyxZpcKTo/FovCS3L9bh5Vh8mY8TK2HvJFiVyNZZCLFOTd5U/y41l7Sw9olVF7CsgdV4mIHtAAcfLmL1FysQbjQjUEcq6nY2/DrZZwXHxj2h5j3vx86qa2ClB56W3L8EGph3F3h9DeDFxoWkiXLFHE2eylFd7rkUAgXI11/WArYGcELHKuZmjLuoGYC1r6HXibDjXwJocXEQj5gbG4PaUghgSDwIIHGruFwjK7O7Z2YKL5QtlW5Atc8yTeoMnHjo19fqRm1x3NHNu7s+YnKcjC9wDlsRxuj8LXpHulPH+hxcsfkXX+y1ZcuDf8ANAhFnlkGfS+UyS5mvbkB+FZODLnEy5ypyRooKgqO2Wc6Fjrwrc6s0nllor768jaqk4rSRr/8j7RIscfNb/iS/wCKrUm5jObzYmSS/wARJv6uTW7wUpMk4J4SgAE8B1MZsO7UmtXhHRJpAzRKVxBIzrmkIazCzZtBrYaaUjUqa2drckjPXVXe7L2B3bwcbZQod1GbtnMQDoDl4cu6r0+1GQM32aRI+Qly12y+1lCjTnYa3tyqzLgJmnkkTKpVlCllN3Cpqt7+wSSDx1HhWa2zrkkO0YfV0W1ixGpDEXU8iRxrXKSunUlf0NTa+Z3MDFFsrxtncNaSCRQWOY9pVuOBU6gn3TWYNlhu05IzKpljU9h3A4nv7u42F+FfOP21h8MoVmAsABGurWHAW5Dzri9tb2Sz3Vfs4/hHFvvH+Q0rdSpVavZVlz9+7myEJ1NtFzN3vFveqAxYcgtwLjgvgvefHgK4lmJNzqTzNUAqYujLoYZyuJx6lUFmjw54vzBlHJf1eJ591W1GjGjG0SdTpqmrIs9DvRaZmXG4tPsh2oY2/rGB0kYfAOQ5nXgNZ6qiqALAWA0AHKq1vNoqoqlVFAVpSlAKUpQClKUApSlAKUpQClKUAqhqtUNAUpSlAK+ZIwwIYAgixBFwQeIIPGvqlARBv10ExylpsARG5NzAxtG33G9w+B08qhTaux8RhpDHPE8Tj3XFr+IPBh4jSvZVYG2Ng4bFx9XiIklTucXt4g8VPiKwYPHcMzIbqSp7wSD8xW9wO+2JTRsso/W0b94fzvUq7xfk8wsS2DnMR/1cvbXyDjtAed6jnbPRNtfDXvhmlUe9D9oD6L2vpWudOFTto8yhGXaRl4ff+E+3G6nwsw/kazU3ywZ98jzRv5Co8xGGeM2dWQjkwKn5GrYqK+j6L2uvM0PC02SO+8WzycxdCdNerJOnDUpeqSb6YNeDMfuo387VHNqXrH/H0+Lf1/gf0sObO1xXSCg/RxE+LkD6C/41o8fvbipdM+Re5Oz9eP1rAwOyp5jaGKSU90aM/wDZFdnsPoT2tiCC8a4dT70zAEfsLdvnat8MLRp7RNkaMI7I4Im+tbvdnc3G498uHiLC9mkPZjT7znT0Fz4VNu7fQLgILNiWbFOPdPYj/dBu3qfSpJwuEjjQJGqoiiwVQFA8gNKkG04PcLofwuAyyy2xGIGocjsRn/dqef6x17rVINKVkyKUpQCqiqVUUBWlKUApSlAKUpQClKUApSlAKUpQCqGlKApSlKAUpSgFKUoBSlKwCziMLG4s6K47mAYfWtRPuLsyT28Fhj/8SA/MCq0oYMf/ADabI/2HD/uCszC7n7Pit1eEw624ERJf52vVKVgybaKMKAFAA7gLD5CvulK9GRSlKGBSlKAUpSgFVFKUBWlKUApSlAKUpQ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8" name="AutoShape 6" descr="data:image/jpeg;base64,/9j/4AAQSkZJRgABAQAAAQABAAD/2wCEAAkGBhASEBUUExQWFBUVEhgVFhUWGBgXGBQYFRUYFxYXGBgXHCYgGBkjGhkYIC8gIycpLCwsFx4xNTAqNSYrLCkBCQoKDgwOGg8PGi4lHyUsKjAsKi8pLCwtLCw1KiwsLS8qLSkqLCosLywsKjQvLCwsLCwsLCwsKSksLDQpLCkpKf/AABEIALMBGgMBIgACEQEDEQH/xAAcAAEAAQUBAQAAAAAAAAAAAAAABwEDBAUGCAL/xABLEAACAQIDBAcFAwgFCwUAAAABAgMAEQQSIQUGMUEHEyJRYXGBMkJSkaEjcrEIFDNigpKiwSRDssLSFRclU1Rjc3Sz4fAWRIOjw//EABoBAQACAwEAAAAAAAAAAAAAAAAEBQEDBgL/xAA1EQACAQIEAggFAwQDAAAAAAAAAQIDEQQSITFBUQUTMmFxgcHwIkKRsdEzoeEUI1JyFWLx/9oADAMBAAIRAxEAPwCcaUpQClKUApSlAKoarVDQFKUpQC1KUoBStJvRvlg9nx58RIFv7KDV3+6vE+fDxqD97enPG4m6YYfmsR0uDeVh4twX9n51gwTrtzezBYNb4meOLuUntHyQdo/Ko82z+UNg00w0Ekx+JyIl/m30FQLNMzsWZizHizEknzJ1NfKqSbDU9woCTMf+UBtNz9mkEQ+6zn5s1vpWjxHS/tp//dsv3UiX8ErQYfdvFvwia3e1lH8Vqz49xsWePVr5tf8AAGtUq9KO8l9Tw6kFuzK/zqbZ/wBtl+Sf4ay8L0zbaS39JzgcnjjN/MhQfrWt/wDQWJ+KL5t/hqzLuTixwVG8nH961eViaL+ZGOupvijuNm/lDY5LCaCGUd65o2/Fh9K7TYnT5s2awmWTDMebDOn7ya/w1AWK2JiY/bicDvtcfMXFYVbk1LWLNiaex7L2ZtiDEIHglSVD7yMGHrbh61l3rxpsza0+HcSQSvE495GKn1txHnUs7ndPzrljx6Zxw6+MAMPF4xo3mtvKsgnKlYeytrwYmISwSLIjcGU3Hke4+B1rMrJkUpSgFVFUqooCtKUoBSlKAUpSgFKUoBSlKAUpSgFUNVqhoClKUoBUY9JPTFHgi2HwuWXEcGbikPn8Tj4eA591azpc6Weqz4LBt9pqs0w/q+9EPx955efCCqxuYMrae1JsRK0s0jSSMblmNz5eA8BpVMDs6WZssaljz7h5k6Ctzu9uk81nkukfEfE/l3Dx+VdqYkw8J6uPRFJyLoTbjx4moNfGRpvJDVkapiFH4Y7nPbM3DQaztmPwpoB5txPpat/hsPBChMMYsDb7MBmJBsRfiT5msTCbxI80YuQsqdlWXKysNR5qwOhF9R41Z2NhJVGdMuVnfOlzd/tW7euisBp4geVV9R1Z3dV27tkRJucu2zNXbF4utyEKXVRci9i+RiQL2seRNfMmOmIldMmWNmUKwa79WO2cwPZ1uBoeFfbbKvHNGT2ZHZlIHsZrE/J7n1q1iUwwLFpsmfV16xVV9LEkHhfna161RVP5V66aHhZeCPiTbRWVSQBC0KMSeKNJmK38CFt5kV9SbYdcPHIEzyPGHyDQWChnPgAPqRXy+NwDZgZYiHQRkZxbKt8oHda5r7w2BwrWsyyAIsajOGyqo4DL38++vVoWV4v6Hq0eKM18coMY1PWmy27spa58LfiKs47YWHm9uNSfiHZb5j+dWEwEkbREASLFCYwL5WuSO0M2h7IA4jnWTtSd1CKhytJIEzEXyXBJNuBOlh4mtSVpLq35398Dxs1lZym1dxHXtQNnHwNYN6HgfpXLzQsjFWBVhxBFiKlVWMdy7goFHabKCCNCDYAWOnjesbF4DDYxNe1bQMAQy/MX9DpU6jjZx0qarmSYYmS7Wq5nE7r73YvZ83WYdyt7Z0OqSAcmXn58RyNej9wekjDbTj7P2c6jtwsRfxZPiTx5c6817b3flwzdrtIT2XHA+B7j4Vh7P2hLBKssTlJEbMrLxB/85VbRkprNFk5NSV0ezqVw/Rn0lR7SiyPZMUi9tOTjh1ieHeOVdxXs9CqiqVUUBWlKUApSlAKUpQClKUApSlAKUpQCqGq1Q0BSo56X+kT8wg6iBv6TMpsRxhQ6F/vHgvqeVdrvFt2LB4aTESmyRoTbmx4Ko8SbD1ryVt/bcuMxMmIlN3ka57lHJR4AWHpWDBgMxJJJuSbknUknma6vdTdcPaaYdniiH3v1j4d3fWDupsDr5M7j7NDr+seIXy5n/vXe9cjFowTcCxyg9m44ZgLA2PC96rcZiXH+3Dfi+RDxFa3wx8yztTGvEoZUDrcB+1lKg6ZuHAc+6sfZGIkDNE6SBRrG7C91+EspIJHI31FWNlYaaxXrCOrPVsrfahyOLWbVQykaA8zVNrbbjwqrDEueT2Uj1bLfhfmeOi8agdWv0oq796kbL8iV2ZeIGHw8d5CuVXLIGAJUk3sg46G9vOtdh9s43GOUwGHZ7cZGGi+ZJyL6k10W6/RU8zDEbTJZjquHBtYd0hHD7i+p5VJ+GwqRoEjVURRYKoCqPIDQVX4npCjQdo/HLn8q/JaUMBxqEVYTogxs9jjMZlvxSO728LnKo9Aa3eE6FNmL7RmkPi4X6IorvqVVVOl8XPaVlyWhZRoQjsjjT0Q7Jt+ifz62T/FWvxnQhs9v0bzxHl2lcfJlv9akKlao9J4uLuqj+t/ueurjyIixnRjtXDa4XEidR/Vt2CfRyVP7wrSneV436nHQNC3O6m3nlPLxUmp3rD2tsbD4mMxzxrIncw4eKkaqfEEVPo9MOTtiIp960f4ZEq4KnPYiVsHG0cZgClFkEmUHSTQ8/iBN9eYFYe0dqSIzyBCHEJCxki+VTcySWJAUcFF7m5rP3j3BxWzWafBFpsPxkibVkA4kge0o+IWI5i2tYsGKixsDiM9W7BVfQFlsbjzHGx8au6c4SiqkXmhz4rxKmrRlRfxao2PYlUxvZjkXrF5AsPofrXAbx7vNhnuLmNj2T3H4T4/jXZG6EokgiVCoLuM7PJJrqSeB0ue88rVl9WJ4WWReJZGHipIzD1FxXulVeHlmXZfA005uk7rYjXZG15sLOk0LFJEa6kfUHvBGhFeqdxt8ItpYRZksrezLHf8ARuBqPLmDzFeV9sbKbDylG1HFT8Snga6Low30OzsarMT1Eto5hyy30e3ep18iavVJSWZFmmmro9T1UV8o4IBBuCLgjmDX0K9HorSlKAUpSgFKUoBSlKAUpSgFKUoBVDVax8di0ijeRzZURnY9yqCT9BQEIflAb2Z5Y8Ch7MYEstubsOwp8lOb9oVEeFwzSOqLqzEAetZO3drPisTLO/tSyM/kCdB6Cw9K324WzgzvMfc7K/eI1PoP7Vaa1Tqqbma6k8kXI6rB4MYeAIilso4CwLnmdTa5rBimlIkWMK4ZmPaYxvEZOIdCLmxOluNfG3M2a5UixQRyXOSPW7u+U3B5ai1h4ms6M5FaaVo3spIZFsFS2oBuS1/OqJK0cz1b+/vwKzhd7swttbWGEhVF7crKFXmTYBc7W4+A5muy6Ouj782H5zihmxT9rta9SDy/4h5nlwHO+g6L932xmJfaE69lGywKeGYe95INB+sSeVS3VV0ni3RTw1N6/O/T8l5g8MoRzS3FKUrmywFKUoBSsfGY+OIAu1r6KNSzHuVRqx8AK0WJ31EcwiMEjMwuEQq8ot8cY0S419onvArfTw9SprFG2FKc+yjpaVibM2nHOmdL8bMrDKyNzV1OqmssmtUouLytamtpp2YqKOkLcZsK5x+BUKq6zxLwA5uo+D4lHDiOdpOn2pAntyxr951H4mrsciSICCGVhoRYhgfoQamYTE1cJPOlo91waPFSlnjaSIZgkixcIlVSTazJmK3I1yPbit9daxXxsqytnLM6MgRIgxi7Y1jOntW1zHwtbhV/eDZP+Sdo2UWwuJ1TuTXVf2CR+ywq9jMPIHKxMI+szOWAuzuLXW5PZ0A18+6uujKNk46xkrq/7o5ypT6qbi9i1vXsfr4SQO3Hdl8R7y+o+oqN6lfZsJRbAMFNmAYkspYdpTfU66/tGo93n2b1OJYAWVu2vk3EehuKl4CrZulfbY94WergT30Ib2HFYDqXa8uFITXiYz+jPoAV/ZFSOK8v9D28X5rtWIE2Sf7B+7t+wfRwPma9QCrQmFaUpWTIpSlAKUpQClKUApSlAKUpQCuD6atr9RsiYA2aZlhHk5u/8CtXeVC/5R2OtHhIb8XkkIv8Kqo0/aNAQfUnbu4PqsJGAO0Vzkd7MM2v0HpUbYWHO6r8TKvzIFStjcO7RlY36trWVrXtbw+lVfSMtIw5shYt7RNfs3EyR5UljdAFVAQM6s5JLMWT2bkjjbiawt7pGbqcLF7czqAB3ZgqjyLH+GszZcBErdaJOsABXM7OpFrMynRbEkaEXFXtzsL+cbeLHVcNGzeoGQfxuT6VClKNOUqr+VN9zfA80KanWSJX2LslMLh44I/ZiQKD3n3mPiTc+tZtKVw85OcnKW7OkSsK1uL3igRsgbPISQI14sRe4ubKLW1udK1+8230ilihZ5I+sUsWiXM+hCqALGwPaJNiezWBgdJhs+fLNC8HWQyWsxFydTfVuLZxbUVNo4VOOee29u7j/wCEqFC8c0vHy4m4G9UQa0ivEuYpnkChQ4XMVazEqbcCRZuV6wtr73Ig9oQra+ZxeVxy6uDjr8T2Hga1OF/pRjA1llwuSVi1upMMhMUxAGrkjTh6XrP2Futh4c8uIbrZY3IaSQ9kE2YEBuZDA3Nzc2FSZUcPS1knflv715/Q3dXRhrK9+Xv33GnwOCx+MbPHmw0TcZnJM8g+9obeC5V86152/Lsx5YVjjdzf7ZkdXbXRmJP2g56aXrqcbt7FT5xhAuSNrOQR+cWB1KxSAAX5X4jx4c5jNkvj84glmnZCCxnKRhG1GTLbMDbu0PPhU2lLNdVklHly5XfvwJtKSk7VUlDly8X/AD5G5weyZcKExrys7yOrYoaBOrk0uANLoSpv51e29smPGbSjhdjkTDF3CEg3L9kMe43861Wzd4ZcVg1wKRs0pXqZJNMkcYOXOTzOUfOui2EM+Pxj8RGIsOD9xSzfU1Gq56blUn2knbwukvu7GipnpuU5dpJ28LpL76Gk3o3NwOHwrNHH9ozJHGWdyczsBoAdTa59K7nB4YRxog4IiqP2QB/KtHvJF1mKwUXITPMfKJLj6kV0NQMRVnOlBTd27v0X2IlapOVOOZt7v09Dl+knd4YvZ8gAvJEOuj77oCWX9pcw87VG2xtovNgcy6yIpW9gTdRoR4lT86nGoM2RhfzbaOMwvurISv3Q3Z/gdflVv0TVz0J038rUl4cSh6Qp3jn5GVhVeSUyLnyiRQC2ZR1Yi7QyG1znPG3EVrd/sFeJJOaNlPk3/cfWshop5AFIluiSEliUHWswyFW5qBc21AHjWfvJh8+ElH6hYea9r+VXClkrQd+7yKlPLNMjKGZkYMpsysGU9xU3B+Yr2NsLaIxGGhmHCWFJP31B/nXjavUHQxj+t2Nh7m5jzxHwySNYfukVflodxSlKAUpSgFKUoBSlKAUpSgFKUoBUAflFTE43DLyXDE/vSEH+yKn+vPn5RI/0hB/yv/6vQEdbvJfFwj/er9DepSqL92j/AEuH/iD8DUoCqPpPtx8CtxnaRUVb6GY82Jx8p1OZVB+88jH+yPlVwcap0JGz45OYljPyMoqsraYOtblH7m/o39Rkj7T2nHBGXe/EBVGrOx9lVHNjWl2ptbGQ4czOcPFzETZiwHwh81mktyy2vVvabYs4gyJhjIyXSAuyLGl/alPauWbhysAO81o5Nwsfi5Osxc6r4C7lR3Kosq+hqpoUaMEnUkub4vwS+7OwoUqSs6kklx4vwS9SzvFvDaG8McuadBfFSD7RlJ1RLCyLy0sNTYHjVzCYzGCLCgYGUy4ZlIfLbPGFYZMxFxcMPUVvd9NjqNm5Uzf0dUKEXvZCoN7cra+ag8q42HpDxuUDN7CKBZVOdgeMhbWxGhtbXuqfQ/v0r0orRu92/LbuexPox66l/bitG73b8tu5m92HgZ+pOIxGLfDxGVm6j2QAshJQ3N7aEZQK+8RtmI4cXmaPr8R1zOQZHhiDWiY2HZJKJa/ee69W9j4XE4+QR463Vw3YIoUZ3VshDFeQuRp3Gm8G5EtzkKLhlIbKkYMpJfUCy3OUGw14AC1eW6fW5asrPfTZcltq/E1Nw6y1SST7tlyW2r8TIeeUg9c8bOIHnwuMjOQuI7Eq9vd1AK8DrxrI3eeV2GMllMEDqWWF3BBLAgsTZezzANzWknXB4W0OMSSQIHRVCrZM5DdYpBBbPa4N9CCCLi9fUW0sRiSFjZ4sEECC4GZo4goltb3yNPWw51mVO8Wltztpb/r3v82Myp3i7aLm1pbu734c7HY4LaGHgwkTvJGitGvb0Ac5dbW4njXGy73zwiU4eDMrMZ3maOQEdaxKlhwtlAAN7aelZUbtLJIZoGhgWNUUOrBYIFYOxHus75QBlJN/AVen2L1uIzTI5zRtO8d2UWY9XhsP2bDTUnxJrXTpU6bk6mt9fW3vuNdOFOnJ9Zrf3713sbTZG0Y8XjuujYOsWFC6AizyyEsLHUGyV01czuNsQYdJhe95ytxex6tQCFv7ocuAfCumqpxeVVcsNloiBiMue0NlsKhveyPJvE1v6yFSfH7G39wVMlQ7vu194UHw4df+m5/vVYdC/qz/ANH6FZjP0mbCrWLS8bg80YfNTV2vjEHsN90/gas47o5hbkPivRX5PkpOy3B4LinA9Ujb8Sa86jhXof8AJ5H+jZf+bb/px11pekpUpSsgUpSgFKUoBSlKAUpSgFKUoBUG/lH4Q9Zg5ORWVPUFGH4n5VOVRj0/7L6zZiygawTqx+64KH6laA8/7KmyTxN3Sof4hUsGodqWdm4oSwxv8SA+ttfreqfpOPZkQMZHZmTWL0Yz9VtjFwnQSxllHeVYOP4Wb61lVzu0sWcHtLC4z3QwWTy1V/8A62P7tVtOHWwqUf8AKLt47o84GeWqTpSqKwIuDcHUHvHI1WuOsdMaHfjFIuBlUyBGdCq97cCVAGuouPC+tQ7jMZnYnKqC+iqB2QFCgX4nQDjzuedSXvjt1cLi45CM9oMhjI7LpIz5u0QbEFV05i9c++x9jOpmGKkjHHqeyXH6oBFz9fOum6PaoUk2m763Sv5aHQ4BqjTvKL12aV/I63ZW0IExBBdRmeZRrxJkiYDThqx9a6iob2hvNCkfU4KHqlIKvK9jLICQSCeQJA/lau12V0mYOQAS5omsLlhdb21sVvz7wKhYzA1XapGL9SFicDVspqL9foazpOkGq21McRv3WklGnoSPWszcLDFsHA3ELJKGH3pEP4D61yu+u2cRNIufIEkiV4lU5rIzXUk6ds21rabE2Njvzf8ANZJFwscpYpmKmSVmC2QAG4XS5trU6VJxwsYOST+vDUmSpZcJGMpJa38rGHvrgcVCyQtNmjAPUpmIsi3IZ79m63y3vfsivvc/aeIlkMIDvZhJG5Zm6p10UuSdY8t9LakC2tW5NgSSyRzqvXIbCaJGDvGyHLIqq7XsbXHdmrv935AC/wBgcP1jl0VgoJVVRSCE9kg8jyI8azXrKlQtZN/TXwMV60YUFCyb57WfgbXCYZY0VF4KLa8T3k+JNyfEmrtKVy7bbuyhbvqKhPFz9ft3FyDVY7xg/cCxfirVLu39rrhcLLO3CKMsB3t7q+rWHrUM7k4ZuqeZ9WmcknvAJ19WLV0HREMtOrWf+q89yt6QqZadjo6xNsTZMPK3dE31UgfU1l1od9sVkwpXnIyr6A5j+H1qxoRz1IrvKCnHNJIjuvS3QThcmx0P+smlf+PJ/drzTevXW4uyzhtm4WI6FcOmb7zDM31Jrqi7N9SlKAUpSgFKUoBSlKAUpSgFKUoBWp3q2MMXg58Of62JlHg1rqfRgDW2qhoDxVLEVYqwsVJBHcQbEfOu53Dx+aFojxja4+62v9q/zr66Z91zhNpO6i0WJ+2XuDH9Kv73a/bFcnu/tTqJ1f3T2X+6ePy4+lRsTS62k48TTWhng0SjWBt3ZgngZPe4r4MOHz4etZ4IOo17j3+NK5qMnCSa3RUJuLujb9Eu9H5xhPzeQ/bYYZCDxaPgh9PYPkO+u7qCtp9dgsUuOw3EH7VOTA6Nf9Vhoe42NTHu9vBDjIFmhN1bQg+0jDijDkR9dCNDVZ0rhcsv6in2Zb9z4r8HT4WuqsFzOb6TMPF1StIxW5AUKASWQORoSLr2zcg6acb1HcuyrRGUSxsoy6ZrOWbiuQi9xzPC3AmpN383TmxnVtEwzJdcjGwIYg3B79BWp3T3DmhaSWdELKjLFGbOGYjRjyty9fCpeDxVOlhleeq4eex1eExUKOHXx68vf3OT2ZCJIJIooGmmZc7P/qkVhoijiSbXPja1at8JIouyMB3lSB8yK7voyw0keKnSRCj9UCQwsR2xy8b/AErabS3dx+OlkE8nU4dWYRouuex7LMAdRwOvoBxqTLGqnVlCVsujvfnyRJljVSrSi7ZdHe/Pl/BpZosY+Gw5gSJomw0avI6QnKyFgwLScAD/ADrV/nUCSl55pp5YZEyPEV6uygGys3sgNpwt2dB3araGypUlaEZpcjMvZV8uZfbABHI8a3+5WExMUWIxIGWIYd9WHtsFuhUHjY8+Gtq2SUacM113cL3fMzKEYU3O612to3d89fQwYMDs+TNI+LaJmJYJ1bOVvrYvYZj4gCu03IWFnAgZ3igiZS7rlLyzOGcgdwVF+daHdfo5eW0mJuiHUR8Hfz+AfXyqS8LhEiQJGoRV4KosBVX0hiqaTpxk2/Ky/bUr8fiIW6uMnL6WX7al2lK5nfzfSPZ+Hvo07giGPvPDOw+BfqdPKmo0Z1pqnBXbKRyUVdnH9Le3TPNFs6E3OYPMRwBtdFPkCXP7NMNh1jRUXRVUKPIVpt2dlOubETEtNMSzFuIDG5v4k6n0Fb2urlGNGEaENo7vm+LOZxlfrZ6bC9cFv1j884jB0jXX7zan6WrtNpY5YYmkbgo4d55D1NRTPMzszMbsxJJ8TVh0dSvJ1HwM4SF3mN1uNsM4zaOHgtcNKGf7idt/4QR6165UVCv5Pe65Alxrjj9jFfuBBkYeuVfQ1NYq6LErSlKyBSlKAUpSgFKUoBSlKAUpSgFUNVqhoDjulLc7/KGAZVH20X2sPeWA1T9oaedq8tMpBsdCNCDxB7q9q1APTf0fGCU46BfspW+2Uf1ch9/7rfQ+dY2MGg3K24HTqHPaUdi/vL3eY/Dyrqqh+CdkYMpsym4I5EVJW7+31xMfISL7a/3h4H6VSY7DZX1kduJXYmjZ5lsbRkBBBFwRYg8Deudw8uJ2TOcRhu3Ax+1hJNrX4Hyvo/Ec9OPR1qdmbUaQsMjuOukGewCKgYhbMSM2g5X41Eot5ZK148U+JroVJ03miSfuxvbhsfFnhbUe3G2jxnxHMdzDQ/StzUF4vdsiTr8HJ1Mqm4ytZb8wCvs+XDwre7J6XcRhyI9owHwljABPiVvlbzUjyqpxHRGb4sK7r/F7r8l9QxkKi13JUECZi+UZiApa2pAJIBPcLn5191pNkb7bPxNuqxEZJ9xjkfyyvY/K9bsVTVKVSm7VE14ompplAo7v/Dxr4jw6KgQKAoFgoGgHdbuq7avmRwouxsO86D5mtabehm5WlcztnpI2Zhgc06yMPch+0b5r2R6kVwm1OknaOOumCj/N4jp1pPbt9/gn7Nz41Y4fovEVtWsseb0X8mmdaEFds7XfXpDw+AUoLS4gjswg+zfgZCPZHhxPLvqONn7MnxE5xeNJeRtVQ8FHLT3QOS8uetXNk7uRQMHkbrJmOjNzaxJyg8W0Op1rPwG0Os18wVt+jy3v1hPveA/710FGjDC02qGr4y5+HJFJicZKrpHYzqUBrl97d5erBhjPbIs7D3AeQ/WP0rzSpSqyyxK+EHN2RqN8tuCWTq0N0jOp5M/AnyHD51q9g7FlxeJjw8Qu8jhR3KPeY+AFyfKsACvQ/Qt0fnCQfnU62nmXsqRrFGdQNeDNoT4WFdNTpqnFQiXEIqCyokDYWx48JhooIxZIkCjxtxJ8Sbn1rYCqVUVtPZWlKUApSlAKUpQClKUApSlAKUpQCqGq1Q0BSrGNwUc0bxyKHR1Ksp4MCLEGr9KA8u9JXR1Ls2clQWw0jfZSccvPq3PJhy7x61yOExjxOHRirDgR+B7x4V7F2rsqHEwvDMgeNxZlP4juI5GvOPSN0Uz7OYyxZpcKTo/FovCS3L9bh5Vh8mY8TK2HvJFiVyNZZCLFOTd5U/y41l7Sw9olVF7CsgdV4mIHtAAcfLmL1FysQbjQjUEcq6nY2/DrZZwXHxj2h5j3vx86qa2ClB56W3L8EGph3F3h9DeDFxoWkiXLFHE2eylFd7rkUAgXI11/WArYGcELHKuZmjLuoGYC1r6HXibDjXwJocXEQj5gbG4PaUghgSDwIIHGruFwjK7O7Z2YKL5QtlW5Atc8yTeoMnHjo19fqRm1x3NHNu7s+YnKcjC9wDlsRxuj8LXpHulPH+hxcsfkXX+y1ZcuDf8ANAhFnlkGfS+UyS5mvbkB+FZODLnEy5ypyRooKgqO2Wc6Fjrwrc6s0nllor768jaqk4rSRr/8j7RIscfNb/iS/wCKrUm5jObzYmSS/wARJv6uTW7wUpMk4J4SgAE8B1MZsO7UmtXhHRJpAzRKVxBIzrmkIazCzZtBrYaaUjUqa2drckjPXVXe7L2B3bwcbZQod1GbtnMQDoDl4cu6r0+1GQM32aRI+Qly12y+1lCjTnYa3tyqzLgJmnkkTKpVlCllN3Cpqt7+wSSDx1HhWa2zrkkO0YfV0W1ixGpDEXU8iRxrXKSunUlf0NTa+Z3MDFFsrxtncNaSCRQWOY9pVuOBU6gn3TWYNlhu05IzKpljU9h3A4nv7u42F+FfOP21h8MoVmAsABGurWHAW5Dzri9tb2Sz3Vfs4/hHFvvH+Q0rdSpVavZVlz9+7myEJ1NtFzN3vFveqAxYcgtwLjgvgvefHgK4lmJNzqTzNUAqYujLoYZyuJx6lUFmjw54vzBlHJf1eJ591W1GjGjG0SdTpqmrIs9DvRaZmXG4tPsh2oY2/rGB0kYfAOQ5nXgNZ6qiqALAWA0AHKq1vNoqoqlVFAVpSlAKUpQClKUApSlAKUpQClKUAqhqtUNAUpSlAK+ZIwwIYAgixBFwQeIIPGvqlARBv10ExylpsARG5NzAxtG33G9w+B08qhTaux8RhpDHPE8Tj3XFr+IPBh4jSvZVYG2Ng4bFx9XiIklTucXt4g8VPiKwYPHcMzIbqSp7wSD8xW9wO+2JTRsso/W0b94fzvUq7xfk8wsS2DnMR/1cvbXyDjtAed6jnbPRNtfDXvhmlUe9D9oD6L2vpWudOFTto8yhGXaRl4ff+E+3G6nwsw/kazU3ywZ98jzRv5Co8xGGeM2dWQjkwKn5GrYqK+j6L2uvM0PC02SO+8WzycxdCdNerJOnDUpeqSb6YNeDMfuo387VHNqXrH/H0+Lf1/gf0sObO1xXSCg/RxE+LkD6C/41o8fvbipdM+Re5Oz9eP1rAwOyp5jaGKSU90aM/wDZFdnsPoT2tiCC8a4dT70zAEfsLdvnat8MLRp7RNkaMI7I4Im+tbvdnc3G498uHiLC9mkPZjT7znT0Fz4VNu7fQLgILNiWbFOPdPYj/dBu3qfSpJwuEjjQJGqoiiwVQFA8gNKkG04PcLofwuAyyy2xGIGocjsRn/dqef6x17rVINKVkyKUpQCqiqVUUBWlKUApSlAKUpQClKUApSlAKUpQCqGlKApSlKAUpSgFKUoBSlKwCziMLG4s6K47mAYfWtRPuLsyT28Fhj/8SA/MCq0oYMf/ADabI/2HD/uCszC7n7Pit1eEw624ERJf52vVKVgybaKMKAFAA7gLD5CvulK9GRSlKGBSlKAUpSgFVFKUBWlKUApSlAKUpQH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3080" name="Picture 8" descr="http://www.timeslive.co.za/incoming/2012/03/22/ancyl-logo.jpg/ALTERNATES/crop_630x400/ancyl+log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5" r="16549"/>
          <a:stretch/>
        </p:blipFill>
        <p:spPr bwMode="auto">
          <a:xfrm>
            <a:off x="4932000" y="1113078"/>
            <a:ext cx="360000" cy="36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6" t="4812" r="6257" b="7218"/>
          <a:stretch/>
        </p:blipFill>
        <p:spPr bwMode="auto">
          <a:xfrm>
            <a:off x="5440565" y="2206934"/>
            <a:ext cx="2454708" cy="134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7543800" y="2362200"/>
            <a:ext cx="3810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/>
          </a:p>
        </p:txBody>
      </p:sp>
      <p:pic>
        <p:nvPicPr>
          <p:cNvPr id="14" name="Picture 2" descr="ancyl's loyiso nkoh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228600"/>
            <a:ext cx="1562100" cy="11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39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Faeces attacks perpetrators: </a:t>
            </a:r>
            <a:br>
              <a:rPr lang="en-ZA" dirty="0" smtClean="0"/>
            </a:br>
            <a:r>
              <a:rPr lang="en-ZA" i="1" dirty="0" smtClean="0"/>
              <a:t>Mario </a:t>
            </a:r>
            <a:r>
              <a:rPr lang="en-ZA" i="1" dirty="0" err="1" smtClean="0"/>
              <a:t>Wanza</a:t>
            </a:r>
            <a:endParaRPr lang="en-ZA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/>
              <a:pPr/>
              <a:t>18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ZA" dirty="0" smtClean="0"/>
              <a:t>UDF Leader</a:t>
            </a:r>
            <a:endParaRPr lang="en-ZA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395194"/>
              </p:ext>
            </p:extLst>
          </p:nvPr>
        </p:nvGraphicFramePr>
        <p:xfrm>
          <a:off x="393690" y="1600200"/>
          <a:ext cx="8394032" cy="2675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7016"/>
                <a:gridCol w="4197016"/>
              </a:tblGrid>
              <a:tr h="414337">
                <a:tc>
                  <a:txBody>
                    <a:bodyPr/>
                    <a:lstStyle/>
                    <a:p>
                      <a:r>
                        <a:rPr lang="en-ZA" dirty="0" smtClean="0"/>
                        <a:t>Known</a:t>
                      </a:r>
                      <a:r>
                        <a:rPr lang="en-ZA" baseline="0" dirty="0" smtClean="0"/>
                        <a:t> </a:t>
                      </a:r>
                      <a:r>
                        <a:rPr lang="en-ZA" dirty="0" smtClean="0"/>
                        <a:t>Faeces Attacks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8010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11 June 2013, </a:t>
                      </a:r>
                      <a:r>
                        <a:rPr lang="en-ZA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Protea</a:t>
                      </a:r>
                      <a:r>
                        <a:rPr lang="en-Z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Assurance Building, Greenmarket Square</a:t>
                      </a:r>
                    </a:p>
                    <a:p>
                      <a:endParaRPr lang="en-ZA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801052">
                <a:tc>
                  <a:txBody>
                    <a:bodyPr/>
                    <a:lstStyle/>
                    <a:p>
                      <a:r>
                        <a:rPr lang="en-ZA" sz="1100" dirty="0" smtClean="0"/>
                        <a:t>“The police can arrest us but we are still going to fight. We won’t back down until we get answers from </a:t>
                      </a:r>
                      <a:r>
                        <a:rPr lang="en-ZA" sz="1100" dirty="0" err="1" smtClean="0"/>
                        <a:t>Zille</a:t>
                      </a:r>
                      <a:r>
                        <a:rPr lang="en-ZA" sz="1100" dirty="0" smtClean="0"/>
                        <a:t>,” Nkohla said shortly after a group of them, including Proudly </a:t>
                      </a:r>
                      <a:r>
                        <a:rPr lang="en-ZA" sz="1100" dirty="0" err="1" smtClean="0"/>
                        <a:t>Manenberg’s</a:t>
                      </a:r>
                      <a:r>
                        <a:rPr lang="en-ZA" sz="1100" dirty="0" smtClean="0"/>
                        <a:t> Mario </a:t>
                      </a:r>
                      <a:r>
                        <a:rPr lang="en-ZA" sz="1100" dirty="0" err="1" smtClean="0"/>
                        <a:t>Wanza</a:t>
                      </a:r>
                      <a:r>
                        <a:rPr lang="en-ZA" sz="1100" dirty="0" smtClean="0"/>
                        <a:t>, spilled the contents of </a:t>
                      </a:r>
                      <a:r>
                        <a:rPr lang="en-ZA" sz="1100" dirty="0" err="1" smtClean="0"/>
                        <a:t>portaloo</a:t>
                      </a:r>
                      <a:r>
                        <a:rPr lang="en-ZA" sz="1100" dirty="0" smtClean="0"/>
                        <a:t> containers on to the ground, to show </a:t>
                      </a:r>
                      <a:r>
                        <a:rPr lang="en-ZA" sz="1100" dirty="0" err="1" smtClean="0"/>
                        <a:t>Zille</a:t>
                      </a:r>
                      <a:r>
                        <a:rPr lang="en-ZA" sz="1100" dirty="0" smtClean="0"/>
                        <a:t> that “we will find other ways to carry our message across”. </a:t>
                      </a:r>
                    </a:p>
                    <a:p>
                      <a:r>
                        <a:rPr lang="en-ZA" sz="1100" b="1" smtClean="0"/>
                        <a:t>Reported </a:t>
                      </a:r>
                      <a:r>
                        <a:rPr lang="en-ZA" sz="1100" b="1" dirty="0" smtClean="0"/>
                        <a:t>in Cape Argus June 11</a:t>
                      </a:r>
                      <a:r>
                        <a:rPr lang="en-ZA" sz="1100" b="1" baseline="30000" dirty="0" smtClean="0"/>
                        <a:t>th</a:t>
                      </a:r>
                      <a:r>
                        <a:rPr lang="en-ZA" sz="1100" b="1" dirty="0" smtClean="0"/>
                        <a:t> 2013.</a:t>
                      </a:r>
                      <a:endParaRPr lang="en-ZA" sz="11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AutoShape 4" descr="data:image/jpeg;base64,/9j/4AAQSkZJRgABAQAAAQABAAD/2wCEAAkGBhASEBUUExQWFBUVEhgVFhUWGBgXGBQYFRUYFxYXGBgXHCYgGBkjGhkYIC8gIycpLCwsFx4xNTAqNSYrLCkBCQoKDgwOGg8PGi4lHyUsKjAsKi8pLCwtLCw1KiwsLS8qLSkqLCosLywsKjQvLCwsLCwsLCwsKSksLDQpLCkpKf/AABEIALMBGgMBIgACEQEDEQH/xAAcAAEAAQUBAQAAAAAAAAAAAAAABwEDBAUGCAL/xABLEAACAQIDBAcFAwgFCwUAAAABAgMAEQQSIQUGMUEHEyJRYXGBMkJSkaEjcrEIFDNigpKiwSRDssLSFRclU1Rjc3Sz4fAWRIOjw//EABoBAQACAwEAAAAAAAAAAAAAAAAEBQEDBgL/xAA1EQACAQIEAggFAwQDAAAAAAAAAQIDEQQSITFBUQUTMmFxgcHwIkKRsdEzoeEUI1JyFWLx/9oADAMBAAIRAxEAPwCcaUpQClKUApSlAKoarVDQFKUpQC1KUoBStJvRvlg9nx58RIFv7KDV3+6vE+fDxqD97enPG4m6YYfmsR0uDeVh4twX9n51gwTrtzezBYNb4meOLuUntHyQdo/Ko82z+UNg00w0Ekx+JyIl/m30FQLNMzsWZizHizEknzJ1NfKqSbDU9woCTMf+UBtNz9mkEQ+6zn5s1vpWjxHS/tp//dsv3UiX8ErQYfdvFvwia3e1lH8Vqz49xsWePVr5tf8AAGtUq9KO8l9Tw6kFuzK/zqbZ/wBtl+Sf4ay8L0zbaS39JzgcnjjN/MhQfrWt/wDQWJ+KL5t/hqzLuTixwVG8nH961eViaL+ZGOupvijuNm/lDY5LCaCGUd65o2/Fh9K7TYnT5s2awmWTDMebDOn7ya/w1AWK2JiY/bicDvtcfMXFYVbk1LWLNiaex7L2ZtiDEIHglSVD7yMGHrbh61l3rxpsza0+HcSQSvE495GKn1txHnUs7ndPzrljx6Zxw6+MAMPF4xo3mtvKsgnKlYeytrwYmISwSLIjcGU3Hke4+B1rMrJkUpSgFVFUqooCtKUoBSlKAUpSgFKUoBSlKAUpSgFUNVqhoClKUoBUY9JPTFHgi2HwuWXEcGbikPn8Tj4eA591azpc6Weqz4LBt9pqs0w/q+9EPx955efCCqxuYMrae1JsRK0s0jSSMblmNz5eA8BpVMDs6WZssaljz7h5k6Ctzu9uk81nkukfEfE/l3Dx+VdqYkw8J6uPRFJyLoTbjx4moNfGRpvJDVkapiFH4Y7nPbM3DQaztmPwpoB5txPpat/hsPBChMMYsDb7MBmJBsRfiT5msTCbxI80YuQsqdlWXKysNR5qwOhF9R41Z2NhJVGdMuVnfOlzd/tW7euisBp4geVV9R1Z3dV27tkRJucu2zNXbF4utyEKXVRci9i+RiQL2seRNfMmOmIldMmWNmUKwa79WO2cwPZ1uBoeFfbbKvHNGT2ZHZlIHsZrE/J7n1q1iUwwLFpsmfV16xVV9LEkHhfna161RVP5V66aHhZeCPiTbRWVSQBC0KMSeKNJmK38CFt5kV9SbYdcPHIEzyPGHyDQWChnPgAPqRXy+NwDZgZYiHQRkZxbKt8oHda5r7w2BwrWsyyAIsajOGyqo4DL38++vVoWV4v6Hq0eKM18coMY1PWmy27spa58LfiKs47YWHm9uNSfiHZb5j+dWEwEkbREASLFCYwL5WuSO0M2h7IA4jnWTtSd1CKhytJIEzEXyXBJNuBOlh4mtSVpLq35398Dxs1lZym1dxHXtQNnHwNYN6HgfpXLzQsjFWBVhxBFiKlVWMdy7goFHabKCCNCDYAWOnjesbF4DDYxNe1bQMAQy/MX9DpU6jjZx0qarmSYYmS7Wq5nE7r73YvZ83WYdyt7Z0OqSAcmXn58RyNej9wekjDbTj7P2c6jtwsRfxZPiTx5c6817b3flwzdrtIT2XHA+B7j4Vh7P2hLBKssTlJEbMrLxB/85VbRkprNFk5NSV0ezqVw/Rn0lR7SiyPZMUi9tOTjh1ieHeOVdxXs9CqiqVUUBWlKUApSlAKUpQClKUApSlAKUpQCqGq1Q0BSo56X+kT8wg6iBv6TMpsRxhQ6F/vHgvqeVdrvFt2LB4aTESmyRoTbmx4Ko8SbD1ryVt/bcuMxMmIlN3ka57lHJR4AWHpWDBgMxJJJuSbknUknma6vdTdcPaaYdniiH3v1j4d3fWDupsDr5M7j7NDr+seIXy5n/vXe9cjFowTcCxyg9m44ZgLA2PC96rcZiXH+3Dfi+RDxFa3wx8yztTGvEoZUDrcB+1lKg6ZuHAc+6sfZGIkDNE6SBRrG7C91+EspIJHI31FWNlYaaxXrCOrPVsrfahyOLWbVQykaA8zVNrbbjwqrDEueT2Uj1bLfhfmeOi8agdWv0oq796kbL8iV2ZeIGHw8d5CuVXLIGAJUk3sg46G9vOtdh9s43GOUwGHZ7cZGGi+ZJyL6k10W6/RU8zDEbTJZjquHBtYd0hHD7i+p5VJ+GwqRoEjVURRYKoCqPIDQVX4npCjQdo/HLn8q/JaUMBxqEVYTogxs9jjMZlvxSO728LnKo9Aa3eE6FNmL7RmkPi4X6IorvqVVVOl8XPaVlyWhZRoQjsjjT0Q7Jt+ifz62T/FWvxnQhs9v0bzxHl2lcfJlv9akKlao9J4uLuqj+t/ueurjyIixnRjtXDa4XEidR/Vt2CfRyVP7wrSneV436nHQNC3O6m3nlPLxUmp3rD2tsbD4mMxzxrIncw4eKkaqfEEVPo9MOTtiIp960f4ZEq4KnPYiVsHG0cZgClFkEmUHSTQ8/iBN9eYFYe0dqSIzyBCHEJCxki+VTcySWJAUcFF7m5rP3j3BxWzWafBFpsPxkibVkA4kge0o+IWI5i2tYsGKixsDiM9W7BVfQFlsbjzHGx8au6c4SiqkXmhz4rxKmrRlRfxao2PYlUxvZjkXrF5AsPofrXAbx7vNhnuLmNj2T3H4T4/jXZG6EokgiVCoLuM7PJJrqSeB0ue88rVl9WJ4WWReJZGHipIzD1FxXulVeHlmXZfA005uk7rYjXZG15sLOk0LFJEa6kfUHvBGhFeqdxt8ItpYRZksrezLHf8ARuBqPLmDzFeV9sbKbDylG1HFT8Snga6Low30OzsarMT1Eto5hyy30e3ep18iavVJSWZFmmmro9T1UV8o4IBBuCLgjmDX0K9HorSlKAUpSgFKUoBSlKAUpSgFKUoBVDVax8di0ijeRzZURnY9yqCT9BQEIflAb2Z5Y8Ch7MYEstubsOwp8lOb9oVEeFwzSOqLqzEAetZO3drPisTLO/tSyM/kCdB6Cw9K324WzgzvMfc7K/eI1PoP7Vaa1Tqqbma6k8kXI6rB4MYeAIilso4CwLnmdTa5rBimlIkWMK4ZmPaYxvEZOIdCLmxOluNfG3M2a5UixQRyXOSPW7u+U3B5ai1h4ms6M5FaaVo3spIZFsFS2oBuS1/OqJK0cz1b+/vwKzhd7swttbWGEhVF7crKFXmTYBc7W4+A5muy6Ouj782H5zihmxT9rta9SDy/4h5nlwHO+g6L932xmJfaE69lGywKeGYe95INB+sSeVS3VV0ni3RTw1N6/O/T8l5g8MoRzS3FKUrmywFKUoBSsfGY+OIAu1r6KNSzHuVRqx8AK0WJ31EcwiMEjMwuEQq8ot8cY0S419onvArfTw9SprFG2FKc+yjpaVibM2nHOmdL8bMrDKyNzV1OqmssmtUouLytamtpp2YqKOkLcZsK5x+BUKq6zxLwA5uo+D4lHDiOdpOn2pAntyxr951H4mrsciSICCGVhoRYhgfoQamYTE1cJPOlo91waPFSlnjaSIZgkixcIlVSTazJmK3I1yPbit9daxXxsqytnLM6MgRIgxi7Y1jOntW1zHwtbhV/eDZP+Sdo2UWwuJ1TuTXVf2CR+ywq9jMPIHKxMI+szOWAuzuLXW5PZ0A18+6uujKNk46xkrq/7o5ypT6qbi9i1vXsfr4SQO3Hdl8R7y+o+oqN6lfZsJRbAMFNmAYkspYdpTfU66/tGo93n2b1OJYAWVu2vk3EehuKl4CrZulfbY94WergT30Ib2HFYDqXa8uFITXiYz+jPoAV/ZFSOK8v9D28X5rtWIE2Sf7B+7t+wfRwPma9QCrQmFaUpWTIpSlAKUpQClKUApSlAKUpQCuD6atr9RsiYA2aZlhHk5u/8CtXeVC/5R2OtHhIb8XkkIv8Kqo0/aNAQfUnbu4PqsJGAO0Vzkd7MM2v0HpUbYWHO6r8TKvzIFStjcO7RlY36trWVrXtbw+lVfSMtIw5shYt7RNfs3EyR5UljdAFVAQM6s5JLMWT2bkjjbiawt7pGbqcLF7czqAB3ZgqjyLH+GszZcBErdaJOsABXM7OpFrMynRbEkaEXFXtzsL+cbeLHVcNGzeoGQfxuT6VClKNOUqr+VN9zfA80KanWSJX2LslMLh44I/ZiQKD3n3mPiTc+tZtKVw85OcnKW7OkSsK1uL3igRsgbPISQI14sRe4ubKLW1udK1+8230ilihZ5I+sUsWiXM+hCqALGwPaJNiezWBgdJhs+fLNC8HWQyWsxFydTfVuLZxbUVNo4VOOee29u7j/wCEqFC8c0vHy4m4G9UQa0ivEuYpnkChQ4XMVazEqbcCRZuV6wtr73Ig9oQra+ZxeVxy6uDjr8T2Hga1OF/pRjA1llwuSVi1upMMhMUxAGrkjTh6XrP2Futh4c8uIbrZY3IaSQ9kE2YEBuZDA3Nzc2FSZUcPS1knflv715/Q3dXRhrK9+Xv33GnwOCx+MbPHmw0TcZnJM8g+9obeC5V86152/Lsx5YVjjdzf7ZkdXbXRmJP2g56aXrqcbt7FT5xhAuSNrOQR+cWB1KxSAAX5X4jx4c5jNkvj84glmnZCCxnKRhG1GTLbMDbu0PPhU2lLNdVklHly5XfvwJtKSk7VUlDly8X/AD5G5weyZcKExrys7yOrYoaBOrk0uANLoSpv51e29smPGbSjhdjkTDF3CEg3L9kMe43861Wzd4ZcVg1wKRs0pXqZJNMkcYOXOTzOUfOui2EM+Pxj8RGIsOD9xSzfU1Gq56blUn2knbwukvu7GipnpuU5dpJ28LpL76Gk3o3NwOHwrNHH9ozJHGWdyczsBoAdTa59K7nB4YRxog4IiqP2QB/KtHvJF1mKwUXITPMfKJLj6kV0NQMRVnOlBTd27v0X2IlapOVOOZt7v09Dl+knd4YvZ8gAvJEOuj77oCWX9pcw87VG2xtovNgcy6yIpW9gTdRoR4lT86nGoM2RhfzbaOMwvurISv3Q3Z/gdflVv0TVz0J038rUl4cSh6Qp3jn5GVhVeSUyLnyiRQC2ZR1Yi7QyG1znPG3EVrd/sFeJJOaNlPk3/cfWshop5AFIluiSEliUHWswyFW5qBc21AHjWfvJh8+ElH6hYea9r+VXClkrQd+7yKlPLNMjKGZkYMpsysGU9xU3B+Yr2NsLaIxGGhmHCWFJP31B/nXjavUHQxj+t2Nh7m5jzxHwySNYfukVflodxSlKAUpSgFKUoBSlKAUpSgFKUoBUAflFTE43DLyXDE/vSEH+yKn+vPn5RI/0hB/yv/6vQEdbvJfFwj/er9DepSqL92j/AEuH/iD8DUoCqPpPtx8CtxnaRUVb6GY82Jx8p1OZVB+88jH+yPlVwcap0JGz45OYljPyMoqsraYOtblH7m/o39Rkj7T2nHBGXe/EBVGrOx9lVHNjWl2ptbGQ4czOcPFzETZiwHwh81mktyy2vVvabYs4gyJhjIyXSAuyLGl/alPauWbhysAO81o5Nwsfi5Osxc6r4C7lR3Kosq+hqpoUaMEnUkub4vwS+7OwoUqSs6kklx4vwS9SzvFvDaG8McuadBfFSD7RlJ1RLCyLy0sNTYHjVzCYzGCLCgYGUy4ZlIfLbPGFYZMxFxcMPUVvd9NjqNm5Uzf0dUKEXvZCoN7cra+ag8q42HpDxuUDN7CKBZVOdgeMhbWxGhtbXuqfQ/v0r0orRu92/LbuexPox66l/bitG73b8tu5m92HgZ+pOIxGLfDxGVm6j2QAshJQ3N7aEZQK+8RtmI4cXmaPr8R1zOQZHhiDWiY2HZJKJa/ee69W9j4XE4+QR463Vw3YIoUZ3VshDFeQuRp3Gm8G5EtzkKLhlIbKkYMpJfUCy3OUGw14AC1eW6fW5asrPfTZcltq/E1Nw6y1SST7tlyW2r8TIeeUg9c8bOIHnwuMjOQuI7Eq9vd1AK8DrxrI3eeV2GMllMEDqWWF3BBLAgsTZezzANzWknXB4W0OMSSQIHRVCrZM5DdYpBBbPa4N9CCCLi9fUW0sRiSFjZ4sEECC4GZo4goltb3yNPWw51mVO8Wltztpb/r3v82Myp3i7aLm1pbu734c7HY4LaGHgwkTvJGitGvb0Ac5dbW4njXGy73zwiU4eDMrMZ3maOQEdaxKlhwtlAAN7aelZUbtLJIZoGhgWNUUOrBYIFYOxHus75QBlJN/AVen2L1uIzTI5zRtO8d2UWY9XhsP2bDTUnxJrXTpU6bk6mt9fW3vuNdOFOnJ9Zrf3713sbTZG0Y8XjuujYOsWFC6AizyyEsLHUGyV01czuNsQYdJhe95ytxex6tQCFv7ocuAfCumqpxeVVcsNloiBiMue0NlsKhveyPJvE1v6yFSfH7G39wVMlQ7vu194UHw4df+m5/vVYdC/qz/ANH6FZjP0mbCrWLS8bg80YfNTV2vjEHsN90/gas47o5hbkPivRX5PkpOy3B4LinA9Ujb8Sa86jhXof8AJ5H+jZf+bb/px11pekpUpSsgUpSgFKUoBSlKAUpSgFKUoBUG/lH4Q9Zg5ORWVPUFGH4n5VOVRj0/7L6zZiygawTqx+64KH6laA8/7KmyTxN3Sof4hUsGodqWdm4oSwxv8SA+ttfreqfpOPZkQMZHZmTWL0Yz9VtjFwnQSxllHeVYOP4Wb61lVzu0sWcHtLC4z3QwWTy1V/8A62P7tVtOHWwqUf8AKLt47o84GeWqTpSqKwIuDcHUHvHI1WuOsdMaHfjFIuBlUyBGdCq97cCVAGuouPC+tQ7jMZnYnKqC+iqB2QFCgX4nQDjzuedSXvjt1cLi45CM9oMhjI7LpIz5u0QbEFV05i9c++x9jOpmGKkjHHqeyXH6oBFz9fOum6PaoUk2m763Sv5aHQ4BqjTvKL12aV/I63ZW0IExBBdRmeZRrxJkiYDThqx9a6iob2hvNCkfU4KHqlIKvK9jLICQSCeQJA/lau12V0mYOQAS5omsLlhdb21sVvz7wKhYzA1XapGL9SFicDVspqL9foazpOkGq21McRv3WklGnoSPWszcLDFsHA3ELJKGH3pEP4D61yu+u2cRNIufIEkiV4lU5rIzXUk6ds21rabE2Njvzf8ANZJFwscpYpmKmSVmC2QAG4XS5trU6VJxwsYOST+vDUmSpZcJGMpJa38rGHvrgcVCyQtNmjAPUpmIsi3IZ79m63y3vfsivvc/aeIlkMIDvZhJG5Zm6p10UuSdY8t9LakC2tW5NgSSyRzqvXIbCaJGDvGyHLIqq7XsbXHdmrv935AC/wBgcP1jl0VgoJVVRSCE9kg8jyI8azXrKlQtZN/TXwMV60YUFCyb57WfgbXCYZY0VF4KLa8T3k+JNyfEmrtKVy7bbuyhbvqKhPFz9ft3FyDVY7xg/cCxfirVLu39rrhcLLO3CKMsB3t7q+rWHrUM7k4ZuqeZ9WmcknvAJ19WLV0HREMtOrWf+q89yt6QqZadjo6xNsTZMPK3dE31UgfU1l1od9sVkwpXnIyr6A5j+H1qxoRz1IrvKCnHNJIjuvS3QThcmx0P+smlf+PJ/drzTevXW4uyzhtm4WI6FcOmb7zDM31Jrqi7N9SlKAUpSgFKUoBSlKAUpSgFKUoBWp3q2MMXg58Of62JlHg1rqfRgDW2qhoDxVLEVYqwsVJBHcQbEfOu53Dx+aFojxja4+62v9q/zr66Z91zhNpO6i0WJ+2XuDH9Kv73a/bFcnu/tTqJ1f3T2X+6ePy4+lRsTS62k48TTWhng0SjWBt3ZgngZPe4r4MOHz4etZ4IOo17j3+NK5qMnCSa3RUJuLujb9Eu9H5xhPzeQ/bYYZCDxaPgh9PYPkO+u7qCtp9dgsUuOw3EH7VOTA6Nf9Vhoe42NTHu9vBDjIFmhN1bQg+0jDijDkR9dCNDVZ0rhcsv6in2Zb9z4r8HT4WuqsFzOb6TMPF1StIxW5AUKASWQORoSLr2zcg6acb1HcuyrRGUSxsoy6ZrOWbiuQi9xzPC3AmpN383TmxnVtEwzJdcjGwIYg3B79BWp3T3DmhaSWdELKjLFGbOGYjRjyty9fCpeDxVOlhleeq4eex1eExUKOHXx68vf3OT2ZCJIJIooGmmZc7P/qkVhoijiSbXPja1at8JIouyMB3lSB8yK7voyw0keKnSRCj9UCQwsR2xy8b/AErabS3dx+OlkE8nU4dWYRouuex7LMAdRwOvoBxqTLGqnVlCVsujvfnyRJljVSrSi7ZdHe/Pl/BpZosY+Gw5gSJomw0avI6QnKyFgwLScAD/ADrV/nUCSl55pp5YZEyPEV6uygGys3sgNpwt2dB3araGypUlaEZpcjMvZV8uZfbABHI8a3+5WExMUWIxIGWIYd9WHtsFuhUHjY8+Gtq2SUacM113cL3fMzKEYU3O612to3d89fQwYMDs+TNI+LaJmJYJ1bOVvrYvYZj4gCu03IWFnAgZ3igiZS7rlLyzOGcgdwVF+daHdfo5eW0mJuiHUR8Hfz+AfXyqS8LhEiQJGoRV4KosBVX0hiqaTpxk2/Ky/bUr8fiIW6uMnL6WX7al2lK5nfzfSPZ+Hvo07giGPvPDOw+BfqdPKmo0Z1pqnBXbKRyUVdnH9Le3TPNFs6E3OYPMRwBtdFPkCXP7NMNh1jRUXRVUKPIVpt2dlOubETEtNMSzFuIDG5v4k6n0Fb2urlGNGEaENo7vm+LOZxlfrZ6bC9cFv1j884jB0jXX7zan6WrtNpY5YYmkbgo4d55D1NRTPMzszMbsxJJ8TVh0dSvJ1HwM4SF3mN1uNsM4zaOHgtcNKGf7idt/4QR6165UVCv5Pe65Alxrjj9jFfuBBkYeuVfQ1NYq6LErSlKyBSlKAUpSgFKUoBSlKAUpSgFUNVqhoDjulLc7/KGAZVH20X2sPeWA1T9oaedq8tMpBsdCNCDxB7q9q1APTf0fGCU46BfspW+2Uf1ch9/7rfQ+dY2MGg3K24HTqHPaUdi/vL3eY/Dyrqqh+CdkYMpsym4I5EVJW7+31xMfISL7a/3h4H6VSY7DZX1kduJXYmjZ5lsbRkBBBFwRYg8Deudw8uJ2TOcRhu3Ax+1hJNrX4Hyvo/Ec9OPR1qdmbUaQsMjuOukGewCKgYhbMSM2g5X41Eot5ZK148U+JroVJ03miSfuxvbhsfFnhbUe3G2jxnxHMdzDQ/StzUF4vdsiTr8HJ1Mqm4ytZb8wCvs+XDwre7J6XcRhyI9owHwljABPiVvlbzUjyqpxHRGb4sK7r/F7r8l9QxkKi13JUECZi+UZiApa2pAJIBPcLn5191pNkb7bPxNuqxEZJ9xjkfyyvY/K9bsVTVKVSm7VE14ompplAo7v/Dxr4jw6KgQKAoFgoGgHdbuq7avmRwouxsO86D5mtabehm5WlcztnpI2Zhgc06yMPch+0b5r2R6kVwm1OknaOOumCj/N4jp1pPbt9/gn7Nz41Y4fovEVtWsseb0X8mmdaEFds7XfXpDw+AUoLS4gjswg+zfgZCPZHhxPLvqONn7MnxE5xeNJeRtVQ8FHLT3QOS8uetXNk7uRQMHkbrJmOjNzaxJyg8W0Op1rPwG0Os18wVt+jy3v1hPveA/710FGjDC02qGr4y5+HJFJicZKrpHYzqUBrl97d5erBhjPbIs7D3AeQ/WP0rzSpSqyyxK+EHN2RqN8tuCWTq0N0jOp5M/AnyHD51q9g7FlxeJjw8Qu8jhR3KPeY+AFyfKsACvQ/Qt0fnCQfnU62nmXsqRrFGdQNeDNoT4WFdNTpqnFQiXEIqCyokDYWx48JhooIxZIkCjxtxJ8Sbn1rYCqVUVtPZWlKUApSlAKUpQClKUApSlAKUpQCqGq1Q0BSrGNwUc0bxyKHR1Ksp4MCLEGr9KA8u9JXR1Ls2clQWw0jfZSccvPq3PJhy7x61yOExjxOHRirDgR+B7x4V7F2rsqHEwvDMgeNxZlP4juI5GvOPSN0Uz7OYyxZpcKTo/FovCS3L9bh5Vh8mY8TK2HvJFiVyNZZCLFOTd5U/y41l7Sw9olVF7CsgdV4mIHtAAcfLmL1FysQbjQjUEcq6nY2/DrZZwXHxj2h5j3vx86qa2ClB56W3L8EGph3F3h9DeDFxoWkiXLFHE2eylFd7rkUAgXI11/WArYGcELHKuZmjLuoGYC1r6HXibDjXwJocXEQj5gbG4PaUghgSDwIIHGruFwjK7O7Z2YKL5QtlW5Atc8yTeoMnHjo19fqRm1x3NHNu7s+YnKcjC9wDlsRxuj8LXpHulPH+hxcsfkXX+y1ZcuDf8ANAhFnlkGfS+UyS5mvbkB+FZODLnEy5ypyRooKgqO2Wc6Fjrwrc6s0nllor768jaqk4rSRr/8j7RIscfNb/iS/wCKrUm5jObzYmSS/wARJv6uTW7wUpMk4J4SgAE8B1MZsO7UmtXhHRJpAzRKVxBIzrmkIazCzZtBrYaaUjUqa2drckjPXVXe7L2B3bwcbZQod1GbtnMQDoDl4cu6r0+1GQM32aRI+Qly12y+1lCjTnYa3tyqzLgJmnkkTKpVlCllN3Cpqt7+wSSDx1HhWa2zrkkO0YfV0W1ixGpDEXU8iRxrXKSunUlf0NTa+Z3MDFFsrxtncNaSCRQWOY9pVuOBU6gn3TWYNlhu05IzKpljU9h3A4nv7u42F+FfOP21h8MoVmAsABGurWHAW5Dzri9tb2Sz3Vfs4/hHFvvH+Q0rdSpVavZVlz9+7myEJ1NtFzN3vFveqAxYcgtwLjgvgvefHgK4lmJNzqTzNUAqYujLoYZyuJx6lUFmjw54vzBlHJf1eJ591W1GjGjG0SdTpqmrIs9DvRaZmXG4tPsh2oY2/rGB0kYfAOQ5nXgNZ6qiqALAWA0AHKq1vNoqoqlVFAVpSlAKUpQClKUApSlAKUpQClKUAqhqtUNAUpSlAK+ZIwwIYAgixBFwQeIIPGvqlARBv10ExylpsARG5NzAxtG33G9w+B08qhTaux8RhpDHPE8Tj3XFr+IPBh4jSvZVYG2Ng4bFx9XiIklTucXt4g8VPiKwYPHcMzIbqSp7wSD8xW9wO+2JTRsso/W0b94fzvUq7xfk8wsS2DnMR/1cvbXyDjtAed6jnbPRNtfDXvhmlUe9D9oD6L2vpWudOFTto8yhGXaRl4ff+E+3G6nwsw/kazU3ywZ98jzRv5Co8xGGeM2dWQjkwKn5GrYqK+j6L2uvM0PC02SO+8WzycxdCdNerJOnDUpeqSb6YNeDMfuo387VHNqXrH/H0+Lf1/gf0sObO1xXSCg/RxE+LkD6C/41o8fvbipdM+Re5Oz9eP1rAwOyp5jaGKSU90aM/wDZFdnsPoT2tiCC8a4dT70zAEfsLdvnat8MLRp7RNkaMI7I4Im+tbvdnc3G498uHiLC9mkPZjT7znT0Fz4VNu7fQLgILNiWbFOPdPYj/dBu3qfSpJwuEjjQJGqoiiwVQFA8gNKkG04PcLofwuAyyy2xGIGocjsRn/dqef6x17rVINKVkyKUpQCqiqVUUBWlKUApSlAKUpQClKUApSlAKUpQCqGlKApSlKAUpSgFKUoBSlKwCziMLG4s6K47mAYfWtRPuLsyT28Fhj/8SA/MCq0oYMf/ADabI/2HD/uCszC7n7Pit1eEw624ERJf52vVKVgybaKMKAFAA7gLD5CvulK9GRSlKGBSlKAUpSgFVFKUBWlKUApSlAKUpQ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8" name="AutoShape 6" descr="data:image/jpeg;base64,/9j/4AAQSkZJRgABAQAAAQABAAD/2wCEAAkGBhASEBUUExQWFBUVEhgVFhUWGBgXGBQYFRUYFxYXGBgXHCYgGBkjGhkYIC8gIycpLCwsFx4xNTAqNSYrLCkBCQoKDgwOGg8PGi4lHyUsKjAsKi8pLCwtLCw1KiwsLS8qLSkqLCosLywsKjQvLCwsLCwsLCwsKSksLDQpLCkpKf/AABEIALMBGgMBIgACEQEDEQH/xAAcAAEAAQUBAQAAAAAAAAAAAAAABwEDBAUGCAL/xABLEAACAQIDBAcFAwgFCwUAAAABAgMAEQQSIQUGMUEHEyJRYXGBMkJSkaEjcrEIFDNigpKiwSRDssLSFRclU1Rjc3Sz4fAWRIOjw//EABoBAQACAwEAAAAAAAAAAAAAAAAEBQEDBgL/xAA1EQACAQIEAggFAwQDAAAAAAAAAQIDEQQSITFBUQUTMmFxgcHwIkKRsdEzoeEUI1JyFWLx/9oADAMBAAIRAxEAPwCcaUpQClKUApSlAKoarVDQFKUpQC1KUoBStJvRvlg9nx58RIFv7KDV3+6vE+fDxqD97enPG4m6YYfmsR0uDeVh4twX9n51gwTrtzezBYNb4meOLuUntHyQdo/Ko82z+UNg00w0Ekx+JyIl/m30FQLNMzsWZizHizEknzJ1NfKqSbDU9woCTMf+UBtNz9mkEQ+6zn5s1vpWjxHS/tp//dsv3UiX8ErQYfdvFvwia3e1lH8Vqz49xsWePVr5tf8AAGtUq9KO8l9Tw6kFuzK/zqbZ/wBtl+Sf4ay8L0zbaS39JzgcnjjN/MhQfrWt/wDQWJ+KL5t/hqzLuTixwVG8nH961eViaL+ZGOupvijuNm/lDY5LCaCGUd65o2/Fh9K7TYnT5s2awmWTDMebDOn7ya/w1AWK2JiY/bicDvtcfMXFYVbk1LWLNiaex7L2ZtiDEIHglSVD7yMGHrbh61l3rxpsza0+HcSQSvE495GKn1txHnUs7ndPzrljx6Zxw6+MAMPF4xo3mtvKsgnKlYeytrwYmISwSLIjcGU3Hke4+B1rMrJkUpSgFVFUqooCtKUoBSlKAUpSgFKUoBSlKAUpSgFUNVqhoClKUoBUY9JPTFHgi2HwuWXEcGbikPn8Tj4eA591azpc6Weqz4LBt9pqs0w/q+9EPx955efCCqxuYMrae1JsRK0s0jSSMblmNz5eA8BpVMDs6WZssaljz7h5k6Ctzu9uk81nkukfEfE/l3Dx+VdqYkw8J6uPRFJyLoTbjx4moNfGRpvJDVkapiFH4Y7nPbM3DQaztmPwpoB5txPpat/hsPBChMMYsDb7MBmJBsRfiT5msTCbxI80YuQsqdlWXKysNR5qwOhF9R41Z2NhJVGdMuVnfOlzd/tW7euisBp4geVV9R1Z3dV27tkRJucu2zNXbF4utyEKXVRci9i+RiQL2seRNfMmOmIldMmWNmUKwa79WO2cwPZ1uBoeFfbbKvHNGT2ZHZlIHsZrE/J7n1q1iUwwLFpsmfV16xVV9LEkHhfna161RVP5V66aHhZeCPiTbRWVSQBC0KMSeKNJmK38CFt5kV9SbYdcPHIEzyPGHyDQWChnPgAPqRXy+NwDZgZYiHQRkZxbKt8oHda5r7w2BwrWsyyAIsajOGyqo4DL38++vVoWV4v6Hq0eKM18coMY1PWmy27spa58LfiKs47YWHm9uNSfiHZb5j+dWEwEkbREASLFCYwL5WuSO0M2h7IA4jnWTtSd1CKhytJIEzEXyXBJNuBOlh4mtSVpLq35398Dxs1lZym1dxHXtQNnHwNYN6HgfpXLzQsjFWBVhxBFiKlVWMdy7goFHabKCCNCDYAWOnjesbF4DDYxNe1bQMAQy/MX9DpU6jjZx0qarmSYYmS7Wq5nE7r73YvZ83WYdyt7Z0OqSAcmXn58RyNej9wekjDbTj7P2c6jtwsRfxZPiTx5c6817b3flwzdrtIT2XHA+B7j4Vh7P2hLBKssTlJEbMrLxB/85VbRkprNFk5NSV0ezqVw/Rn0lR7SiyPZMUi9tOTjh1ieHeOVdxXs9CqiqVUUBWlKUApSlAKUpQClKUApSlAKUpQCqGq1Q0BSo56X+kT8wg6iBv6TMpsRxhQ6F/vHgvqeVdrvFt2LB4aTESmyRoTbmx4Ko8SbD1ryVt/bcuMxMmIlN3ka57lHJR4AWHpWDBgMxJJJuSbknUknma6vdTdcPaaYdniiH3v1j4d3fWDupsDr5M7j7NDr+seIXy5n/vXe9cjFowTcCxyg9m44ZgLA2PC96rcZiXH+3Dfi+RDxFa3wx8yztTGvEoZUDrcB+1lKg6ZuHAc+6sfZGIkDNE6SBRrG7C91+EspIJHI31FWNlYaaxXrCOrPVsrfahyOLWbVQykaA8zVNrbbjwqrDEueT2Uj1bLfhfmeOi8agdWv0oq796kbL8iV2ZeIGHw8d5CuVXLIGAJUk3sg46G9vOtdh9s43GOUwGHZ7cZGGi+ZJyL6k10W6/RU8zDEbTJZjquHBtYd0hHD7i+p5VJ+GwqRoEjVURRYKoCqPIDQVX4npCjQdo/HLn8q/JaUMBxqEVYTogxs9jjMZlvxSO728LnKo9Aa3eE6FNmL7RmkPi4X6IorvqVVVOl8XPaVlyWhZRoQjsjjT0Q7Jt+ifz62T/FWvxnQhs9v0bzxHl2lcfJlv9akKlao9J4uLuqj+t/ueurjyIixnRjtXDa4XEidR/Vt2CfRyVP7wrSneV436nHQNC3O6m3nlPLxUmp3rD2tsbD4mMxzxrIncw4eKkaqfEEVPo9MOTtiIp960f4ZEq4KnPYiVsHG0cZgClFkEmUHSTQ8/iBN9eYFYe0dqSIzyBCHEJCxki+VTcySWJAUcFF7m5rP3j3BxWzWafBFpsPxkibVkA4kge0o+IWI5i2tYsGKixsDiM9W7BVfQFlsbjzHGx8au6c4SiqkXmhz4rxKmrRlRfxao2PYlUxvZjkXrF5AsPofrXAbx7vNhnuLmNj2T3H4T4/jXZG6EokgiVCoLuM7PJJrqSeB0ue88rVl9WJ4WWReJZGHipIzD1FxXulVeHlmXZfA005uk7rYjXZG15sLOk0LFJEa6kfUHvBGhFeqdxt8ItpYRZksrezLHf8ARuBqPLmDzFeV9sbKbDylG1HFT8Snga6Low30OzsarMT1Eto5hyy30e3ep18iavVJSWZFmmmro9T1UV8o4IBBuCLgjmDX0K9HorSlKAUpSgFKUoBSlKAUpSgFKUoBVDVax8di0ijeRzZURnY9yqCT9BQEIflAb2Z5Y8Ch7MYEstubsOwp8lOb9oVEeFwzSOqLqzEAetZO3drPisTLO/tSyM/kCdB6Cw9K324WzgzvMfc7K/eI1PoP7Vaa1Tqqbma6k8kXI6rB4MYeAIilso4CwLnmdTa5rBimlIkWMK4ZmPaYxvEZOIdCLmxOluNfG3M2a5UixQRyXOSPW7u+U3B5ai1h4ms6M5FaaVo3spIZFsFS2oBuS1/OqJK0cz1b+/vwKzhd7swttbWGEhVF7crKFXmTYBc7W4+A5muy6Ouj782H5zihmxT9rta9SDy/4h5nlwHO+g6L932xmJfaE69lGywKeGYe95INB+sSeVS3VV0ni3RTw1N6/O/T8l5g8MoRzS3FKUrmywFKUoBSsfGY+OIAu1r6KNSzHuVRqx8AK0WJ31EcwiMEjMwuEQq8ot8cY0S419onvArfTw9SprFG2FKc+yjpaVibM2nHOmdL8bMrDKyNzV1OqmssmtUouLytamtpp2YqKOkLcZsK5x+BUKq6zxLwA5uo+D4lHDiOdpOn2pAntyxr951H4mrsciSICCGVhoRYhgfoQamYTE1cJPOlo91waPFSlnjaSIZgkixcIlVSTazJmK3I1yPbit9daxXxsqytnLM6MgRIgxi7Y1jOntW1zHwtbhV/eDZP+Sdo2UWwuJ1TuTXVf2CR+ywq9jMPIHKxMI+szOWAuzuLXW5PZ0A18+6uujKNk46xkrq/7o5ypT6qbi9i1vXsfr4SQO3Hdl8R7y+o+oqN6lfZsJRbAMFNmAYkspYdpTfU66/tGo93n2b1OJYAWVu2vk3EehuKl4CrZulfbY94WergT30Ib2HFYDqXa8uFITXiYz+jPoAV/ZFSOK8v9D28X5rtWIE2Sf7B+7t+wfRwPma9QCrQmFaUpWTIpSlAKUpQClKUApSlAKUpQCuD6atr9RsiYA2aZlhHk5u/8CtXeVC/5R2OtHhIb8XkkIv8Kqo0/aNAQfUnbu4PqsJGAO0Vzkd7MM2v0HpUbYWHO6r8TKvzIFStjcO7RlY36trWVrXtbw+lVfSMtIw5shYt7RNfs3EyR5UljdAFVAQM6s5JLMWT2bkjjbiawt7pGbqcLF7czqAB3ZgqjyLH+GszZcBErdaJOsABXM7OpFrMynRbEkaEXFXtzsL+cbeLHVcNGzeoGQfxuT6VClKNOUqr+VN9zfA80KanWSJX2LslMLh44I/ZiQKD3n3mPiTc+tZtKVw85OcnKW7OkSsK1uL3igRsgbPISQI14sRe4ubKLW1udK1+8230ilihZ5I+sUsWiXM+hCqALGwPaJNiezWBgdJhs+fLNC8HWQyWsxFydTfVuLZxbUVNo4VOOee29u7j/wCEqFC8c0vHy4m4G9UQa0ivEuYpnkChQ4XMVazEqbcCRZuV6wtr73Ig9oQra+ZxeVxy6uDjr8T2Hga1OF/pRjA1llwuSVi1upMMhMUxAGrkjTh6XrP2Futh4c8uIbrZY3IaSQ9kE2YEBuZDA3Nzc2FSZUcPS1knflv715/Q3dXRhrK9+Xv33GnwOCx+MbPHmw0TcZnJM8g+9obeC5V86152/Lsx5YVjjdzf7ZkdXbXRmJP2g56aXrqcbt7FT5xhAuSNrOQR+cWB1KxSAAX5X4jx4c5jNkvj84glmnZCCxnKRhG1GTLbMDbu0PPhU2lLNdVklHly5XfvwJtKSk7VUlDly8X/AD5G5weyZcKExrys7yOrYoaBOrk0uANLoSpv51e29smPGbSjhdjkTDF3CEg3L9kMe43861Wzd4ZcVg1wKRs0pXqZJNMkcYOXOTzOUfOui2EM+Pxj8RGIsOD9xSzfU1Gq56blUn2knbwukvu7GipnpuU5dpJ28LpL76Gk3o3NwOHwrNHH9ozJHGWdyczsBoAdTa59K7nB4YRxog4IiqP2QB/KtHvJF1mKwUXITPMfKJLj6kV0NQMRVnOlBTd27v0X2IlapOVOOZt7v09Dl+knd4YvZ8gAvJEOuj77oCWX9pcw87VG2xtovNgcy6yIpW9gTdRoR4lT86nGoM2RhfzbaOMwvurISv3Q3Z/gdflVv0TVz0J038rUl4cSh6Qp3jn5GVhVeSUyLnyiRQC2ZR1Yi7QyG1znPG3EVrd/sFeJJOaNlPk3/cfWshop5AFIluiSEliUHWswyFW5qBc21AHjWfvJh8+ElH6hYea9r+VXClkrQd+7yKlPLNMjKGZkYMpsysGU9xU3B+Yr2NsLaIxGGhmHCWFJP31B/nXjavUHQxj+t2Nh7m5jzxHwySNYfukVflodxSlKAUpSgFKUoBSlKAUpSgFKUoBUAflFTE43DLyXDE/vSEH+yKn+vPn5RI/0hB/yv/6vQEdbvJfFwj/er9DepSqL92j/AEuH/iD8DUoCqPpPtx8CtxnaRUVb6GY82Jx8p1OZVB+88jH+yPlVwcap0JGz45OYljPyMoqsraYOtblH7m/o39Rkj7T2nHBGXe/EBVGrOx9lVHNjWl2ptbGQ4czOcPFzETZiwHwh81mktyy2vVvabYs4gyJhjIyXSAuyLGl/alPauWbhysAO81o5Nwsfi5Osxc6r4C7lR3Kosq+hqpoUaMEnUkub4vwS+7OwoUqSs6kklx4vwS9SzvFvDaG8McuadBfFSD7RlJ1RLCyLy0sNTYHjVzCYzGCLCgYGUy4ZlIfLbPGFYZMxFxcMPUVvd9NjqNm5Uzf0dUKEXvZCoN7cra+ag8q42HpDxuUDN7CKBZVOdgeMhbWxGhtbXuqfQ/v0r0orRu92/LbuexPox66l/bitG73b8tu5m92HgZ+pOIxGLfDxGVm6j2QAshJQ3N7aEZQK+8RtmI4cXmaPr8R1zOQZHhiDWiY2HZJKJa/ee69W9j4XE4+QR463Vw3YIoUZ3VshDFeQuRp3Gm8G5EtzkKLhlIbKkYMpJfUCy3OUGw14AC1eW6fW5asrPfTZcltq/E1Nw6y1SST7tlyW2r8TIeeUg9c8bOIHnwuMjOQuI7Eq9vd1AK8DrxrI3eeV2GMllMEDqWWF3BBLAgsTZezzANzWknXB4W0OMSSQIHRVCrZM5DdYpBBbPa4N9CCCLi9fUW0sRiSFjZ4sEECC4GZo4goltb3yNPWw51mVO8Wltztpb/r3v82Myp3i7aLm1pbu734c7HY4LaGHgwkTvJGitGvb0Ac5dbW4njXGy73zwiU4eDMrMZ3maOQEdaxKlhwtlAAN7aelZUbtLJIZoGhgWNUUOrBYIFYOxHus75QBlJN/AVen2L1uIzTI5zRtO8d2UWY9XhsP2bDTUnxJrXTpU6bk6mt9fW3vuNdOFOnJ9Zrf3713sbTZG0Y8XjuujYOsWFC6AizyyEsLHUGyV01czuNsQYdJhe95ytxex6tQCFv7ocuAfCumqpxeVVcsNloiBiMue0NlsKhveyPJvE1v6yFSfH7G39wVMlQ7vu194UHw4df+m5/vVYdC/qz/ANH6FZjP0mbCrWLS8bg80YfNTV2vjEHsN90/gas47o5hbkPivRX5PkpOy3B4LinA9Ujb8Sa86jhXof8AJ5H+jZf+bb/px11pekpUpSsgUpSgFKUoBSlKAUpSgFKUoBUG/lH4Q9Zg5ORWVPUFGH4n5VOVRj0/7L6zZiygawTqx+64KH6laA8/7KmyTxN3Sof4hUsGodqWdm4oSwxv8SA+ttfreqfpOPZkQMZHZmTWL0Yz9VtjFwnQSxllHeVYOP4Wb61lVzu0sWcHtLC4z3QwWTy1V/8A62P7tVtOHWwqUf8AKLt47o84GeWqTpSqKwIuDcHUHvHI1WuOsdMaHfjFIuBlUyBGdCq97cCVAGuouPC+tQ7jMZnYnKqC+iqB2QFCgX4nQDjzuedSXvjt1cLi45CM9oMhjI7LpIz5u0QbEFV05i9c++x9jOpmGKkjHHqeyXH6oBFz9fOum6PaoUk2m763Sv5aHQ4BqjTvKL12aV/I63ZW0IExBBdRmeZRrxJkiYDThqx9a6iob2hvNCkfU4KHqlIKvK9jLICQSCeQJA/lau12V0mYOQAS5omsLlhdb21sVvz7wKhYzA1XapGL9SFicDVspqL9foazpOkGq21McRv3WklGnoSPWszcLDFsHA3ELJKGH3pEP4D61yu+u2cRNIufIEkiV4lU5rIzXUk6ds21rabE2Njvzf8ANZJFwscpYpmKmSVmC2QAG4XS5trU6VJxwsYOST+vDUmSpZcJGMpJa38rGHvrgcVCyQtNmjAPUpmIsi3IZ79m63y3vfsivvc/aeIlkMIDvZhJG5Zm6p10UuSdY8t9LakC2tW5NgSSyRzqvXIbCaJGDvGyHLIqq7XsbXHdmrv935AC/wBgcP1jl0VgoJVVRSCE9kg8jyI8azXrKlQtZN/TXwMV60YUFCyb57WfgbXCYZY0VF4KLa8T3k+JNyfEmrtKVy7bbuyhbvqKhPFz9ft3FyDVY7xg/cCxfirVLu39rrhcLLO3CKMsB3t7q+rWHrUM7k4ZuqeZ9WmcknvAJ19WLV0HREMtOrWf+q89yt6QqZadjo6xNsTZMPK3dE31UgfU1l1od9sVkwpXnIyr6A5j+H1qxoRz1IrvKCnHNJIjuvS3QThcmx0P+smlf+PJ/drzTevXW4uyzhtm4WI6FcOmb7zDM31Jrqi7N9SlKAUpSgFKUoBSlKAUpSgFKUoBWp3q2MMXg58Of62JlHg1rqfRgDW2qhoDxVLEVYqwsVJBHcQbEfOu53Dx+aFojxja4+62v9q/zr66Z91zhNpO6i0WJ+2XuDH9Kv73a/bFcnu/tTqJ1f3T2X+6ePy4+lRsTS62k48TTWhng0SjWBt3ZgngZPe4r4MOHz4etZ4IOo17j3+NK5qMnCSa3RUJuLujb9Eu9H5xhPzeQ/bYYZCDxaPgh9PYPkO+u7qCtp9dgsUuOw3EH7VOTA6Nf9Vhoe42NTHu9vBDjIFmhN1bQg+0jDijDkR9dCNDVZ0rhcsv6in2Zb9z4r8HT4WuqsFzOb6TMPF1StIxW5AUKASWQORoSLr2zcg6acb1HcuyrRGUSxsoy6ZrOWbiuQi9xzPC3AmpN383TmxnVtEwzJdcjGwIYg3B79BWp3T3DmhaSWdELKjLFGbOGYjRjyty9fCpeDxVOlhleeq4eex1eExUKOHXx68vf3OT2ZCJIJIooGmmZc7P/qkVhoijiSbXPja1at8JIouyMB3lSB8yK7voyw0keKnSRCj9UCQwsR2xy8b/AErabS3dx+OlkE8nU4dWYRouuex7LMAdRwOvoBxqTLGqnVlCVsujvfnyRJljVSrSi7ZdHe/Pl/BpZosY+Gw5gSJomw0avI6QnKyFgwLScAD/ADrV/nUCSl55pp5YZEyPEV6uygGys3sgNpwt2dB3araGypUlaEZpcjMvZV8uZfbABHI8a3+5WExMUWIxIGWIYd9WHtsFuhUHjY8+Gtq2SUacM113cL3fMzKEYU3O612to3d89fQwYMDs+TNI+LaJmJYJ1bOVvrYvYZj4gCu03IWFnAgZ3igiZS7rlLyzOGcgdwVF+daHdfo5eW0mJuiHUR8Hfz+AfXyqS8LhEiQJGoRV4KosBVX0hiqaTpxk2/Ky/bUr8fiIW6uMnL6WX7al2lK5nfzfSPZ+Hvo07giGPvPDOw+BfqdPKmo0Z1pqnBXbKRyUVdnH9Le3TPNFs6E3OYPMRwBtdFPkCXP7NMNh1jRUXRVUKPIVpt2dlOubETEtNMSzFuIDG5v4k6n0Fb2urlGNGEaENo7vm+LOZxlfrZ6bC9cFv1j884jB0jXX7zan6WrtNpY5YYmkbgo4d55D1NRTPMzszMbsxJJ8TVh0dSvJ1HwM4SF3mN1uNsM4zaOHgtcNKGf7idt/4QR6165UVCv5Pe65Alxrjj9jFfuBBkYeuVfQ1NYq6LErSlKyBSlKAUpSgFKUoBSlKAUpSgFUNVqhoDjulLc7/KGAZVH20X2sPeWA1T9oaedq8tMpBsdCNCDxB7q9q1APTf0fGCU46BfspW+2Uf1ch9/7rfQ+dY2MGg3K24HTqHPaUdi/vL3eY/Dyrqqh+CdkYMpsym4I5EVJW7+31xMfISL7a/3h4H6VSY7DZX1kduJXYmjZ5lsbRkBBBFwRYg8Deudw8uJ2TOcRhu3Ax+1hJNrX4Hyvo/Ec9OPR1qdmbUaQsMjuOukGewCKgYhbMSM2g5X41Eot5ZK148U+JroVJ03miSfuxvbhsfFnhbUe3G2jxnxHMdzDQ/StzUF4vdsiTr8HJ1Mqm4ytZb8wCvs+XDwre7J6XcRhyI9owHwljABPiVvlbzUjyqpxHRGb4sK7r/F7r8l9QxkKi13JUECZi+UZiApa2pAJIBPcLn5191pNkb7bPxNuqxEZJ9xjkfyyvY/K9bsVTVKVSm7VE14ompplAo7v/Dxr4jw6KgQKAoFgoGgHdbuq7avmRwouxsO86D5mtabehm5WlcztnpI2Zhgc06yMPch+0b5r2R6kVwm1OknaOOumCj/N4jp1pPbt9/gn7Nz41Y4fovEVtWsseb0X8mmdaEFds7XfXpDw+AUoLS4gjswg+zfgZCPZHhxPLvqONn7MnxE5xeNJeRtVQ8FHLT3QOS8uetXNk7uRQMHkbrJmOjNzaxJyg8W0Op1rPwG0Os18wVt+jy3v1hPveA/710FGjDC02qGr4y5+HJFJicZKrpHYzqUBrl97d5erBhjPbIs7D3AeQ/WP0rzSpSqyyxK+EHN2RqN8tuCWTq0N0jOp5M/AnyHD51q9g7FlxeJjw8Qu8jhR3KPeY+AFyfKsACvQ/Qt0fnCQfnU62nmXsqRrFGdQNeDNoT4WFdNTpqnFQiXEIqCyokDYWx48JhooIxZIkCjxtxJ8Sbn1rYCqVUVtPZWlKUApSlAKUpQClKUApSlAKUpQCqGq1Q0BSrGNwUc0bxyKHR1Ksp4MCLEGr9KA8u9JXR1Ls2clQWw0jfZSccvPq3PJhy7x61yOExjxOHRirDgR+B7x4V7F2rsqHEwvDMgeNxZlP4juI5GvOPSN0Uz7OYyxZpcKTo/FovCS3L9bh5Vh8mY8TK2HvJFiVyNZZCLFOTd5U/y41l7Sw9olVF7CsgdV4mIHtAAcfLmL1FysQbjQjUEcq6nY2/DrZZwXHxj2h5j3vx86qa2ClB56W3L8EGph3F3h9DeDFxoWkiXLFHE2eylFd7rkUAgXI11/WArYGcELHKuZmjLuoGYC1r6HXibDjXwJocXEQj5gbG4PaUghgSDwIIHGruFwjK7O7Z2YKL5QtlW5Atc8yTeoMnHjo19fqRm1x3NHNu7s+YnKcjC9wDlsRxuj8LXpHulPH+hxcsfkXX+y1ZcuDf8ANAhFnlkGfS+UyS5mvbkB+FZODLnEy5ypyRooKgqO2Wc6Fjrwrc6s0nllor768jaqk4rSRr/8j7RIscfNb/iS/wCKrUm5jObzYmSS/wARJv6uTW7wUpMk4J4SgAE8B1MZsO7UmtXhHRJpAzRKVxBIzrmkIazCzZtBrYaaUjUqa2drckjPXVXe7L2B3bwcbZQod1GbtnMQDoDl4cu6r0+1GQM32aRI+Qly12y+1lCjTnYa3tyqzLgJmnkkTKpVlCllN3Cpqt7+wSSDx1HhWa2zrkkO0YfV0W1ixGpDEXU8iRxrXKSunUlf0NTa+Z3MDFFsrxtncNaSCRQWOY9pVuOBU6gn3TWYNlhu05IzKpljU9h3A4nv7u42F+FfOP21h8MoVmAsABGurWHAW5Dzri9tb2Sz3Vfs4/hHFvvH+Q0rdSpVavZVlz9+7myEJ1NtFzN3vFveqAxYcgtwLjgvgvefHgK4lmJNzqTzNUAqYujLoYZyuJx6lUFmjw54vzBlHJf1eJ591W1GjGjG0SdTpqmrIs9DvRaZmXG4tPsh2oY2/rGB0kYfAOQ5nXgNZ6qiqALAWA0AHKq1vNoqoqlVFAVpSlAKUpQClKUApSlAKUpQClKUAqhqtUNAUpSlAK+ZIwwIYAgixBFwQeIIPGvqlARBv10ExylpsARG5NzAxtG33G9w+B08qhTaux8RhpDHPE8Tj3XFr+IPBh4jSvZVYG2Ng4bFx9XiIklTucXt4g8VPiKwYPHcMzIbqSp7wSD8xW9wO+2JTRsso/W0b94fzvUq7xfk8wsS2DnMR/1cvbXyDjtAed6jnbPRNtfDXvhmlUe9D9oD6L2vpWudOFTto8yhGXaRl4ff+E+3G6nwsw/kazU3ywZ98jzRv5Co8xGGeM2dWQjkwKn5GrYqK+j6L2uvM0PC02SO+8WzycxdCdNerJOnDUpeqSb6YNeDMfuo387VHNqXrH/H0+Lf1/gf0sObO1xXSCg/RxE+LkD6C/41o8fvbipdM+Re5Oz9eP1rAwOyp5jaGKSU90aM/wDZFdnsPoT2tiCC8a4dT70zAEfsLdvnat8MLRp7RNkaMI7I4Im+tbvdnc3G498uHiLC9mkPZjT7znT0Fz4VNu7fQLgILNiWbFOPdPYj/dBu3qfSpJwuEjjQJGqoiiwVQFA8gNKkG04PcLofwuAyyy2xGIGocjsRn/dqef6x17rVINKVkyKUpQCqiqVUUBWlKUApSlAKUpQClKUApSlAKUpQCqGlKApSlKAUpSgFKUoBSlKwCziMLG4s6K47mAYfWtRPuLsyT28Fhj/8SA/MCq0oYMf/ADabI/2HD/uCszC7n7Pit1eEw624ERJf52vVKVgybaKMKAFAA7gLD5CvulK9GRSlKGBSlKAUpSgFVFKUBWlKUApSlAKUpQH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7170" name="Picture 2" descr="http://www.sahistory.org.za/sites/default/files/article_pics/udf_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801" y="113288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://www.iol.co.za/polopoly_fs/mario-wanza-1.1529850!/image/1068955138.jpg_gen/derivatives/box_300/106895513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320" y="349482"/>
            <a:ext cx="1249680" cy="937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https://encrypted-tbn1.gstatic.com/images?q=tbn:ANd9GcRpK-YFFEtED4zyy3FO1g3VqzBJhL1g7hyC3e2D2ETLpdasyo1Fy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57400"/>
            <a:ext cx="2714625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37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Faeces attacks perpetrators: </a:t>
            </a:r>
            <a:br>
              <a:rPr lang="en-ZA" dirty="0" smtClean="0"/>
            </a:br>
            <a:r>
              <a:rPr lang="en-ZA" i="1" dirty="0" err="1" smtClean="0"/>
              <a:t>Sulyman</a:t>
            </a:r>
            <a:r>
              <a:rPr lang="en-ZA" i="1" dirty="0" smtClean="0"/>
              <a:t> </a:t>
            </a:r>
            <a:r>
              <a:rPr lang="en-ZA" i="1" dirty="0" err="1" smtClean="0"/>
              <a:t>Stellenboom</a:t>
            </a:r>
            <a:endParaRPr lang="en-ZA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/>
              <a:pPr/>
              <a:t>19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ZA" dirty="0" smtClean="0"/>
              <a:t>UDF Leader</a:t>
            </a:r>
            <a:endParaRPr lang="en-ZA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136022"/>
              </p:ext>
            </p:extLst>
          </p:nvPr>
        </p:nvGraphicFramePr>
        <p:xfrm>
          <a:off x="393690" y="1600200"/>
          <a:ext cx="8394032" cy="2486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7016"/>
                <a:gridCol w="4197016"/>
              </a:tblGrid>
              <a:tr h="414337">
                <a:tc>
                  <a:txBody>
                    <a:bodyPr/>
                    <a:lstStyle/>
                    <a:p>
                      <a:r>
                        <a:rPr lang="en-ZA" dirty="0" smtClean="0"/>
                        <a:t>Known</a:t>
                      </a:r>
                      <a:r>
                        <a:rPr lang="en-ZA" baseline="0" dirty="0" smtClean="0"/>
                        <a:t> </a:t>
                      </a:r>
                      <a:r>
                        <a:rPr lang="en-ZA" dirty="0" smtClean="0"/>
                        <a:t>Faeces Attacks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8010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June 2013, Parliamentary Legislature, 7 Wale St, Cape Town;</a:t>
                      </a:r>
                    </a:p>
                    <a:p>
                      <a:endParaRPr lang="en-ZA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957263">
                <a:tc>
                  <a:txBody>
                    <a:bodyPr/>
                    <a:lstStyle/>
                    <a:p>
                      <a:r>
                        <a:rPr lang="en-ZA" sz="1400" dirty="0" err="1" smtClean="0"/>
                        <a:t>Stellenboom</a:t>
                      </a:r>
                      <a:r>
                        <a:rPr lang="en-ZA" sz="1400" dirty="0" smtClean="0"/>
                        <a:t> said yesterday’s actions were the first step. The UDF was mobilising more people to join their campaign against bucket toilets.</a:t>
                      </a:r>
                    </a:p>
                    <a:p>
                      <a:r>
                        <a:rPr lang="en-ZA" sz="1400" b="1" dirty="0" smtClean="0"/>
                        <a:t>Reported</a:t>
                      </a:r>
                      <a:r>
                        <a:rPr lang="en-ZA" sz="1400" b="1" baseline="0" dirty="0" smtClean="0"/>
                        <a:t> on westerncapenews.com, 4</a:t>
                      </a:r>
                      <a:r>
                        <a:rPr lang="en-ZA" sz="1400" b="1" baseline="30000" dirty="0" smtClean="0"/>
                        <a:t>th</a:t>
                      </a:r>
                      <a:r>
                        <a:rPr lang="en-ZA" sz="1400" b="1" baseline="0" dirty="0" smtClean="0"/>
                        <a:t> June 2013.</a:t>
                      </a:r>
                      <a:endParaRPr lang="en-ZA" sz="14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AutoShape 4" descr="data:image/jpeg;base64,/9j/4AAQSkZJRgABAQAAAQABAAD/2wCEAAkGBhASEBUUExQWFBUVEhgVFhUWGBgXGBQYFRUYFxYXGBgXHCYgGBkjGhkYIC8gIycpLCwsFx4xNTAqNSYrLCkBCQoKDgwOGg8PGi4lHyUsKjAsKi8pLCwtLCw1KiwsLS8qLSkqLCosLywsKjQvLCwsLCwsLCwsKSksLDQpLCkpKf/AABEIALMBGgMBIgACEQEDEQH/xAAcAAEAAQUBAQAAAAAAAAAAAAAABwEDBAUGCAL/xABLEAACAQIDBAcFAwgFCwUAAAABAgMAEQQSIQUGMUEHEyJRYXGBMkJSkaEjcrEIFDNigpKiwSRDssLSFRclU1Rjc3Sz4fAWRIOjw//EABoBAQACAwEAAAAAAAAAAAAAAAAEBQEDBgL/xAA1EQACAQIEAggFAwQDAAAAAAAAAQIDEQQSITFBUQUTMmFxgcHwIkKRsdEzoeEUI1JyFWLx/9oADAMBAAIRAxEAPwCcaUpQClKUApSlAKoarVDQFKUpQC1KUoBStJvRvlg9nx58RIFv7KDV3+6vE+fDxqD97enPG4m6YYfmsR0uDeVh4twX9n51gwTrtzezBYNb4meOLuUntHyQdo/Ko82z+UNg00w0Ekx+JyIl/m30FQLNMzsWZizHizEknzJ1NfKqSbDU9woCTMf+UBtNz9mkEQ+6zn5s1vpWjxHS/tp//dsv3UiX8ErQYfdvFvwia3e1lH8Vqz49xsWePVr5tf8AAGtUq9KO8l9Tw6kFuzK/zqbZ/wBtl+Sf4ay8L0zbaS39JzgcnjjN/MhQfrWt/wDQWJ+KL5t/hqzLuTixwVG8nH961eViaL+ZGOupvijuNm/lDY5LCaCGUd65o2/Fh9K7TYnT5s2awmWTDMebDOn7ya/w1AWK2JiY/bicDvtcfMXFYVbk1LWLNiaex7L2ZtiDEIHglSVD7yMGHrbh61l3rxpsza0+HcSQSvE495GKn1txHnUs7ndPzrljx6Zxw6+MAMPF4xo3mtvKsgnKlYeytrwYmISwSLIjcGU3Hke4+B1rMrJkUpSgFVFUqooCtKUoBSlKAUpSgFKUoBSlKAUpSgFUNVqhoClKUoBUY9JPTFHgi2HwuWXEcGbikPn8Tj4eA591azpc6Weqz4LBt9pqs0w/q+9EPx955efCCqxuYMrae1JsRK0s0jSSMblmNz5eA8BpVMDs6WZssaljz7h5k6Ctzu9uk81nkukfEfE/l3Dx+VdqYkw8J6uPRFJyLoTbjx4moNfGRpvJDVkapiFH4Y7nPbM3DQaztmPwpoB5txPpat/hsPBChMMYsDb7MBmJBsRfiT5msTCbxI80YuQsqdlWXKysNR5qwOhF9R41Z2NhJVGdMuVnfOlzd/tW7euisBp4geVV9R1Z3dV27tkRJucu2zNXbF4utyEKXVRci9i+RiQL2seRNfMmOmIldMmWNmUKwa79WO2cwPZ1uBoeFfbbKvHNGT2ZHZlIHsZrE/J7n1q1iUwwLFpsmfV16xVV9LEkHhfna161RVP5V66aHhZeCPiTbRWVSQBC0KMSeKNJmK38CFt5kV9SbYdcPHIEzyPGHyDQWChnPgAPqRXy+NwDZgZYiHQRkZxbKt8oHda5r7w2BwrWsyyAIsajOGyqo4DL38++vVoWV4v6Hq0eKM18coMY1PWmy27spa58LfiKs47YWHm9uNSfiHZb5j+dWEwEkbREASLFCYwL5WuSO0M2h7IA4jnWTtSd1CKhytJIEzEXyXBJNuBOlh4mtSVpLq35398Dxs1lZym1dxHXtQNnHwNYN6HgfpXLzQsjFWBVhxBFiKlVWMdy7goFHabKCCNCDYAWOnjesbF4DDYxNe1bQMAQy/MX9DpU6jjZx0qarmSYYmS7Wq5nE7r73YvZ83WYdyt7Z0OqSAcmXn58RyNej9wekjDbTj7P2c6jtwsRfxZPiTx5c6817b3flwzdrtIT2XHA+B7j4Vh7P2hLBKssTlJEbMrLxB/85VbRkprNFk5NSV0ezqVw/Rn0lR7SiyPZMUi9tOTjh1ieHeOVdxXs9CqiqVUUBWlKUApSlAKUpQClKUApSlAKUpQCqGq1Q0BSo56X+kT8wg6iBv6TMpsRxhQ6F/vHgvqeVdrvFt2LB4aTESmyRoTbmx4Ko8SbD1ryVt/bcuMxMmIlN3ka57lHJR4AWHpWDBgMxJJJuSbknUknma6vdTdcPaaYdniiH3v1j4d3fWDupsDr5M7j7NDr+seIXy5n/vXe9cjFowTcCxyg9m44ZgLA2PC96rcZiXH+3Dfi+RDxFa3wx8yztTGvEoZUDrcB+1lKg6ZuHAc+6sfZGIkDNE6SBRrG7C91+EspIJHI31FWNlYaaxXrCOrPVsrfahyOLWbVQykaA8zVNrbbjwqrDEueT2Uj1bLfhfmeOi8agdWv0oq796kbL8iV2ZeIGHw8d5CuVXLIGAJUk3sg46G9vOtdh9s43GOUwGHZ7cZGGi+ZJyL6k10W6/RU8zDEbTJZjquHBtYd0hHD7i+p5VJ+GwqRoEjVURRYKoCqPIDQVX4npCjQdo/HLn8q/JaUMBxqEVYTogxs9jjMZlvxSO728LnKo9Aa3eE6FNmL7RmkPi4X6IorvqVVVOl8XPaVlyWhZRoQjsjjT0Q7Jt+ifz62T/FWvxnQhs9v0bzxHl2lcfJlv9akKlao9J4uLuqj+t/ueurjyIixnRjtXDa4XEidR/Vt2CfRyVP7wrSneV436nHQNC3O6m3nlPLxUmp3rD2tsbD4mMxzxrIncw4eKkaqfEEVPo9MOTtiIp960f4ZEq4KnPYiVsHG0cZgClFkEmUHSTQ8/iBN9eYFYe0dqSIzyBCHEJCxki+VTcySWJAUcFF7m5rP3j3BxWzWafBFpsPxkibVkA4kge0o+IWI5i2tYsGKixsDiM9W7BVfQFlsbjzHGx8au6c4SiqkXmhz4rxKmrRlRfxao2PYlUxvZjkXrF5AsPofrXAbx7vNhnuLmNj2T3H4T4/jXZG6EokgiVCoLuM7PJJrqSeB0ue88rVl9WJ4WWReJZGHipIzD1FxXulVeHlmXZfA005uk7rYjXZG15sLOk0LFJEa6kfUHvBGhFeqdxt8ItpYRZksrezLHf8ARuBqPLmDzFeV9sbKbDylG1HFT8Snga6Low30OzsarMT1Eto5hyy30e3ep18iavVJSWZFmmmro9T1UV8o4IBBuCLgjmDX0K9HorSlKAUpSgFKUoBSlKAUpSgFKUoBVDVax8di0ijeRzZURnY9yqCT9BQEIflAb2Z5Y8Ch7MYEstubsOwp8lOb9oVEeFwzSOqLqzEAetZO3drPisTLO/tSyM/kCdB6Cw9K324WzgzvMfc7K/eI1PoP7Vaa1Tqqbma6k8kXI6rB4MYeAIilso4CwLnmdTa5rBimlIkWMK4ZmPaYxvEZOIdCLmxOluNfG3M2a5UixQRyXOSPW7u+U3B5ai1h4ms6M5FaaVo3spIZFsFS2oBuS1/OqJK0cz1b+/vwKzhd7swttbWGEhVF7crKFXmTYBc7W4+A5muy6Ouj782H5zihmxT9rta9SDy/4h5nlwHO+g6L932xmJfaE69lGywKeGYe95INB+sSeVS3VV0ni3RTw1N6/O/T8l5g8MoRzS3FKUrmywFKUoBSsfGY+OIAu1r6KNSzHuVRqx8AK0WJ31EcwiMEjMwuEQq8ot8cY0S419onvArfTw9SprFG2FKc+yjpaVibM2nHOmdL8bMrDKyNzV1OqmssmtUouLytamtpp2YqKOkLcZsK5x+BUKq6zxLwA5uo+D4lHDiOdpOn2pAntyxr951H4mrsciSICCGVhoRYhgfoQamYTE1cJPOlo91waPFSlnjaSIZgkixcIlVSTazJmK3I1yPbit9daxXxsqytnLM6MgRIgxi7Y1jOntW1zHwtbhV/eDZP+Sdo2UWwuJ1TuTXVf2CR+ywq9jMPIHKxMI+szOWAuzuLXW5PZ0A18+6uujKNk46xkrq/7o5ypT6qbi9i1vXsfr4SQO3Hdl8R7y+o+oqN6lfZsJRbAMFNmAYkspYdpTfU66/tGo93n2b1OJYAWVu2vk3EehuKl4CrZulfbY94WergT30Ib2HFYDqXa8uFITXiYz+jPoAV/ZFSOK8v9D28X5rtWIE2Sf7B+7t+wfRwPma9QCrQmFaUpWTIpSlAKUpQClKUApSlAKUpQCuD6atr9RsiYA2aZlhHk5u/8CtXeVC/5R2OtHhIb8XkkIv8Kqo0/aNAQfUnbu4PqsJGAO0Vzkd7MM2v0HpUbYWHO6r8TKvzIFStjcO7RlY36trWVrXtbw+lVfSMtIw5shYt7RNfs3EyR5UljdAFVAQM6s5JLMWT2bkjjbiawt7pGbqcLF7czqAB3ZgqjyLH+GszZcBErdaJOsABXM7OpFrMynRbEkaEXFXtzsL+cbeLHVcNGzeoGQfxuT6VClKNOUqr+VN9zfA80KanWSJX2LslMLh44I/ZiQKD3n3mPiTc+tZtKVw85OcnKW7OkSsK1uL3igRsgbPISQI14sRe4ubKLW1udK1+8230ilihZ5I+sUsWiXM+hCqALGwPaJNiezWBgdJhs+fLNC8HWQyWsxFydTfVuLZxbUVNo4VOOee29u7j/wCEqFC8c0vHy4m4G9UQa0ivEuYpnkChQ4XMVazEqbcCRZuV6wtr73Ig9oQra+ZxeVxy6uDjr8T2Hga1OF/pRjA1llwuSVi1upMMhMUxAGrkjTh6XrP2Futh4c8uIbrZY3IaSQ9kE2YEBuZDA3Nzc2FSZUcPS1knflv715/Q3dXRhrK9+Xv33GnwOCx+MbPHmw0TcZnJM8g+9obeC5V86152/Lsx5YVjjdzf7ZkdXbXRmJP2g56aXrqcbt7FT5xhAuSNrOQR+cWB1KxSAAX5X4jx4c5jNkvj84glmnZCCxnKRhG1GTLbMDbu0PPhU2lLNdVklHly5XfvwJtKSk7VUlDly8X/AD5G5weyZcKExrys7yOrYoaBOrk0uANLoSpv51e29smPGbSjhdjkTDF3CEg3L9kMe43861Wzd4ZcVg1wKRs0pXqZJNMkcYOXOTzOUfOui2EM+Pxj8RGIsOD9xSzfU1Gq56blUn2knbwukvu7GipnpuU5dpJ28LpL76Gk3o3NwOHwrNHH9ozJHGWdyczsBoAdTa59K7nB4YRxog4IiqP2QB/KtHvJF1mKwUXITPMfKJLj6kV0NQMRVnOlBTd27v0X2IlapOVOOZt7v09Dl+knd4YvZ8gAvJEOuj77oCWX9pcw87VG2xtovNgcy6yIpW9gTdRoR4lT86nGoM2RhfzbaOMwvurISv3Q3Z/gdflVv0TVz0J038rUl4cSh6Qp3jn5GVhVeSUyLnyiRQC2ZR1Yi7QyG1znPG3EVrd/sFeJJOaNlPk3/cfWshop5AFIluiSEliUHWswyFW5qBc21AHjWfvJh8+ElH6hYea9r+VXClkrQd+7yKlPLNMjKGZkYMpsysGU9xU3B+Yr2NsLaIxGGhmHCWFJP31B/nXjavUHQxj+t2Nh7m5jzxHwySNYfukVflodxSlKAUpSgFKUoBSlKAUpSgFKUoBUAflFTE43DLyXDE/vSEH+yKn+vPn5RI/0hB/yv/6vQEdbvJfFwj/er9DepSqL92j/AEuH/iD8DUoCqPpPtx8CtxnaRUVb6GY82Jx8p1OZVB+88jH+yPlVwcap0JGz45OYljPyMoqsraYOtblH7m/o39Rkj7T2nHBGXe/EBVGrOx9lVHNjWl2ptbGQ4czOcPFzETZiwHwh81mktyy2vVvabYs4gyJhjIyXSAuyLGl/alPauWbhysAO81o5Nwsfi5Osxc6r4C7lR3Kosq+hqpoUaMEnUkub4vwS+7OwoUqSs6kklx4vwS9SzvFvDaG8McuadBfFSD7RlJ1RLCyLy0sNTYHjVzCYzGCLCgYGUy4ZlIfLbPGFYZMxFxcMPUVvd9NjqNm5Uzf0dUKEXvZCoN7cra+ag8q42HpDxuUDN7CKBZVOdgeMhbWxGhtbXuqfQ/v0r0orRu92/LbuexPox66l/bitG73b8tu5m92HgZ+pOIxGLfDxGVm6j2QAshJQ3N7aEZQK+8RtmI4cXmaPr8R1zOQZHhiDWiY2HZJKJa/ee69W9j4XE4+QR463Vw3YIoUZ3VshDFeQuRp3Gm8G5EtzkKLhlIbKkYMpJfUCy3OUGw14AC1eW6fW5asrPfTZcltq/E1Nw6y1SST7tlyW2r8TIeeUg9c8bOIHnwuMjOQuI7Eq9vd1AK8DrxrI3eeV2GMllMEDqWWF3BBLAgsTZezzANzWknXB4W0OMSSQIHRVCrZM5DdYpBBbPa4N9CCCLi9fUW0sRiSFjZ4sEECC4GZo4goltb3yNPWw51mVO8Wltztpb/r3v82Myp3i7aLm1pbu734c7HY4LaGHgwkTvJGitGvb0Ac5dbW4njXGy73zwiU4eDMrMZ3maOQEdaxKlhwtlAAN7aelZUbtLJIZoGhgWNUUOrBYIFYOxHus75QBlJN/AVen2L1uIzTI5zRtO8d2UWY9XhsP2bDTUnxJrXTpU6bk6mt9fW3vuNdOFOnJ9Zrf3713sbTZG0Y8XjuujYOsWFC6AizyyEsLHUGyV01czuNsQYdJhe95ytxex6tQCFv7ocuAfCumqpxeVVcsNloiBiMue0NlsKhveyPJvE1v6yFSfH7G39wVMlQ7vu194UHw4df+m5/vVYdC/qz/ANH6FZjP0mbCrWLS8bg80YfNTV2vjEHsN90/gas47o5hbkPivRX5PkpOy3B4LinA9Ujb8Sa86jhXof8AJ5H+jZf+bb/px11pekpUpSsgUpSgFKUoBSlKAUpSgFKUoBUG/lH4Q9Zg5ORWVPUFGH4n5VOVRj0/7L6zZiygawTqx+64KH6laA8/7KmyTxN3Sof4hUsGodqWdm4oSwxv8SA+ttfreqfpOPZkQMZHZmTWL0Yz9VtjFwnQSxllHeVYOP4Wb61lVzu0sWcHtLC4z3QwWTy1V/8A62P7tVtOHWwqUf8AKLt47o84GeWqTpSqKwIuDcHUHvHI1WuOsdMaHfjFIuBlUyBGdCq97cCVAGuouPC+tQ7jMZnYnKqC+iqB2QFCgX4nQDjzuedSXvjt1cLi45CM9oMhjI7LpIz5u0QbEFV05i9c++x9jOpmGKkjHHqeyXH6oBFz9fOum6PaoUk2m763Sv5aHQ4BqjTvKL12aV/I63ZW0IExBBdRmeZRrxJkiYDThqx9a6iob2hvNCkfU4KHqlIKvK9jLICQSCeQJA/lau12V0mYOQAS5omsLlhdb21sVvz7wKhYzA1XapGL9SFicDVspqL9foazpOkGq21McRv3WklGnoSPWszcLDFsHA3ELJKGH3pEP4D61yu+u2cRNIufIEkiV4lU5rIzXUk6ds21rabE2Njvzf8ANZJFwscpYpmKmSVmC2QAG4XS5trU6VJxwsYOST+vDUmSpZcJGMpJa38rGHvrgcVCyQtNmjAPUpmIsi3IZ79m63y3vfsivvc/aeIlkMIDvZhJG5Zm6p10UuSdY8t9LakC2tW5NgSSyRzqvXIbCaJGDvGyHLIqq7XsbXHdmrv935AC/wBgcP1jl0VgoJVVRSCE9kg8jyI8azXrKlQtZN/TXwMV60YUFCyb57WfgbXCYZY0VF4KLa8T3k+JNyfEmrtKVy7bbuyhbvqKhPFz9ft3FyDVY7xg/cCxfirVLu39rrhcLLO3CKMsB3t7q+rWHrUM7k4ZuqeZ9WmcknvAJ19WLV0HREMtOrWf+q89yt6QqZadjo6xNsTZMPK3dE31UgfU1l1od9sVkwpXnIyr6A5j+H1qxoRz1IrvKCnHNJIjuvS3QThcmx0P+smlf+PJ/drzTevXW4uyzhtm4WI6FcOmb7zDM31Jrqi7N9SlKAUpSgFKUoBSlKAUpSgFKUoBWp3q2MMXg58Of62JlHg1rqfRgDW2qhoDxVLEVYqwsVJBHcQbEfOu53Dx+aFojxja4+62v9q/zr66Z91zhNpO6i0WJ+2XuDH9Kv73a/bFcnu/tTqJ1f3T2X+6ePy4+lRsTS62k48TTWhng0SjWBt3ZgngZPe4r4MOHz4etZ4IOo17j3+NK5qMnCSa3RUJuLujb9Eu9H5xhPzeQ/bYYZCDxaPgh9PYPkO+u7qCtp9dgsUuOw3EH7VOTA6Nf9Vhoe42NTHu9vBDjIFmhN1bQg+0jDijDkR9dCNDVZ0rhcsv6in2Zb9z4r8HT4WuqsFzOb6TMPF1StIxW5AUKASWQORoSLr2zcg6acb1HcuyrRGUSxsoy6ZrOWbiuQi9xzPC3AmpN383TmxnVtEwzJdcjGwIYg3B79BWp3T3DmhaSWdELKjLFGbOGYjRjyty9fCpeDxVOlhleeq4eex1eExUKOHXx68vf3OT2ZCJIJIooGmmZc7P/qkVhoijiSbXPja1at8JIouyMB3lSB8yK7voyw0keKnSRCj9UCQwsR2xy8b/AErabS3dx+OlkE8nU4dWYRouuex7LMAdRwOvoBxqTLGqnVlCVsujvfnyRJljVSrSi7ZdHe/Pl/BpZosY+Gw5gSJomw0avI6QnKyFgwLScAD/ADrV/nUCSl55pp5YZEyPEV6uygGys3sgNpwt2dB3araGypUlaEZpcjMvZV8uZfbABHI8a3+5WExMUWIxIGWIYd9WHtsFuhUHjY8+Gtq2SUacM113cL3fMzKEYU3O612to3d89fQwYMDs+TNI+LaJmJYJ1bOVvrYvYZj4gCu03IWFnAgZ3igiZS7rlLyzOGcgdwVF+daHdfo5eW0mJuiHUR8Hfz+AfXyqS8LhEiQJGoRV4KosBVX0hiqaTpxk2/Ky/bUr8fiIW6uMnL6WX7al2lK5nfzfSPZ+Hvo07giGPvPDOw+BfqdPKmo0Z1pqnBXbKRyUVdnH9Le3TPNFs6E3OYPMRwBtdFPkCXP7NMNh1jRUXRVUKPIVpt2dlOubETEtNMSzFuIDG5v4k6n0Fb2urlGNGEaENo7vm+LOZxlfrZ6bC9cFv1j884jB0jXX7zan6WrtNpY5YYmkbgo4d55D1NRTPMzszMbsxJJ8TVh0dSvJ1HwM4SF3mN1uNsM4zaOHgtcNKGf7idt/4QR6165UVCv5Pe65Alxrjj9jFfuBBkYeuVfQ1NYq6LErSlKyBSlKAUpSgFKUoBSlKAUpSgFUNVqhoDjulLc7/KGAZVH20X2sPeWA1T9oaedq8tMpBsdCNCDxB7q9q1APTf0fGCU46BfspW+2Uf1ch9/7rfQ+dY2MGg3K24HTqHPaUdi/vL3eY/Dyrqqh+CdkYMpsym4I5EVJW7+31xMfISL7a/3h4H6VSY7DZX1kduJXYmjZ5lsbRkBBBFwRYg8Deudw8uJ2TOcRhu3Ax+1hJNrX4Hyvo/Ec9OPR1qdmbUaQsMjuOukGewCKgYhbMSM2g5X41Eot5ZK148U+JroVJ03miSfuxvbhsfFnhbUe3G2jxnxHMdzDQ/StzUF4vdsiTr8HJ1Mqm4ytZb8wCvs+XDwre7J6XcRhyI9owHwljABPiVvlbzUjyqpxHRGb4sK7r/F7r8l9QxkKi13JUECZi+UZiApa2pAJIBPcLn5191pNkb7bPxNuqxEZJ9xjkfyyvY/K9bsVTVKVSm7VE14ompplAo7v/Dxr4jw6KgQKAoFgoGgHdbuq7avmRwouxsO86D5mtabehm5WlcztnpI2Zhgc06yMPch+0b5r2R6kVwm1OknaOOumCj/N4jp1pPbt9/gn7Nz41Y4fovEVtWsseb0X8mmdaEFds7XfXpDw+AUoLS4gjswg+zfgZCPZHhxPLvqONn7MnxE5xeNJeRtVQ8FHLT3QOS8uetXNk7uRQMHkbrJmOjNzaxJyg8W0Op1rPwG0Os18wVt+jy3v1hPveA/710FGjDC02qGr4y5+HJFJicZKrpHYzqUBrl97d5erBhjPbIs7D3AeQ/WP0rzSpSqyyxK+EHN2RqN8tuCWTq0N0jOp5M/AnyHD51q9g7FlxeJjw8Qu8jhR3KPeY+AFyfKsACvQ/Qt0fnCQfnU62nmXsqRrFGdQNeDNoT4WFdNTpqnFQiXEIqCyokDYWx48JhooIxZIkCjxtxJ8Sbn1rYCqVUVtPZWlKUApSlAKUpQClKUApSlAKUpQCqGq1Q0BSrGNwUc0bxyKHR1Ksp4MCLEGr9KA8u9JXR1Ls2clQWw0jfZSccvPq3PJhy7x61yOExjxOHRirDgR+B7x4V7F2rsqHEwvDMgeNxZlP4juI5GvOPSN0Uz7OYyxZpcKTo/FovCS3L9bh5Vh8mY8TK2HvJFiVyNZZCLFOTd5U/y41l7Sw9olVF7CsgdV4mIHtAAcfLmL1FysQbjQjUEcq6nY2/DrZZwXHxj2h5j3vx86qa2ClB56W3L8EGph3F3h9DeDFxoWkiXLFHE2eylFd7rkUAgXI11/WArYGcELHKuZmjLuoGYC1r6HXibDjXwJocXEQj5gbG4PaUghgSDwIIHGruFwjK7O7Z2YKL5QtlW5Atc8yTeoMnHjo19fqRm1x3NHNu7s+YnKcjC9wDlsRxuj8LXpHulPH+hxcsfkXX+y1ZcuDf8ANAhFnlkGfS+UyS5mvbkB+FZODLnEy5ypyRooKgqO2Wc6Fjrwrc6s0nllor768jaqk4rSRr/8j7RIscfNb/iS/wCKrUm5jObzYmSS/wARJv6uTW7wUpMk4J4SgAE8B1MZsO7UmtXhHRJpAzRKVxBIzrmkIazCzZtBrYaaUjUqa2drckjPXVXe7L2B3bwcbZQod1GbtnMQDoDl4cu6r0+1GQM32aRI+Qly12y+1lCjTnYa3tyqzLgJmnkkTKpVlCllN3Cpqt7+wSSDx1HhWa2zrkkO0YfV0W1ixGpDEXU8iRxrXKSunUlf0NTa+Z3MDFFsrxtncNaSCRQWOY9pVuOBU6gn3TWYNlhu05IzKpljU9h3A4nv7u42F+FfOP21h8MoVmAsABGurWHAW5Dzri9tb2Sz3Vfs4/hHFvvH+Q0rdSpVavZVlz9+7myEJ1NtFzN3vFveqAxYcgtwLjgvgvefHgK4lmJNzqTzNUAqYujLoYZyuJx6lUFmjw54vzBlHJf1eJ591W1GjGjG0SdTpqmrIs9DvRaZmXG4tPsh2oY2/rGB0kYfAOQ5nXgNZ6qiqALAWA0AHKq1vNoqoqlVFAVpSlAKUpQClKUApSlAKUpQClKUAqhqtUNAUpSlAK+ZIwwIYAgixBFwQeIIPGvqlARBv10ExylpsARG5NzAxtG33G9w+B08qhTaux8RhpDHPE8Tj3XFr+IPBh4jSvZVYG2Ng4bFx9XiIklTucXt4g8VPiKwYPHcMzIbqSp7wSD8xW9wO+2JTRsso/W0b94fzvUq7xfk8wsS2DnMR/1cvbXyDjtAed6jnbPRNtfDXvhmlUe9D9oD6L2vpWudOFTto8yhGXaRl4ff+E+3G6nwsw/kazU3ywZ98jzRv5Co8xGGeM2dWQjkwKn5GrYqK+j6L2uvM0PC02SO+8WzycxdCdNerJOnDUpeqSb6YNeDMfuo387VHNqXrH/H0+Lf1/gf0sObO1xXSCg/RxE+LkD6C/41o8fvbipdM+Re5Oz9eP1rAwOyp5jaGKSU90aM/wDZFdnsPoT2tiCC8a4dT70zAEfsLdvnat8MLRp7RNkaMI7I4Im+tbvdnc3G498uHiLC9mkPZjT7znT0Fz4VNu7fQLgILNiWbFOPdPYj/dBu3qfSpJwuEjjQJGqoiiwVQFA8gNKkG04PcLofwuAyyy2xGIGocjsRn/dqef6x17rVINKVkyKUpQCqiqVUUBWlKUApSlAKUpQClKUApSlAKUpQCqGlKApSlKAUpSgFKUoBSlKwCziMLG4s6K47mAYfWtRPuLsyT28Fhj/8SA/MCq0oYMf/ADabI/2HD/uCszC7n7Pit1eEw624ERJf52vVKVgybaKMKAFAA7gLD5CvulK9GRSlKGBSlKAUpSgFVFKUBWlKUApSlAKUpQ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8" name="AutoShape 6" descr="data:image/jpeg;base64,/9j/4AAQSkZJRgABAQAAAQABAAD/2wCEAAkGBhASEBUUExQWFBUVEhgVFhUWGBgXGBQYFRUYFxYXGBgXHCYgGBkjGhkYIC8gIycpLCwsFx4xNTAqNSYrLCkBCQoKDgwOGg8PGi4lHyUsKjAsKi8pLCwtLCw1KiwsLS8qLSkqLCosLywsKjQvLCwsLCwsLCwsKSksLDQpLCkpKf/AABEIALMBGgMBIgACEQEDEQH/xAAcAAEAAQUBAQAAAAAAAAAAAAAABwEDBAUGCAL/xABLEAACAQIDBAcFAwgFCwUAAAABAgMAEQQSIQUGMUEHEyJRYXGBMkJSkaEjcrEIFDNigpKiwSRDssLSFRclU1Rjc3Sz4fAWRIOjw//EABoBAQACAwEAAAAAAAAAAAAAAAAEBQEDBgL/xAA1EQACAQIEAggFAwQDAAAAAAAAAQIDEQQSITFBUQUTMmFxgcHwIkKRsdEzoeEUI1JyFWLx/9oADAMBAAIRAxEAPwCcaUpQClKUApSlAKoarVDQFKUpQC1KUoBStJvRvlg9nx58RIFv7KDV3+6vE+fDxqD97enPG4m6YYfmsR0uDeVh4twX9n51gwTrtzezBYNb4meOLuUntHyQdo/Ko82z+UNg00w0Ekx+JyIl/m30FQLNMzsWZizHizEknzJ1NfKqSbDU9woCTMf+UBtNz9mkEQ+6zn5s1vpWjxHS/tp//dsv3UiX8ErQYfdvFvwia3e1lH8Vqz49xsWePVr5tf8AAGtUq9KO8l9Tw6kFuzK/zqbZ/wBtl+Sf4ay8L0zbaS39JzgcnjjN/MhQfrWt/wDQWJ+KL5t/hqzLuTixwVG8nH961eViaL+ZGOupvijuNm/lDY5LCaCGUd65o2/Fh9K7TYnT5s2awmWTDMebDOn7ya/w1AWK2JiY/bicDvtcfMXFYVbk1LWLNiaex7L2ZtiDEIHglSVD7yMGHrbh61l3rxpsza0+HcSQSvE495GKn1txHnUs7ndPzrljx6Zxw6+MAMPF4xo3mtvKsgnKlYeytrwYmISwSLIjcGU3Hke4+B1rMrJkUpSgFVFUqooCtKUoBSlKAUpSgFKUoBSlKAUpSgFUNVqhoClKUoBUY9JPTFHgi2HwuWXEcGbikPn8Tj4eA591azpc6Weqz4LBt9pqs0w/q+9EPx955efCCqxuYMrae1JsRK0s0jSSMblmNz5eA8BpVMDs6WZssaljz7h5k6Ctzu9uk81nkukfEfE/l3Dx+VdqYkw8J6uPRFJyLoTbjx4moNfGRpvJDVkapiFH4Y7nPbM3DQaztmPwpoB5txPpat/hsPBChMMYsDb7MBmJBsRfiT5msTCbxI80YuQsqdlWXKysNR5qwOhF9R41Z2NhJVGdMuVnfOlzd/tW7euisBp4geVV9R1Z3dV27tkRJucu2zNXbF4utyEKXVRci9i+RiQL2seRNfMmOmIldMmWNmUKwa79WO2cwPZ1uBoeFfbbKvHNGT2ZHZlIHsZrE/J7n1q1iUwwLFpsmfV16xVV9LEkHhfna161RVP5V66aHhZeCPiTbRWVSQBC0KMSeKNJmK38CFt5kV9SbYdcPHIEzyPGHyDQWChnPgAPqRXy+NwDZgZYiHQRkZxbKt8oHda5r7w2BwrWsyyAIsajOGyqo4DL38++vVoWV4v6Hq0eKM18coMY1PWmy27spa58LfiKs47YWHm9uNSfiHZb5j+dWEwEkbREASLFCYwL5WuSO0M2h7IA4jnWTtSd1CKhytJIEzEXyXBJNuBOlh4mtSVpLq35398Dxs1lZym1dxHXtQNnHwNYN6HgfpXLzQsjFWBVhxBFiKlVWMdy7goFHabKCCNCDYAWOnjesbF4DDYxNe1bQMAQy/MX9DpU6jjZx0qarmSYYmS7Wq5nE7r73YvZ83WYdyt7Z0OqSAcmXn58RyNej9wekjDbTj7P2c6jtwsRfxZPiTx5c6817b3flwzdrtIT2XHA+B7j4Vh7P2hLBKssTlJEbMrLxB/85VbRkprNFk5NSV0ezqVw/Rn0lR7SiyPZMUi9tOTjh1ieHeOVdxXs9CqiqVUUBWlKUApSlAKUpQClKUApSlAKUpQCqGq1Q0BSo56X+kT8wg6iBv6TMpsRxhQ6F/vHgvqeVdrvFt2LB4aTESmyRoTbmx4Ko8SbD1ryVt/bcuMxMmIlN3ka57lHJR4AWHpWDBgMxJJJuSbknUknma6vdTdcPaaYdniiH3v1j4d3fWDupsDr5M7j7NDr+seIXy5n/vXe9cjFowTcCxyg9m44ZgLA2PC96rcZiXH+3Dfi+RDxFa3wx8yztTGvEoZUDrcB+1lKg6ZuHAc+6sfZGIkDNE6SBRrG7C91+EspIJHI31FWNlYaaxXrCOrPVsrfahyOLWbVQykaA8zVNrbbjwqrDEueT2Uj1bLfhfmeOi8agdWv0oq796kbL8iV2ZeIGHw8d5CuVXLIGAJUk3sg46G9vOtdh9s43GOUwGHZ7cZGGi+ZJyL6k10W6/RU8zDEbTJZjquHBtYd0hHD7i+p5VJ+GwqRoEjVURRYKoCqPIDQVX4npCjQdo/HLn8q/JaUMBxqEVYTogxs9jjMZlvxSO728LnKo9Aa3eE6FNmL7RmkPi4X6IorvqVVVOl8XPaVlyWhZRoQjsjjT0Q7Jt+ifz62T/FWvxnQhs9v0bzxHl2lcfJlv9akKlao9J4uLuqj+t/ueurjyIixnRjtXDa4XEidR/Vt2CfRyVP7wrSneV436nHQNC3O6m3nlPLxUmp3rD2tsbD4mMxzxrIncw4eKkaqfEEVPo9MOTtiIp960f4ZEq4KnPYiVsHG0cZgClFkEmUHSTQ8/iBN9eYFYe0dqSIzyBCHEJCxki+VTcySWJAUcFF7m5rP3j3BxWzWafBFpsPxkibVkA4kge0o+IWI5i2tYsGKixsDiM9W7BVfQFlsbjzHGx8au6c4SiqkXmhz4rxKmrRlRfxao2PYlUxvZjkXrF5AsPofrXAbx7vNhnuLmNj2T3H4T4/jXZG6EokgiVCoLuM7PJJrqSeB0ue88rVl9WJ4WWReJZGHipIzD1FxXulVeHlmXZfA005uk7rYjXZG15sLOk0LFJEa6kfUHvBGhFeqdxt8ItpYRZksrezLHf8ARuBqPLmDzFeV9sbKbDylG1HFT8Snga6Low30OzsarMT1Eto5hyy30e3ep18iavVJSWZFmmmro9T1UV8o4IBBuCLgjmDX0K9HorSlKAUpSgFKUoBSlKAUpSgFKUoBVDVax8di0ijeRzZURnY9yqCT9BQEIflAb2Z5Y8Ch7MYEstubsOwp8lOb9oVEeFwzSOqLqzEAetZO3drPisTLO/tSyM/kCdB6Cw9K324WzgzvMfc7K/eI1PoP7Vaa1Tqqbma6k8kXI6rB4MYeAIilso4CwLnmdTa5rBimlIkWMK4ZmPaYxvEZOIdCLmxOluNfG3M2a5UixQRyXOSPW7u+U3B5ai1h4ms6M5FaaVo3spIZFsFS2oBuS1/OqJK0cz1b+/vwKzhd7swttbWGEhVF7crKFXmTYBc7W4+A5muy6Ouj782H5zihmxT9rta9SDy/4h5nlwHO+g6L932xmJfaE69lGywKeGYe95INB+sSeVS3VV0ni3RTw1N6/O/T8l5g8MoRzS3FKUrmywFKUoBSsfGY+OIAu1r6KNSzHuVRqx8AK0WJ31EcwiMEjMwuEQq8ot8cY0S419onvArfTw9SprFG2FKc+yjpaVibM2nHOmdL8bMrDKyNzV1OqmssmtUouLytamtpp2YqKOkLcZsK5x+BUKq6zxLwA5uo+D4lHDiOdpOn2pAntyxr951H4mrsciSICCGVhoRYhgfoQamYTE1cJPOlo91waPFSlnjaSIZgkixcIlVSTazJmK3I1yPbit9daxXxsqytnLM6MgRIgxi7Y1jOntW1zHwtbhV/eDZP+Sdo2UWwuJ1TuTXVf2CR+ywq9jMPIHKxMI+szOWAuzuLXW5PZ0A18+6uujKNk46xkrq/7o5ypT6qbi9i1vXsfr4SQO3Hdl8R7y+o+oqN6lfZsJRbAMFNmAYkspYdpTfU66/tGo93n2b1OJYAWVu2vk3EehuKl4CrZulfbY94WergT30Ib2HFYDqXa8uFITXiYz+jPoAV/ZFSOK8v9D28X5rtWIE2Sf7B+7t+wfRwPma9QCrQmFaUpWTIpSlAKUpQClKUApSlAKUpQCuD6atr9RsiYA2aZlhHk5u/8CtXeVC/5R2OtHhIb8XkkIv8Kqo0/aNAQfUnbu4PqsJGAO0Vzkd7MM2v0HpUbYWHO6r8TKvzIFStjcO7RlY36trWVrXtbw+lVfSMtIw5shYt7RNfs3EyR5UljdAFVAQM6s5JLMWT2bkjjbiawt7pGbqcLF7czqAB3ZgqjyLH+GszZcBErdaJOsABXM7OpFrMynRbEkaEXFXtzsL+cbeLHVcNGzeoGQfxuT6VClKNOUqr+VN9zfA80KanWSJX2LslMLh44I/ZiQKD3n3mPiTc+tZtKVw85OcnKW7OkSsK1uL3igRsgbPISQI14sRe4ubKLW1udK1+8230ilihZ5I+sUsWiXM+hCqALGwPaJNiezWBgdJhs+fLNC8HWQyWsxFydTfVuLZxbUVNo4VOOee29u7j/wCEqFC8c0vHy4m4G9UQa0ivEuYpnkChQ4XMVazEqbcCRZuV6wtr73Ig9oQra+ZxeVxy6uDjr8T2Hga1OF/pRjA1llwuSVi1upMMhMUxAGrkjTh6XrP2Futh4c8uIbrZY3IaSQ9kE2YEBuZDA3Nzc2FSZUcPS1knflv715/Q3dXRhrK9+Xv33GnwOCx+MbPHmw0TcZnJM8g+9obeC5V86152/Lsx5YVjjdzf7ZkdXbXRmJP2g56aXrqcbt7FT5xhAuSNrOQR+cWB1KxSAAX5X4jx4c5jNkvj84glmnZCCxnKRhG1GTLbMDbu0PPhU2lLNdVklHly5XfvwJtKSk7VUlDly8X/AD5G5weyZcKExrys7yOrYoaBOrk0uANLoSpv51e29smPGbSjhdjkTDF3CEg3L9kMe43861Wzd4ZcVg1wKRs0pXqZJNMkcYOXOTzOUfOui2EM+Pxj8RGIsOD9xSzfU1Gq56blUn2knbwukvu7GipnpuU5dpJ28LpL76Gk3o3NwOHwrNHH9ozJHGWdyczsBoAdTa59K7nB4YRxog4IiqP2QB/KtHvJF1mKwUXITPMfKJLj6kV0NQMRVnOlBTd27v0X2IlapOVOOZt7v09Dl+knd4YvZ8gAvJEOuj77oCWX9pcw87VG2xtovNgcy6yIpW9gTdRoR4lT86nGoM2RhfzbaOMwvurISv3Q3Z/gdflVv0TVz0J038rUl4cSh6Qp3jn5GVhVeSUyLnyiRQC2ZR1Yi7QyG1znPG3EVrd/sFeJJOaNlPk3/cfWshop5AFIluiSEliUHWswyFW5qBc21AHjWfvJh8+ElH6hYea9r+VXClkrQd+7yKlPLNMjKGZkYMpsysGU9xU3B+Yr2NsLaIxGGhmHCWFJP31B/nXjavUHQxj+t2Nh7m5jzxHwySNYfukVflodxSlKAUpSgFKUoBSlKAUpSgFKUoBUAflFTE43DLyXDE/vSEH+yKn+vPn5RI/0hB/yv/6vQEdbvJfFwj/er9DepSqL92j/AEuH/iD8DUoCqPpPtx8CtxnaRUVb6GY82Jx8p1OZVB+88jH+yPlVwcap0JGz45OYljPyMoqsraYOtblH7m/o39Rkj7T2nHBGXe/EBVGrOx9lVHNjWl2ptbGQ4czOcPFzETZiwHwh81mktyy2vVvabYs4gyJhjIyXSAuyLGl/alPauWbhysAO81o5Nwsfi5Osxc6r4C7lR3Kosq+hqpoUaMEnUkub4vwS+7OwoUqSs6kklx4vwS9SzvFvDaG8McuadBfFSD7RlJ1RLCyLy0sNTYHjVzCYzGCLCgYGUy4ZlIfLbPGFYZMxFxcMPUVvd9NjqNm5Uzf0dUKEXvZCoN7cra+ag8q42HpDxuUDN7CKBZVOdgeMhbWxGhtbXuqfQ/v0r0orRu92/LbuexPox66l/bitG73b8tu5m92HgZ+pOIxGLfDxGVm6j2QAshJQ3N7aEZQK+8RtmI4cXmaPr8R1zOQZHhiDWiY2HZJKJa/ee69W9j4XE4+QR463Vw3YIoUZ3VshDFeQuRp3Gm8G5EtzkKLhlIbKkYMpJfUCy3OUGw14AC1eW6fW5asrPfTZcltq/E1Nw6y1SST7tlyW2r8TIeeUg9c8bOIHnwuMjOQuI7Eq9vd1AK8DrxrI3eeV2GMllMEDqWWF3BBLAgsTZezzANzWknXB4W0OMSSQIHRVCrZM5DdYpBBbPa4N9CCCLi9fUW0sRiSFjZ4sEECC4GZo4goltb3yNPWw51mVO8Wltztpb/r3v82Myp3i7aLm1pbu734c7HY4LaGHgwkTvJGitGvb0Ac5dbW4njXGy73zwiU4eDMrMZ3maOQEdaxKlhwtlAAN7aelZUbtLJIZoGhgWNUUOrBYIFYOxHus75QBlJN/AVen2L1uIzTI5zRtO8d2UWY9XhsP2bDTUnxJrXTpU6bk6mt9fW3vuNdOFOnJ9Zrf3713sbTZG0Y8XjuujYOsWFC6AizyyEsLHUGyV01czuNsQYdJhe95ytxex6tQCFv7ocuAfCumqpxeVVcsNloiBiMue0NlsKhveyPJvE1v6yFSfH7G39wVMlQ7vu194UHw4df+m5/vVYdC/qz/ANH6FZjP0mbCrWLS8bg80YfNTV2vjEHsN90/gas47o5hbkPivRX5PkpOy3B4LinA9Ujb8Sa86jhXof8AJ5H+jZf+bb/px11pekpUpSsgUpSgFKUoBSlKAUpSgFKUoBUG/lH4Q9Zg5ORWVPUFGH4n5VOVRj0/7L6zZiygawTqx+64KH6laA8/7KmyTxN3Sof4hUsGodqWdm4oSwxv8SA+ttfreqfpOPZkQMZHZmTWL0Yz9VtjFwnQSxllHeVYOP4Wb61lVzu0sWcHtLC4z3QwWTy1V/8A62P7tVtOHWwqUf8AKLt47o84GeWqTpSqKwIuDcHUHvHI1WuOsdMaHfjFIuBlUyBGdCq97cCVAGuouPC+tQ7jMZnYnKqC+iqB2QFCgX4nQDjzuedSXvjt1cLi45CM9oMhjI7LpIz5u0QbEFV05i9c++x9jOpmGKkjHHqeyXH6oBFz9fOum6PaoUk2m763Sv5aHQ4BqjTvKL12aV/I63ZW0IExBBdRmeZRrxJkiYDThqx9a6iob2hvNCkfU4KHqlIKvK9jLICQSCeQJA/lau12V0mYOQAS5omsLlhdb21sVvz7wKhYzA1XapGL9SFicDVspqL9foazpOkGq21McRv3WklGnoSPWszcLDFsHA3ELJKGH3pEP4D61yu+u2cRNIufIEkiV4lU5rIzXUk6ds21rabE2Njvzf8ANZJFwscpYpmKmSVmC2QAG4XS5trU6VJxwsYOST+vDUmSpZcJGMpJa38rGHvrgcVCyQtNmjAPUpmIsi3IZ79m63y3vfsivvc/aeIlkMIDvZhJG5Zm6p10UuSdY8t9LakC2tW5NgSSyRzqvXIbCaJGDvGyHLIqq7XsbXHdmrv935AC/wBgcP1jl0VgoJVVRSCE9kg8jyI8azXrKlQtZN/TXwMV60YUFCyb57WfgbXCYZY0VF4KLa8T3k+JNyfEmrtKVy7bbuyhbvqKhPFz9ft3FyDVY7xg/cCxfirVLu39rrhcLLO3CKMsB3t7q+rWHrUM7k4ZuqeZ9WmcknvAJ19WLV0HREMtOrWf+q89yt6QqZadjo6xNsTZMPK3dE31UgfU1l1od9sVkwpXnIyr6A5j+H1qxoRz1IrvKCnHNJIjuvS3QThcmx0P+smlf+PJ/drzTevXW4uyzhtm4WI6FcOmb7zDM31Jrqi7N9SlKAUpSgFKUoBSlKAUpSgFKUoBWp3q2MMXg58Of62JlHg1rqfRgDW2qhoDxVLEVYqwsVJBHcQbEfOu53Dx+aFojxja4+62v9q/zr66Z91zhNpO6i0WJ+2XuDH9Kv73a/bFcnu/tTqJ1f3T2X+6ePy4+lRsTS62k48TTWhng0SjWBt3ZgngZPe4r4MOHz4etZ4IOo17j3+NK5qMnCSa3RUJuLujb9Eu9H5xhPzeQ/bYYZCDxaPgh9PYPkO+u7qCtp9dgsUuOw3EH7VOTA6Nf9Vhoe42NTHu9vBDjIFmhN1bQg+0jDijDkR9dCNDVZ0rhcsv6in2Zb9z4r8HT4WuqsFzOb6TMPF1StIxW5AUKASWQORoSLr2zcg6acb1HcuyrRGUSxsoy6ZrOWbiuQi9xzPC3AmpN383TmxnVtEwzJdcjGwIYg3B79BWp3T3DmhaSWdELKjLFGbOGYjRjyty9fCpeDxVOlhleeq4eex1eExUKOHXx68vf3OT2ZCJIJIooGmmZc7P/qkVhoijiSbXPja1at8JIouyMB3lSB8yK7voyw0keKnSRCj9UCQwsR2xy8b/AErabS3dx+OlkE8nU4dWYRouuex7LMAdRwOvoBxqTLGqnVlCVsujvfnyRJljVSrSi7ZdHe/Pl/BpZosY+Gw5gSJomw0avI6QnKyFgwLScAD/ADrV/nUCSl55pp5YZEyPEV6uygGys3sgNpwt2dB3araGypUlaEZpcjMvZV8uZfbABHI8a3+5WExMUWIxIGWIYd9WHtsFuhUHjY8+Gtq2SUacM113cL3fMzKEYU3O612to3d89fQwYMDs+TNI+LaJmJYJ1bOVvrYvYZj4gCu03IWFnAgZ3igiZS7rlLyzOGcgdwVF+daHdfo5eW0mJuiHUR8Hfz+AfXyqS8LhEiQJGoRV4KosBVX0hiqaTpxk2/Ky/bUr8fiIW6uMnL6WX7al2lK5nfzfSPZ+Hvo07giGPvPDOw+BfqdPKmo0Z1pqnBXbKRyUVdnH9Le3TPNFs6E3OYPMRwBtdFPkCXP7NMNh1jRUXRVUKPIVpt2dlOubETEtNMSzFuIDG5v4k6n0Fb2urlGNGEaENo7vm+LOZxlfrZ6bC9cFv1j884jB0jXX7zan6WrtNpY5YYmkbgo4d55D1NRTPMzszMbsxJJ8TVh0dSvJ1HwM4SF3mN1uNsM4zaOHgtcNKGf7idt/4QR6165UVCv5Pe65Alxrjj9jFfuBBkYeuVfQ1NYq6LErSlKyBSlKAUpSgFKUoBSlKAUpSgFUNVqhoDjulLc7/KGAZVH20X2sPeWA1T9oaedq8tMpBsdCNCDxB7q9q1APTf0fGCU46BfspW+2Uf1ch9/7rfQ+dY2MGg3K24HTqHPaUdi/vL3eY/Dyrqqh+CdkYMpsym4I5EVJW7+31xMfISL7a/3h4H6VSY7DZX1kduJXYmjZ5lsbRkBBBFwRYg8Deudw8uJ2TOcRhu3Ax+1hJNrX4Hyvo/Ec9OPR1qdmbUaQsMjuOukGewCKgYhbMSM2g5X41Eot5ZK148U+JroVJ03miSfuxvbhsfFnhbUe3G2jxnxHMdzDQ/StzUF4vdsiTr8HJ1Mqm4ytZb8wCvs+XDwre7J6XcRhyI9owHwljABPiVvlbzUjyqpxHRGb4sK7r/F7r8l9QxkKi13JUECZi+UZiApa2pAJIBPcLn5191pNkb7bPxNuqxEZJ9xjkfyyvY/K9bsVTVKVSm7VE14ompplAo7v/Dxr4jw6KgQKAoFgoGgHdbuq7avmRwouxsO86D5mtabehm5WlcztnpI2Zhgc06yMPch+0b5r2R6kVwm1OknaOOumCj/N4jp1pPbt9/gn7Nz41Y4fovEVtWsseb0X8mmdaEFds7XfXpDw+AUoLS4gjswg+zfgZCPZHhxPLvqONn7MnxE5xeNJeRtVQ8FHLT3QOS8uetXNk7uRQMHkbrJmOjNzaxJyg8W0Op1rPwG0Os18wVt+jy3v1hPveA/710FGjDC02qGr4y5+HJFJicZKrpHYzqUBrl97d5erBhjPbIs7D3AeQ/WP0rzSpSqyyxK+EHN2RqN8tuCWTq0N0jOp5M/AnyHD51q9g7FlxeJjw8Qu8jhR3KPeY+AFyfKsACvQ/Qt0fnCQfnU62nmXsqRrFGdQNeDNoT4WFdNTpqnFQiXEIqCyokDYWx48JhooIxZIkCjxtxJ8Sbn1rYCqVUVtPZWlKUApSlAKUpQClKUApSlAKUpQCqGq1Q0BSrGNwUc0bxyKHR1Ksp4MCLEGr9KA8u9JXR1Ls2clQWw0jfZSccvPq3PJhy7x61yOExjxOHRirDgR+B7x4V7F2rsqHEwvDMgeNxZlP4juI5GvOPSN0Uz7OYyxZpcKTo/FovCS3L9bh5Vh8mY8TK2HvJFiVyNZZCLFOTd5U/y41l7Sw9olVF7CsgdV4mIHtAAcfLmL1FysQbjQjUEcq6nY2/DrZZwXHxj2h5j3vx86qa2ClB56W3L8EGph3F3h9DeDFxoWkiXLFHE2eylFd7rkUAgXI11/WArYGcELHKuZmjLuoGYC1r6HXibDjXwJocXEQj5gbG4PaUghgSDwIIHGruFwjK7O7Z2YKL5QtlW5Atc8yTeoMnHjo19fqRm1x3NHNu7s+YnKcjC9wDlsRxuj8LXpHulPH+hxcsfkXX+y1ZcuDf8ANAhFnlkGfS+UyS5mvbkB+FZODLnEy5ypyRooKgqO2Wc6Fjrwrc6s0nllor768jaqk4rSRr/8j7RIscfNb/iS/wCKrUm5jObzYmSS/wARJv6uTW7wUpMk4J4SgAE8B1MZsO7UmtXhHRJpAzRKVxBIzrmkIazCzZtBrYaaUjUqa2drckjPXVXe7L2B3bwcbZQod1GbtnMQDoDl4cu6r0+1GQM32aRI+Qly12y+1lCjTnYa3tyqzLgJmnkkTKpVlCllN3Cpqt7+wSSDx1HhWa2zrkkO0YfV0W1ixGpDEXU8iRxrXKSunUlf0NTa+Z3MDFFsrxtncNaSCRQWOY9pVuOBU6gn3TWYNlhu05IzKpljU9h3A4nv7u42F+FfOP21h8MoVmAsABGurWHAW5Dzri9tb2Sz3Vfs4/hHFvvH+Q0rdSpVavZVlz9+7myEJ1NtFzN3vFveqAxYcgtwLjgvgvefHgK4lmJNzqTzNUAqYujLoYZyuJx6lUFmjw54vzBlHJf1eJ591W1GjGjG0SdTpqmrIs9DvRaZmXG4tPsh2oY2/rGB0kYfAOQ5nXgNZ6qiqALAWA0AHKq1vNoqoqlVFAVpSlAKUpQClKUApSlAKUpQClKUAqhqtUNAUpSlAK+ZIwwIYAgixBFwQeIIPGvqlARBv10ExylpsARG5NzAxtG33G9w+B08qhTaux8RhpDHPE8Tj3XFr+IPBh4jSvZVYG2Ng4bFx9XiIklTucXt4g8VPiKwYPHcMzIbqSp7wSD8xW9wO+2JTRsso/W0b94fzvUq7xfk8wsS2DnMR/1cvbXyDjtAed6jnbPRNtfDXvhmlUe9D9oD6L2vpWudOFTto8yhGXaRl4ff+E+3G6nwsw/kazU3ywZ98jzRv5Co8xGGeM2dWQjkwKn5GrYqK+j6L2uvM0PC02SO+8WzycxdCdNerJOnDUpeqSb6YNeDMfuo387VHNqXrH/H0+Lf1/gf0sObO1xXSCg/RxE+LkD6C/41o8fvbipdM+Re5Oz9eP1rAwOyp5jaGKSU90aM/wDZFdnsPoT2tiCC8a4dT70zAEfsLdvnat8MLRp7RNkaMI7I4Im+tbvdnc3G498uHiLC9mkPZjT7znT0Fz4VNu7fQLgILNiWbFOPdPYj/dBu3qfSpJwuEjjQJGqoiiwVQFA8gNKkG04PcLofwuAyyy2xGIGocjsRn/dqef6x17rVINKVkyKUpQCqiqVUUBWlKUApSlAKUpQClKUApSlAKUpQCqGlKApSlKAUpSgFKUoBSlKwCziMLG4s6K47mAYfWtRPuLsyT28Fhj/8SA/MCq0oYMf/ADabI/2HD/uCszC7n7Pit1eEw624ERJf52vVKVgybaKMKAFAA7gLD5CvulK9GRSlKGBSlKAUpSgFVFKUBWlKUApSlAKUpQH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7170" name="Picture 2" descr="http://www.sahistory.org.za/sites/default/files/article_pics/udf_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801" y="1132886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Sulyman Stellenboo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495" y="160338"/>
            <a:ext cx="1246505" cy="1246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00684"/>
            <a:ext cx="3064533" cy="1633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90600"/>
            <a:ext cx="360000" cy="50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16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Faeces attacks perpetrators: </a:t>
            </a:r>
            <a:br>
              <a:rPr lang="en-ZA" dirty="0" smtClean="0"/>
            </a:br>
            <a:r>
              <a:rPr lang="en-ZA" i="1" dirty="0" err="1" smtClean="0"/>
              <a:t>Sithembele</a:t>
            </a:r>
            <a:r>
              <a:rPr lang="en-ZA" i="1" dirty="0" smtClean="0"/>
              <a:t> </a:t>
            </a:r>
            <a:r>
              <a:rPr lang="en-ZA" i="1" dirty="0" err="1" smtClean="0"/>
              <a:t>Majova</a:t>
            </a:r>
            <a:endParaRPr lang="en-ZA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/>
              <a:pPr/>
              <a:t>2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ZA" dirty="0" smtClean="0"/>
              <a:t>ANC branch chair, ANCYL member</a:t>
            </a:r>
            <a:endParaRPr lang="en-ZA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709552"/>
              </p:ext>
            </p:extLst>
          </p:nvPr>
        </p:nvGraphicFramePr>
        <p:xfrm>
          <a:off x="393690" y="1600200"/>
          <a:ext cx="8394032" cy="44341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7016"/>
                <a:gridCol w="4197016"/>
              </a:tblGrid>
              <a:tr h="381000">
                <a:tc>
                  <a:txBody>
                    <a:bodyPr/>
                    <a:lstStyle/>
                    <a:p>
                      <a:r>
                        <a:rPr lang="en-ZA" dirty="0" smtClean="0"/>
                        <a:t>Known</a:t>
                      </a:r>
                      <a:r>
                        <a:rPr lang="en-ZA" baseline="0" dirty="0" smtClean="0"/>
                        <a:t> </a:t>
                      </a:r>
                      <a:r>
                        <a:rPr lang="en-ZA" dirty="0" smtClean="0"/>
                        <a:t>Faeces Attacks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2362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August 2013, Faeces dumped on Parliamentary Legislature, 7 Wale St, Cape Town;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dirty="0" smtClean="0"/>
                        <a:t>Co-ordinator and spokesperson of Informal Settlements Task</a:t>
                      </a:r>
                      <a:r>
                        <a:rPr lang="en-ZA" sz="1400" baseline="0" dirty="0" smtClean="0"/>
                        <a:t> Team.</a:t>
                      </a:r>
                    </a:p>
                    <a:p>
                      <a:endParaRPr lang="en-ZA" dirty="0" smtClean="0"/>
                    </a:p>
                    <a:p>
                      <a:endParaRPr lang="en-ZA" dirty="0" smtClean="0"/>
                    </a:p>
                    <a:p>
                      <a:endParaRPr lang="en-ZA" sz="1400" dirty="0" smtClean="0"/>
                    </a:p>
                    <a:p>
                      <a:r>
                        <a:rPr lang="en-ZA" sz="1400" dirty="0" smtClean="0"/>
                        <a:t>Studied Accountancy</a:t>
                      </a:r>
                      <a:r>
                        <a:rPr lang="en-ZA" sz="1400" baseline="0" dirty="0" smtClean="0"/>
                        <a:t> at UWC.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1690951">
                <a:tc gridSpan="2">
                  <a:txBody>
                    <a:bodyPr/>
                    <a:lstStyle/>
                    <a:p>
                      <a:r>
                        <a:rPr lang="en-ZA" sz="10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“We will no longer march for the sake of marching. Now we will show our anger. And different people have their own ways of demonstrating their anger.</a:t>
                      </a:r>
                      <a:r>
                        <a:rPr lang="en-ZA" sz="800" i="1" dirty="0" smtClean="0"/>
                        <a:t>” </a:t>
                      </a:r>
                      <a:r>
                        <a:rPr lang="en-ZA" sz="1000" i="0" dirty="0" smtClean="0"/>
                        <a:t>Quoted</a:t>
                      </a:r>
                      <a:r>
                        <a:rPr lang="en-ZA" sz="1000" i="0" baseline="0" dirty="0" smtClean="0"/>
                        <a:t> in Daily Voice, 6</a:t>
                      </a:r>
                      <a:r>
                        <a:rPr lang="en-ZA" sz="1000" i="0" baseline="30000" dirty="0" smtClean="0"/>
                        <a:t>th</a:t>
                      </a:r>
                      <a:r>
                        <a:rPr lang="en-ZA" sz="1000" i="0" baseline="0" dirty="0" smtClean="0"/>
                        <a:t> August 2012.</a:t>
                      </a:r>
                      <a:br>
                        <a:rPr lang="en-ZA" sz="1000" i="0" baseline="0" dirty="0" smtClean="0"/>
                      </a:br>
                      <a:endParaRPr lang="en-ZA" sz="800" i="0" baseline="0" dirty="0" smtClean="0"/>
                    </a:p>
                    <a:p>
                      <a:endParaRPr lang="en-ZA" sz="11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ZA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en-ZA" sz="1100" b="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If our demands are not met we will make the province ungovernable</a:t>
                      </a:r>
                      <a:r>
                        <a:rPr lang="en-ZA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,” said </a:t>
                      </a:r>
                      <a:r>
                        <a:rPr lang="en-ZA" sz="11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Majova</a:t>
                      </a:r>
                      <a:r>
                        <a:rPr lang="en-ZA" sz="11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Quoted</a:t>
                      </a:r>
                      <a:r>
                        <a:rPr lang="en-ZA" sz="11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on westcapenews.com, 27th August 2013.</a:t>
                      </a:r>
                      <a:endParaRPr lang="en-ZA" sz="11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ZA" sz="800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0600"/>
            <a:ext cx="360000" cy="50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 descr="http://www.timeslive.co.za/incoming/2012/03/22/ancyl-logo.jpg/ALTERNATES/crop_630x400/ancyl+log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5" r="16549"/>
          <a:stretch/>
        </p:blipFill>
        <p:spPr bwMode="auto">
          <a:xfrm>
            <a:off x="4932000" y="1113078"/>
            <a:ext cx="360000" cy="36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623" y="2057400"/>
            <a:ext cx="2594719" cy="2073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715" y="3200400"/>
            <a:ext cx="161334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929" y="434061"/>
            <a:ext cx="895110" cy="1013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68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http://www.sowetanlive.co.za/incoming/article77501.ece/RESIZED/Small/418980_293292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210" y="151171"/>
            <a:ext cx="1240790" cy="13950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Faeces attacks perpetrators: </a:t>
            </a:r>
            <a:br>
              <a:rPr lang="en-ZA" dirty="0" smtClean="0"/>
            </a:br>
            <a:r>
              <a:rPr lang="en-ZA" i="1" dirty="0" err="1" smtClean="0"/>
              <a:t>Songezo</a:t>
            </a:r>
            <a:r>
              <a:rPr lang="en-ZA" i="1" dirty="0" smtClean="0"/>
              <a:t> </a:t>
            </a:r>
            <a:r>
              <a:rPr lang="en-ZA" i="1" dirty="0" err="1" smtClean="0"/>
              <a:t>Mvandaba</a:t>
            </a:r>
            <a:endParaRPr lang="en-ZA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/>
              <a:pPr/>
              <a:t>20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ZA" dirty="0" smtClean="0"/>
              <a:t>SANCO Chairperson</a:t>
            </a:r>
            <a:endParaRPr lang="en-ZA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286307"/>
              </p:ext>
            </p:extLst>
          </p:nvPr>
        </p:nvGraphicFramePr>
        <p:xfrm>
          <a:off x="393690" y="1600200"/>
          <a:ext cx="8394032" cy="21297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7016"/>
                <a:gridCol w="4197016"/>
              </a:tblGrid>
              <a:tr h="414337">
                <a:tc>
                  <a:txBody>
                    <a:bodyPr/>
                    <a:lstStyle/>
                    <a:p>
                      <a:r>
                        <a:rPr lang="en-ZA" dirty="0" smtClean="0"/>
                        <a:t>Known</a:t>
                      </a:r>
                      <a:r>
                        <a:rPr lang="en-ZA" baseline="0" dirty="0" smtClean="0"/>
                        <a:t> </a:t>
                      </a:r>
                      <a:r>
                        <a:rPr lang="en-ZA" dirty="0" smtClean="0"/>
                        <a:t>Faeces Attacks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8010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June 2013, Parliamentary Legislature, 7 Wale St, Cape Town;</a:t>
                      </a:r>
                    </a:p>
                    <a:p>
                      <a:endParaRPr lang="en-ZA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801052"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AutoShape 2" descr="data:image/jpeg;base64,/9j/4AAQSkZJRgABAQAAAQABAAD/2wCEAAkGBxQSEhQUEhQUFBIVFhsUGRgVGBcWGhsVGBgXFxcdGR0aICggGCElIBUXIjEiJSkrMC4uFx8zODQsNygtLisBCgoKDg0OGxAQGy0lICQsLCwsLzIsLCw0LCwsLCwsLCwsLCwsLC8sLCwsLDQsLCwsLCwsLCwsLCwsLCwsLCwsLP/AABEIAPkAygMBEQACEQEDEQH/xAAcAAEAAQUBAQAAAAAAAAAAAAAABQEDBAYHAgj/xABFEAACAQIEAwYDBAYIBAcAAAABAgMAEQQFEiEGMUEHEyJRYYEycZEUQqGxIzNScsHRCBVDVHOCkvBTYrLxFiRjk6LS4f/EABsBAQACAwEBAAAAAAAAAAAAAAAEBQECAwYH/8QAMxEAAgEDAwIDBgYCAwEAAAAAAAECAwQREiExBUETIjIUUWFxkeEVQoGh0fCxwQYjUlP/2gAMAwEAAhEDEQA/AO40AoBQCgFAKAUAoBQCgFAKAUAoBQCgFAKAUAoBQCgFAKAUAoBQCgFAKAUAoBQCgFAKAUAoBQCgFAKAUAoBQCgFAKAUAoBQCgFAKAUAoBQCgFAKAUAoBQCgFAKAUAoBQCgFAKAUAoBQCgFAKAUAoBQCgFAKAUAoBQCgFAKAUAoBQCgFAKAUAoBQCgFAKAUAoBQCgFAKAUAoBQCgFAKAUAoBQCgFAKAUAoBQCgFAKAUAoBQCgFAKAUAoBQCgFAKAUAoBQCgFAKAUAoBQCgFAKAUAoBQCgFAKA83oZK3oYK0AoCl6AXoBegFAKAUAoBQChkUAoBQwKAUAoBQCgFAVoBQFL0AvQC1ALUAtQCgFAKAUAoBQCgKXoCMz/iHD4KMy4mVYk6X3JPkqjdj8hQGnwds+WM4UvMgJtqaI6fmbXIHtQE/nvHOCwkCTyzqUkGqMR2dpAeqAdNuZsKA1fLu23ASShHWeIMQA7qCu/InSSQKAneI+0vL8FIIpZi0nVYlMmny1EbD5XvQE/kmdwYyJZsNIJI26joeoYc1PoaAkAaAragFAKAUAoBQCgFAVoBQCgFAKAUAoBQFCaAoTQHA+0TtOxUskqZexiwsLd28yAanbcbMR4Re9tO/WgOeRZ807aMc7zI3h1vZ5I/Jo2bcb2uORoCLzDBtC7RuLMv4g7qR5gixHpQEpik+1IskQPexqsbwqpNlGwkjsLaSbAjmC3W+wGHFk2J2buJQB4rshUWB5lmsB9aAk8/wUTTyyHE4dVchwELS7sAWB7sEC1ATHCeY/1Yv2qOVpR36LeFj3bR7iRZ4zYqbG6XAN+RoD6cw0oZVZTdWAYHzBFx+dAXqAUAoBQCgFAKAUAoBQCgFAKAUBSgBNAeSa1zjkGi9rnFQwWAcKf0+IBijHly1t6WU/UisxaYwfO2QK0xOH8JRldlD2CrJo2cnp71s0CJnhZGKuNLLsQfOsAmZU73CwSMC8iSGAb31QoquosN9ixF/IgdKA2bGmd1aTDYdFjVQWjKzw6Bpsb+IRSD3ub8qAg54sfKrRrDaOQAssSINWkhhcjxNYi/OgIjGZW8UavINGpiqo2zEAbtbyvtQHnKseYmNxqjcaZEuQHXy26g2I8iKA+uOEMTDJg8O2HfvIe7Cqx5+HYhrdQQQfUUBM0AvWAVrIFAKAUAoBQCgFAUJoBesA8lqGMkPjOJsPGSO81sOaxgu1/bYfWuNS5pQW7OsKU5cIh8Rxi5H6ODSf/VYE2/djv9NVQavU4x4RKp2MpcsjZs+xLixm03PONAnsCdRqFU6pUfpJUOnwXLMBnY7tJKxPPVI5+ouAB7VFnf3L5k/2/g7q1orsQnEnDEWMiCk91IhJSQbqCbahIOZGw3G4+V6kWnUXSeKm+SNdWy/KjlEsMmAxEkM8YNrpIlyA6HyYb77ENXooyUllFVKOHguYbGYWN9aHEK2/hKwyjfoGbb3K1sYLmM4wnZ7x6I0C92qhEB0b8yoFybkk9TQHqOaeZBNPiGhw6khCL2LAeJYo1Iud9ybDzNAecVxLbaJLryvMEZj8woAHy396Axp+JsS6CNnUxi+le7jsoPML4bqPQUBEqv0rKHB2PspXG4OKUs7RRSAGOJwGJYm5kCn4Ba49b36VW3t/4CUYLLJVG2c5Ynsb/hOKsQvxiOUfIxtb2uD9BUWh1bV61glS6c8eUlMLxhExAkWSLrdgGX/Ul7e4qZRvqNR4UtyJUtKsOxOYPGpKoeN1dT1Qhh+FTYtPh5I7TXJk3rYwVvQFaAUAoBQFL0BblkCgkkADckmwA63PSsPC3YSy8I1fMOL15YZRJcfrGuIx5Wt4pPbY+dQbi/p09k038yVSs5z9WxrmNxUk5BmkZ7fdHgj9LKpN/cmqer1CpVe2xZUbWFP4lkAD/sB+AqHLEnlklRiuBWvmW5l77ME32sxJufCGawA3JI2UCsxpzm8RNW4Q5YmVghcLcclubaj6E7e9dfBklmTwjTxIPaPJrfEk86mGULoCMfDrMmq4+FlHhNqmUtDh4ZLo0NS8zLHE/C39YIsySXxXdjTdQqyqPhQ7+F+YDcjyNS7a8jQfhT+pUXtm09UTkUkZBIIIIJBHkQbGrnGVlFUUFYBexOKaTTrN9ChFG1gouQBb1JoDHagM/J8tkxMqwwqWkc7eQAG5Y9ABuTWNah5pcIyo52R1DA8GQ4WCRr95iVGrvtwiFSD+jB6W2LH6VS1epeJW0Q4LCVjLwefM+PuSXDsrsjAv49Woq41HSdwRfod96iXWNWff3JdnaVqFJK4eX8PcSUOZwiYxSay2kae7FyZTyXbkB1pTtfJmWV89iFW6j/3qFPf5b/4MkGoMoKLa4Lac5PS8o8qliGUlWHJkYo1/Ura/uDW9OvVpPyvY5yo06nqJrA8Uzx/rAJ09LJL/AAR/opq2o9UWMTRBq9PefIbTlWcxYgHu3uy/EpGll/eU7j8qt4VIzWYNP5PJXSpyg/Mmv0JMGuhqVoBQHkmhhvBFZ1m0eGXU9yzGyou7OfIeQ8ybAedca1aNJZbOlOm6jwjSMyx0mIYNMRpB2jX9Wvqf+Iemo7enU+fub+dR4XBb0bOMVl8li/nzqCk3uyYpLGBWq3exrw8IW/8A30o02zaXlMAZxDpkIdT3R0m+12tcDzO/kDUpWssLPc4qq292Z5ZjFZRoxGzByb6GG4VeQI8w3nXa2rqjnbONiNfUJzpPEiJyGacqqyKwRQwQnw6ACbqQbXU8xYda6XuJ5x2IHSJ1qeYVFlvuZuLwfe92AwXTKJOV722t8jeoVGrpzt2LuWpb5GXBQh7ssU1ta/3d7kDrseVa13JhNz2NB7ToMMmIQmNlllTvHaIixYkglkOwJte4IvXpbCrKdBZKO5goS2NP+0YdAdMbyv0MpCqP8i8/c1NfBwRh4vEd4QdCJYWtGukfnvWAY2k0B03shhAjxT/ebQgNt9NyTY+V9j8qquqSqaEorbuTrHRqzI36wN9rj+H8udUUG4rOnct46ZT8pE5iIEA/SpDIqNGpB1aVNifCNzf8KkUvFnjUts5Nq1rXrrRF4MDh7CL3neQzg6NmBQglSfXn86lXNeWjGCjh/wAfr21ZSctvl9yQ4izQYWJpSWOpglha9zfcDl86i29L2mSz2LerJUtOFkzcukZokZxZmW+9r2Nip28xauFxF056VwZVZvbSZNc5LSsm2HI8ldwQSrKdmUlWHyYdPTkfKulG4qU3qhwaSpxqLEzZ8j4m3EeJIDE2WUbK19gHH9m34Hp5Vf2nUI13h7MqLi0lT44NuU1ZEQregI/NsyXDxNI/JeQG5ZjsqqOpJ5Cuc5qnBykbQjqeDnssju7SSkNM3MjkB0VPIDYXHPc9a8vc3E60s52Lu3oKCPFRs7ErOWKyntuYaRW1ap4eDEY75PE8gRHka2mNS7E8hYbXPS/Ku0KU5SSjucq9RZ3NRmmeN4MXHdu+QElgNzcnSdvD4eR9DvVppjPNKT3R1lWo06EpySbXBax2YSTfHfT+yp8A+m5+Z3rpCnCPC2PAXfVK9Z7yST933bLUGPnuixSNqdgoUktqJ5Dxcq6OhSms9yy6JeS9oUas/KueF/ol8wbMYJIY5rI8xIjvpN9Nr30g2tcVo7FRwmj2VS6spwel/v8AYwnnxcEWsyR6DIUsviOomxNioFtvP2rLsotlXR6la8xi38n9jQeLcwebEs0jh2VVQEWGyjYbVY0IKnT04Kh1XV8zyW+GMAmIxUMUiTujsFK4fT3m/UagRt1vyFdDZrHB2xeyzLmjGnDz6w4RrTSBwC2ks+pdOw8XhHy2rJjKzjJmZR2cYbDtqXCoDqK6p2GI0qtyJPFZRewAGnrc02xuPkTM2PCxae8tMrCww7gqxAtuSoCg8yBb0qLWu6UFiTR1p0akllI1nj7PcNLhI1Ro5MWSFYoWXQQBrLi+qx6Br1zqOk4ZRddJs67uMNNI54VH+7X+tRE8wPX6aecJrKLmGxLROHU6WHXbfzBpKnGUcNcnOpSVSO+23PY2uRhjoY2RdhKC6Hw3sPEFO/zFQkvZm4v9DzULig5SjGSk18djJwOFCN+gn1xA2ZGIkCGw8Kt8SnlsRWtw/KnJGKV060nFYTX995J1D7mFKUpaRWN+xu9+TyyggggEHmPP51mEnGWruayzLaRtHCGdsT9nmYlgC0TncvGLXUn9pbj5jfzr0tjd+PDD5Ka7oeHJtcG1VYYIWo07jfFEyxRfdVTM3719KfLqb1U9TraVp95Y2FPVLJAEV57h4LfZbFKyCtYArOlMws6k+xr3GmUy4mNEilKG0l11WEnhBAt974T9asul11Rk4sh31OVR+Qs8HRySYIRYgErayObDwHYpvuChB9N+db9QxGv4lPl9jnSpSnSdOXctnKYWOmPEoWOwU7nzN9PO1udb+1VoR9P+Stqf8cUVlSa+DRk4rL4sKIXY3YTxsWtchVI1WUbkUtrpzqLUsEu2s7e2jNya1Y2y0Z3aJxLHiMRhZcJIS8AkOpVYFGYppPiFuQbarGvVjlaTv0Hw7mVSm/caji85xE0JheZ3QsXAa1tZvvfTfqTsa5eNiZb0ejUPA004+fHxNVw/DcjMNTKF6sp1n125+52qZ48ex5TqGbKemo05e5MnMBh0gOvDl0OkoXWVwxB5glLWv1ANq4Va0lwdOjXNtXreFdbN8GXBjZU3SWYHzEkl/qWrhK5lwe4j0q0htpTZ7xOZzSLpknmdfJpHYe4J3971p4kpIkRsKEd4x/YmMhz4IoilFkHhVgLaR0DDl71Br2rqPWRrnp8n5oLCMjOssEy9+hHeMVVbcmVmCoGPzPOlvWnnw2itV/K0WvD+hh57wvJg3hSaRC0lyRHeyWIG5O5+K/Icqsqi8GLbXYrLr/kNZyjGEdLk0sl7LsRDgsUzGP7REqbBrC7kczq251pZyjJKU0UfVK+LhOc3N44+yM+HO0CS4iUGNZJ7WjBcLcCw2t9bVCuqPtFZ6eyLTp13GNspy2TbXHuPORzM2JxZ+KBirxuFst1ADJS+cFRiu5IsopzlOPG/7k3VZFaZZkT+2UKwYKVkHl52j0yIfFGwkHqAbMPdSw9L1Js6rp1DldQUqZ1SM3APmL/WvVp7FBg0Xi+PTiwf24Rb5q1iPpY1SdWjxIsunSw3kh6pk1Lcs5LfJWjArAKU75MrgiM/hlJhMOoOGPJwi8gbMTsL6SL/AM6n2W83kU5U6cJSq8IY/OzGWUwOwAClriwLrcLvy67H51tC0lU82dytu7+hR2nlZ4eCDyfHDDzB44mZ9DKFZowLMLN72qw0VXHDawVdnO3q1HNVG/msGx5Rju+USd2VHw22c3HPfpVTWi6cuT0NKrGrwlt+pgY7ASf+bdgGD2CqviPNd7DlyNd41o60U87a4o1J1ornON/sYPD+XoxJKBtwLPcWBvfw9a63U0pLQSOj393WhOFXZxI2VVDuBsA7WHpe1TKLyjx15OTnlrvyWIoVQEILAm5+ddHq78EaVaUmpPsTGScLS4pXZCAiX1egAv52rhcPHpR9D6J16Stkq+7XD/ks53l8OEiWV++m1sEVE0rdiCRe1zbbpvXChKVWbgtsFlc9VqU4qWNmbNlmS4PuyZEKuVui2ZyW9b/Te1aKpFQnre6e2CJc3tw0muGW8whY4ZlRPFsQEA2OochzFtuVQ6E1GrqI99SqVLTTHki8NkExbXIyq1w3iYyMzA/ePT5k1NqXUHyUfT+lVvFVSpLZNckhhMuZ2eTFxxGQmykElQoHIjl71wnWeNFI9DXsretV1pbox+JpVeDUjgxwyXcoRawFuW2rfotzXWyhonifLK7qdvOdF06awlwecFjVwuBbESrotqIQ3GprkJYebWvfbatK0PaLnwY8Lub2cJWdonLl/wAGVwu+IeASYprvIe8VAtu7Q8h6n58hXK/dJT0QXpJ1t4io6p9yWqEdytDBZxbWRj6Eee7WAHubV0pLVNI1nvF5OrYfZF/dH5V7GK2R5xvc1/jLL2kiWRF1SQnVbqYyLSKPUjl8qiXtJVYHe3q6JGnKwIBBuCLg+YPI15acPDlg9BGWYZFYyap5FDJaxZcRsYlV5QCVViQGI6G35da3pQUppS9Pc5VcqOpcogcLmX9ZYSWOPTFiRZWjf7kgawPnp57nlc35VZyt3SuYr8jItaqrmhKM+S3LO0TJDjEj0uA0rRM5BZAVUjextc7jzqRV7xpv+9zvS6bG8hq0p6USiZLhnFxGrLzuGYj23qsd5Vi8NkWHTLZtpY/QzsJhkjUKg0pe9udr86j1ZynyTaNKNKLhSeCAxvEs0c5hOHiFibO0pAZV3NgOfMdL72FXFGwpOCkiJ7VFV/PxjGfiZcWaviY55I0SNgDoDE2WwuNR633t0HWo9aFJVVn3m8atKTbpS1tc/wB3NcyjDSzkrIUSW7OoAuNHM3Pp025VPuKkKO6PLKhG8eKb3MybIp1+5q/cYH8DY1yheqXBzrdEuqazjP6E3w0WSFl8a6nOpfEtxbkRYVDuriqpZXDL7pNtGNtirs0YnGmXyzYdVhBDK4bb4gtrWW386xYVlTm5VO5aVLeNWCUmSmVq4hiDgowUKVPp/E1HrSjKrLRw2zuqaisN5Mtbcvz3NcG0gt1gs47EiJGY3NtyF3NvkKzCi5ySNlBtKKR4w8izxX0gxSLYKee/O/lXaS8CqjWcZKTT2ZgokOCi04ieNowS4WQAWPO6ruxJ8unnVhXp1Kji6a3IFKcqcpeO/kQ0gfNpo2KumXxNru4s00g52H7O9vQX3rZw9hg8+uX7ZNE3cyWfSjcmPL6W6ADl+VU751SLJReFLsK1eDPO6FHyMmXkmB+0YhUIJjjtLIeQuLmJfU6gGP7vrVp0u2UpubRX39bRHCOjWr0WoqclSKwDR+JMhMJaWFbwk6nRV3Rjzdbc1PVRv1HWqm+sNSc4k+1udGzIRWBAIIIO4I3BHpaqHS4vDLVS1rIrOpMy0yv+/wDfl7Vq0n5V3GE18SDzzh0TOJ4H+z4tfhlUbMOVpB68r/W9WNveaY+Dc7xIlxbZ88eSEEkuOYRtoixmGJ72M7K8dx4kIBsfw36VMcadGDcfQ1sbUb6qlo7/AOjbsydljZoxdgAQOZIHQnqPQC5qroTTqGLvVCipw5KYdpO7QgBmIuVk8B33+7spHQWta1bXSg5JsW9WbpqclwarKMK+IDPDIRJITJrkZhqXVp0rH8ZBJ57AVca2qXl92xQ07ug5vy+bLNoijiJ7xbanTRdrrqjHQq3MfjVO6kmpKRd04UlFTzhsYXDRxC66VuLXAG9c5VJyh3O9vRpU15I4LGKz7DRyCJ5UVz0Nxz9q2o2tVw1Yf0MePTU8LZmXJjo1sWkQA7i7cx5+tcqdGrnB1c8pyc8YMKPPY+8ZSNMYUMsxvpZjzUC3Tz61IdlNxTzv7iu/F7eU/DlNPHxRlR49WuUSVwDYlVIU/uliLj1ArnK2wsze/wDosJVnjME2iGzTO8SjBGtCEu48KMQrW8RI+Kw6VY0adOrGMVxH/Z5a8vbijcuPpjJol4sHG0OkMWWRf1l/E17m9xz+XSq2tPw7huXbg9TbU1FKUZb+81zP5Xy7CqsJ0zTzaFbYsF8x+V6n2sfa6ni1FnCOV/ezmlB8kplnCmHh8TJ30xsWllu5LW6Amw6+tcri9rTnpzhf3k1pW8IaWluThP8AIeQHkB0qBJpksVrpRgVlJS3fCNvT6S5hMJJM/dxAFttTN8EY53e3NrWsvWptlayrS22iQ7i4jTWVydByfLEw8QjS55sWbcsx5sx869LTpqnHTEppTc3qZm/75Vuano1jAPJWsbvkGs5vworXfDkRSE3Km5jY+dgfAx/aX3BqJcWcZrYk0rmUHuarjI2ibTMpicmw1W0sf+R/hb8D6VQ3NjUpstqV1GaPNv5dKh1JJQa7nbT+Yfh132sBYmt1BuKi0Yc4panyankTHFZjLjI0Iw6x9wHPJ3HlVtdRjTtY0pPfkg283OtKS92DayLefK3Wqbyxe7J/5MFV59bfw6862bk3qW5nKcVHKIvK8t7p5HbQWY3XTddK77W+6d+YqZWuPEikttiDbdPhQk6nMm38P5Luc5cZ1UayultfwhgW6Xvb6da0tq0acZKXclSSqY1R4/vuM9f+9RpSb4/z9jbGrkicVljNiVxALBo9Kr4QfBvqA+v51NjdKNJx7/P7G7nFLCh/foS429Be52H47VAUt99jVx7p/t9zTcRlc32vVo/tVk1LfSFbrflYW38quI1E4bPcm+028KenDybBPxDhdRvioNQNrGTy2NQFZ13LU4v6fYrY1qep6pJEZm2JwGIMRfFYa8TlgGYMHVtmRtxYGwN99wKnWlKvR1QUJYfGzIdadKckpNNL+/EjMtnlkJwuWSlMLEWLYlxrPjO6R36De1rEi9zUqs6cEqtdebsjnCM55jT4yTeB4XhjkEsjSYiYDZ5mLW+S8qgV76pUg4x2X97kxW6UlNvLJwnr59dhVcl5cPklufG39+hT+FOOQolHcLpBNi2yjmWPkoG7e1bxpzn6Uc5zjHkmcs4Zlms0l4Iz0teU7fSO/rc/I1dW/Td1Kp9CurXq9NM3DA5ckKBIlCoN7C9yfMk7sfU3Jq2jBR4K6TbeWZqitzBWgFYBbmmCqzMbKoJJPQAXJrIOKZ727WkZcJhg0YNg8zEat+YVeQPPc3+VMDB5y7txSTwY7BfonsCYzrB87o4sR8jWJRT5CbXBumX5fhMbEZsvxHhP3d5FRrX0lGOqLn8Nx6CoVxY0qu26JNK6qQ4MLNeHpwjI8RljZShMB1HewvpNmHteoE+mVYPNOfHG33Jsb9TWmZp6cJQxfo1xGMitv3femPnzsptWtS6uYr/sgvobQtqUvNFsuScMOvigxuKRx1kbvkPzFc49QjxUgn+xs7ea9Df+QTmUZ5YPEDz3hb3vtRwsZeaWpfqjMvalukvo/wCQZ8zawWHCQ+rSGT/p2rGOnx4cvqjRTry4jgPlOOk/W45Yx+zh4gv/AMjY1n2q2htGnn5v7G/gV5fmx+n3A4WPXHY8n/FrP4gu1NGfZZd5/sU/8Kn+/Y+3+KKfiC/+aHss/wD3+w/8LN0x+Ot/iVj8TjxoRo7dd5MHhMMCsuLxsiEWKmWykeoHOsvqMkvLCMfjyFawfMmSEOQ4VFCrh4bLsLoGPuTuaiSv6rl68/Lb+TpC2pRWEk/mj3/U2G/u8P8A7a1n2y4xy/qzbwYf+V9DMhiVRpRVVfJAAKjSqObzI7Rg+yx+glkC/EVX5kD866QpSnwYnNL1MyIMLM9jFFI/qBoXy+N7L9L1Jj0+4k17iPK7orOCawfCUh3mkVFA+GMXYefjbYdeS1YUulQW8+SFVvpS9JjzcV5Pl1x38RlFw2gmeQsNiGYXINxyJFWkKcILEUQpTlLlkWe3HLtVtGJI/a0Lb/qvXQ1Np4a7QMBjiFgnXvD/AGb3jc/IN8XtegNoBoCtAedVAYuJVJVeNirB0KsoI3VhY/nzoD5h484HnynEBwO8wusNFKRqXY3CSDz2tvsfrYDrvB3FuBzuE4bEwxLiNNniYLZhaxaE8xb0II/GgK8Gdlxy/FtiI8W/dlmAiVdmhJ8KyEk6iBbcAcqA6PprCWDOTDzWSFI2kxBjESDUTJp0qB13rGlYw0a785ObYXjPIsTJpBkhctpU6ZIw1zYEaSQAfUD5VwlaUJLDgvodo16keGbfieDl5xzOhtazBXHvsD+NRpdLoP05XyO6v6q7mC/CU4PhlhYequh/Nq4PpT7SZ1/E2+S3NwxiR8PdPt+2V/MVyfSq3aRuuoR7oxzkOK/4IPykQ/natX0mt70brqFM8nJMT/d3/wBcX/2rT8Lr9mjPt1P3ntchxJ/sSPm8Y/Imtvwuu+6H4jTXY9pw3iif1aL6mT+Qrb8Im1vgw+pR9xfPCmI/ag9y5/Ja2j0lrucp9Rzwl+pdXhJgLy4hVUc9EYW3+Z2NvpUiPSoZzKUn+po+oVMbbGFPNk8baZsbGWHNWxAtf1CWB+VS4WVCPEUcJXdWf5jYeHpsBMCcGcNJo5mLSxUnlfqK7qnGPCOLlJ8sz86zSLCwvPOwSKMaiT+AA5knyrY1PnjO+McwzzEjC4e8cUjWSFDp8O92mYbkAXJ6dLcr5Bv3DvYfhI1H2x3nkI3CExxj0FvEfmSPagJXHdjWVupVIpIm6MksjEezkg0BwrjnheTK8YYC2oWEkcgupKE+E+jAi23lQH0F2P8AEEuNy5HnOqSN2hLdWC20k+tiAflQG73oCxioFkVkbdXBU9NiLG3lQHzfm2U4zh7MExCa5YAbLIblXibmjkfC29vmARQHQMX2w5XPhXWaKYl0KtAyBtV9rBvht5GgOD5fLIuIRsLrWUSAxBTdg2rwDzJ5CgPsfAM5ijMotIUXWOgew1fjegMDibiLD4CEzYlwijYD7zta4VB940B848X8X4zO8SkMaP3Za0OHS5vf7z/tHrfkN/WgITjHh2TLsScPI6tIER9SXA8QvtffY7XoD6g4Dzv7bgMPiD8TpZv30JRvxU/WmMgn7VjShk+Wsf2iZlHipSuLl0pM9lazLYOQAQRuLC1ZwMnY+z3tQgzC0MumDF8tJPgkPnGT1/5efzrGEDoV6YQORdr/AGgYzLsXFFhWQI0Os6kDb6mH8KzgE52OcVYnMcPPJiipZJQi6V0i2kE8ufOgPfaf2hpliCOJRJi5BdVPwovLU9tz6DrasA5LkeU5nxBK7SYhu5U2d5CwiW++lI12Y7dPc1kG+4LsHwYH6XEYh2sN07tBfzAIb8aA2Dgbs5XK8Q8kGId4pE0OkijVcG6kMthtv060BD/0hg/9Xxab6BONfPybTf3oDnnYdnsGFxz/AGhlTvYu6R25BiytpJ+6D/AUB9Ko1xcEEeY3/LnQEdnmeQYOIy4mRI0H7RFyegUcyT5CgPmLinNJs6zEvDGzmQiOGIfEI15at7DzJvYXNAfRfZ/wwMtwUeH1anuXduhdjc29BsPagNk00B6tQFrEQK6lXUMrbEMAwPzB50Bp2P7KcqlbUcKFJ/4bPGPopAFAZvDvAOAwT95h8OokHJ3LSMP3SxOn2oC3x7x1h8rivJ45mH6OIHdvUn7qgjc/SgPnfMMwx2eYwbNNM19EafBGnpfZVHVjz2vQG0cNYDN8kZ5Fy1JtWxfQZXC+SGNrqDsTtvagIHtM4oOYSxSSYVsLMiFH1X8W4K/EARbfn50B0X+jnnRaHEYVj+qZZU36PcOLehUH/MaA7K3KgPirNXvNKepkcn3Y0B1/jDshbuY8Tltw4jR3gub6tIJaFud7j4T7HpQHrs/7XXiYYXNNVl8AnYHWhG1pgdzbfxcx1vzoCB7f8SJMwiZGDocIjKym4ILybgjn0oDef6OcZGBxB6NiNvZFFAcy7ZsPIub4kyBrPpZCb2KaFAt6bEbUB1rsFziCTLlw6aVnhZu8XkTqdmV/Xaw9qA6bagMHN81hw0ZknkSJBtdjbc7ADzPpQDM8uixETwzIHikXSwPUHr6HqD0NAcQ4j7DJ1YtgpUlQ8kmOhwPmBpb57UBE4Ts4z2I6IjJGvmmJ0p+DfwoCbyzsTxc7BswxYFuiM8z26+J7Bfa9AdU4T4LwmXJbDR+MizSvZ5G+bWFht8IAHpQGxqNqA9UAoBQCgFAY2LwaSAiREcEWs6qw/EUBiZXkOHw2r7Ph4YS/xd1GqX+ekDYeXrQEgBQGrdpXC5zDAyQoF7+6vGWsPEpva/S4uKA5X2fcI5nleYxSyYZjC14pGRlk8DDnsbixAN7edAd6xDWRiein6WoD4yxWEkLOe7ksWJ+FvM+lAfZeDi0xovPSir9AKA0ztA7NYMyBkFocUB4ZVGzbbCUfeF7b8xbryoD5z4m4fxOBl7nFIUYDwm91ZbndDytQHdP6PK2y6Q+eIb8FWgNt414Lw+ZxBZwQ6bxypYOhPO1+YPVT+B3oDj2YdjGY4aTXg5kkt8LI7QyD+A9moDOTKeKdOjvZLcrmWIn/AFHxfjQHvCdj2YYtxJmOM3/faeT2LWVeQ5XoDt+FiKqikltKhSx5kgAXPly/GgL9qArQCgFAKAUBSgFAKAUAoCl6AXoCtALVkyUtWDAtQFaAXoDHxWCjlsJERwNxrUNY+lxQHrC4VIxaNFRb3sgCi/yFAXqAUAoBQCgF6AUAoBQCgFAKAUAoBagFqAUAtQC1AKAUAoBQCgBFALUAoBQCgFAKAUAoBQCgFAKArQCgFAKAUAoBQCgFAKAUAoBQCgFAKAUAoBQCgFAUoBQFaAUAoBQCgFAKAUAoBQCgFAKAUAoBQCgFAKAUAoBQCgFAKAUBSgFAKArQCgFAKAUAoBQCgFAKAUAoBQCgFAKAUAoBQCgFAKAUAoBQCgFAKAUAoBQCgFAKAUAoBQCgFAKAUAoBQCgFAKAUAoBQCgFAKAUAoBQCgFAKAUAoBQCgFAKAUAoBQCgFAKAUAoBQCgFAKAUAoBQCgFAKAUAoBQCgFAKAUAoBQCgFAKAUAoBQCgFAKAUAoBQCg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7" b="22250"/>
          <a:stretch/>
        </p:blipFill>
        <p:spPr bwMode="auto">
          <a:xfrm>
            <a:off x="4572000" y="1143000"/>
            <a:ext cx="360000" cy="33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 descr="ANC Youth League leader and PR Councillor Loyiso Nkohla (stooping) and SANCO chairperson Songezo Mvandaba led a group of protestors from Khayelitsha informal settlements who emptied the contents of porta-loos on the steps of the provincial legislature yesterday. (Subs: Mon) Photo: Nombulelo Damba/WC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146935"/>
            <a:ext cx="1923415" cy="128206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Oval 15"/>
          <p:cNvSpPr/>
          <p:nvPr/>
        </p:nvSpPr>
        <p:spPr>
          <a:xfrm>
            <a:off x="7153275" y="2199640"/>
            <a:ext cx="314325" cy="2908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8745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50135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Faeces attacks perpetrators: </a:t>
            </a:r>
            <a:br>
              <a:rPr lang="en-ZA" dirty="0" smtClean="0"/>
            </a:br>
            <a:r>
              <a:rPr lang="en-ZA" i="1" dirty="0" err="1" smtClean="0"/>
              <a:t>Sithembele</a:t>
            </a:r>
            <a:r>
              <a:rPr lang="en-ZA" i="1" dirty="0" smtClean="0"/>
              <a:t> </a:t>
            </a:r>
            <a:r>
              <a:rPr lang="en-ZA" i="1" dirty="0" err="1" smtClean="0"/>
              <a:t>Majova</a:t>
            </a:r>
            <a:endParaRPr lang="en-ZA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/>
              <a:pPr/>
              <a:t>3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ZA" dirty="0" smtClean="0"/>
              <a:t>ANC branch chair, ANCYL member</a:t>
            </a:r>
            <a:endParaRPr lang="en-ZA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88134"/>
              </p:ext>
            </p:extLst>
          </p:nvPr>
        </p:nvGraphicFramePr>
        <p:xfrm>
          <a:off x="393690" y="1600200"/>
          <a:ext cx="8394032" cy="449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7016"/>
                <a:gridCol w="4197016"/>
              </a:tblGrid>
              <a:tr h="874630">
                <a:tc>
                  <a:txBody>
                    <a:bodyPr/>
                    <a:lstStyle/>
                    <a:p>
                      <a:r>
                        <a:rPr lang="en-ZA" dirty="0" smtClean="0"/>
                        <a:t>Known</a:t>
                      </a:r>
                      <a:r>
                        <a:rPr lang="en-ZA" baseline="0" dirty="0" smtClean="0"/>
                        <a:t> </a:t>
                      </a:r>
                      <a:r>
                        <a:rPr lang="en-ZA" dirty="0" smtClean="0"/>
                        <a:t>Faeces Attacks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36211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August 2013, Faeces dumped on Parliamentary Legislature, 7 Wale St, Cape Town;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dirty="0" smtClean="0"/>
                        <a:t>Co-ordinator and spokesperson of Informal Settlements Task</a:t>
                      </a:r>
                      <a:r>
                        <a:rPr lang="en-ZA" sz="1400" baseline="0" dirty="0" smtClean="0"/>
                        <a:t> Team.</a:t>
                      </a:r>
                    </a:p>
                    <a:p>
                      <a:endParaRPr lang="en-ZA" dirty="0" smtClean="0"/>
                    </a:p>
                    <a:p>
                      <a:r>
                        <a:rPr lang="en-ZA" sz="1200" dirty="0" smtClean="0"/>
                        <a:t>Photo taken with Deputy Minister of International Relations and Western</a:t>
                      </a:r>
                      <a:r>
                        <a:rPr lang="en-ZA" sz="1200" baseline="0" dirty="0" smtClean="0"/>
                        <a:t> Cape Provincial leader, Marius </a:t>
                      </a:r>
                      <a:r>
                        <a:rPr lang="en-ZA" sz="1200" baseline="0" dirty="0" err="1" smtClean="0"/>
                        <a:t>Fransman</a:t>
                      </a:r>
                      <a:r>
                        <a:rPr lang="en-ZA" sz="1200" baseline="0" dirty="0" smtClean="0"/>
                        <a:t>. Uploaded to Facebook 5</a:t>
                      </a:r>
                      <a:r>
                        <a:rPr lang="en-ZA" sz="1200" baseline="30000" dirty="0" smtClean="0"/>
                        <a:t>th</a:t>
                      </a:r>
                      <a:r>
                        <a:rPr lang="en-ZA" sz="1200" baseline="0" dirty="0" smtClean="0"/>
                        <a:t> August 2013.</a:t>
                      </a:r>
                      <a:endParaRPr lang="en-ZA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0600"/>
            <a:ext cx="360000" cy="50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 descr="http://www.timeslive.co.za/incoming/2012/03/22/ancyl-logo.jpg/ALTERNATES/crop_630x400/ancyl+log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5" r="16549"/>
          <a:stretch/>
        </p:blipFill>
        <p:spPr bwMode="auto">
          <a:xfrm>
            <a:off x="4932000" y="1113078"/>
            <a:ext cx="360000" cy="36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929" y="434061"/>
            <a:ext cx="895110" cy="1013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14600"/>
            <a:ext cx="2586203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281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ttps://fbcdn-sphotos-a-a.akamaihd.net/hphotos-ak-ash4/1001716_672275792784802_1857325175_n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5" t="12770" r="7692"/>
          <a:stretch/>
        </p:blipFill>
        <p:spPr bwMode="auto">
          <a:xfrm>
            <a:off x="7093585" y="193147"/>
            <a:ext cx="831215" cy="12566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Faeces attacks perpetrators: </a:t>
            </a:r>
            <a:br>
              <a:rPr lang="en-ZA" dirty="0" smtClean="0"/>
            </a:br>
            <a:r>
              <a:rPr lang="en-ZA" i="1" dirty="0" err="1" smtClean="0"/>
              <a:t>Sibusiso</a:t>
            </a:r>
            <a:r>
              <a:rPr lang="en-ZA" i="1" dirty="0" smtClean="0"/>
              <a:t> “</a:t>
            </a:r>
            <a:r>
              <a:rPr lang="en-ZA" i="1" dirty="0" err="1" smtClean="0"/>
              <a:t>Mqithi</a:t>
            </a:r>
            <a:r>
              <a:rPr lang="en-ZA" i="1" dirty="0" smtClean="0"/>
              <a:t>” </a:t>
            </a:r>
            <a:r>
              <a:rPr lang="en-ZA" i="1" dirty="0" err="1" smtClean="0"/>
              <a:t>Zonke</a:t>
            </a:r>
            <a:endParaRPr lang="en-ZA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/>
              <a:pPr/>
              <a:t>4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219200"/>
            <a:ext cx="8597205" cy="4896073"/>
          </a:xfrm>
        </p:spPr>
        <p:txBody>
          <a:bodyPr/>
          <a:lstStyle/>
          <a:p>
            <a:r>
              <a:rPr lang="en-ZA" dirty="0" smtClean="0"/>
              <a:t>ANC, ANCYL Branch Secretary, SACP</a:t>
            </a:r>
            <a:endParaRPr lang="en-ZA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976553"/>
              </p:ext>
            </p:extLst>
          </p:nvPr>
        </p:nvGraphicFramePr>
        <p:xfrm>
          <a:off x="393690" y="1600200"/>
          <a:ext cx="8394032" cy="4082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7016"/>
                <a:gridCol w="4197016"/>
              </a:tblGrid>
              <a:tr h="414337">
                <a:tc>
                  <a:txBody>
                    <a:bodyPr/>
                    <a:lstStyle/>
                    <a:p>
                      <a:r>
                        <a:rPr lang="en-ZA" dirty="0" smtClean="0"/>
                        <a:t>Known</a:t>
                      </a:r>
                      <a:r>
                        <a:rPr lang="en-ZA" baseline="0" dirty="0" smtClean="0"/>
                        <a:t> </a:t>
                      </a:r>
                      <a:r>
                        <a:rPr lang="en-ZA" dirty="0" smtClean="0"/>
                        <a:t>Faeces Attacks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801052">
                <a:tc>
                  <a:txBody>
                    <a:bodyPr/>
                    <a:lstStyle/>
                    <a:p>
                      <a:r>
                        <a:rPr lang="en-Z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Sunday 28</a:t>
                      </a:r>
                      <a:r>
                        <a:rPr lang="en-ZA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Z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July 2013, N2 highway attacked near Mew Way turnoff.</a:t>
                      </a:r>
                      <a:endParaRPr lang="en-ZA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801052">
                <a:tc>
                  <a:txBody>
                    <a:bodyPr/>
                    <a:lstStyle/>
                    <a:p>
                      <a:r>
                        <a:rPr lang="en-ZA" sz="1400" baseline="0" dirty="0" smtClean="0"/>
                        <a:t>Also arrested on 11</a:t>
                      </a:r>
                      <a:r>
                        <a:rPr lang="en-ZA" sz="1400" baseline="30000" dirty="0" smtClean="0"/>
                        <a:t>th</a:t>
                      </a:r>
                      <a:r>
                        <a:rPr lang="en-ZA" sz="1400" baseline="0" dirty="0" smtClean="0"/>
                        <a:t> June 2013 at Esplanade Station in attempted attack on Civic Centre.</a:t>
                      </a:r>
                      <a:endParaRPr lang="en-ZA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801052">
                <a:tc>
                  <a:txBody>
                    <a:bodyPr/>
                    <a:lstStyle/>
                    <a:p>
                      <a:r>
                        <a:rPr lang="en-Z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August 2013, Faeces dumped at entrance of the Parliamentary Legislature, 7 Wale St, Cape Town.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1062039">
                <a:tc>
                  <a:txBody>
                    <a:bodyPr/>
                    <a:lstStyle/>
                    <a:p>
                      <a:r>
                        <a:rPr lang="en-ZA" sz="1200" dirty="0" smtClean="0"/>
                        <a:t>23 old, 3</a:t>
                      </a:r>
                      <a:r>
                        <a:rPr lang="en-ZA" sz="1200" baseline="30000" dirty="0" smtClean="0"/>
                        <a:t>rd</a:t>
                      </a:r>
                      <a:r>
                        <a:rPr lang="en-ZA" sz="1200" dirty="0" smtClean="0"/>
                        <a:t> year law student at UWC. Lives</a:t>
                      </a:r>
                      <a:r>
                        <a:rPr lang="en-ZA" sz="1200" baseline="0" dirty="0" smtClean="0"/>
                        <a:t> in residence. Appeared “anonymously” on cover of Cape Argus, 27th August 2013.</a:t>
                      </a:r>
                      <a:endParaRPr lang="en-ZA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0600"/>
            <a:ext cx="360000" cy="50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 descr="http://www.timeslive.co.za/incoming/2012/03/22/ancyl-logo.jpg/ALTERNATES/crop_630x400/ancyl+log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5" r="16549"/>
          <a:stretch/>
        </p:blipFill>
        <p:spPr bwMode="auto">
          <a:xfrm>
            <a:off x="4932000" y="1113078"/>
            <a:ext cx="360000" cy="36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amadlandawonye.wikispaces.com/file/view/SACP_Logo.gif/30054706/SACP_Logo.g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" r="2806" b="2555"/>
          <a:stretch/>
        </p:blipFill>
        <p:spPr bwMode="auto">
          <a:xfrm>
            <a:off x="5306966" y="1108120"/>
            <a:ext cx="360000" cy="34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00" y="2133600"/>
            <a:ext cx="1917700" cy="144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133600"/>
            <a:ext cx="1676400" cy="144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ct pooprtest done">
            <a:hlinkClick r:id="rId8"/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559" y="3733800"/>
            <a:ext cx="2576241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11" y="193147"/>
            <a:ext cx="746789" cy="125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679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Faeces attacks perpetrators: </a:t>
            </a:r>
            <a:br>
              <a:rPr lang="en-ZA" dirty="0" smtClean="0"/>
            </a:br>
            <a:r>
              <a:rPr lang="en-ZA" i="1" dirty="0" err="1" smtClean="0"/>
              <a:t>Sibusiso</a:t>
            </a:r>
            <a:r>
              <a:rPr lang="en-ZA" i="1" dirty="0" smtClean="0"/>
              <a:t> “</a:t>
            </a:r>
            <a:r>
              <a:rPr lang="en-ZA" i="1" dirty="0" err="1" smtClean="0"/>
              <a:t>Mqithi</a:t>
            </a:r>
            <a:r>
              <a:rPr lang="en-ZA" i="1" dirty="0"/>
              <a:t>” </a:t>
            </a:r>
            <a:r>
              <a:rPr lang="en-ZA" i="1" dirty="0" err="1"/>
              <a:t>Zonke</a:t>
            </a:r>
            <a:endParaRPr lang="en-ZA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/>
              <a:pPr/>
              <a:t>5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219200"/>
            <a:ext cx="8597205" cy="4896073"/>
          </a:xfrm>
        </p:spPr>
        <p:txBody>
          <a:bodyPr/>
          <a:lstStyle/>
          <a:p>
            <a:r>
              <a:rPr lang="en-ZA" dirty="0" smtClean="0"/>
              <a:t>ANC, ANCYL Branch Secretary, SACP</a:t>
            </a:r>
            <a:endParaRPr lang="en-ZA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355700"/>
              </p:ext>
            </p:extLst>
          </p:nvPr>
        </p:nvGraphicFramePr>
        <p:xfrm>
          <a:off x="393690" y="1600200"/>
          <a:ext cx="8394032" cy="4728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7016"/>
                <a:gridCol w="4197016"/>
              </a:tblGrid>
              <a:tr h="414337">
                <a:tc>
                  <a:txBody>
                    <a:bodyPr/>
                    <a:lstStyle/>
                    <a:p>
                      <a:r>
                        <a:rPr lang="en-ZA" dirty="0" smtClean="0"/>
                        <a:t>Known</a:t>
                      </a:r>
                      <a:r>
                        <a:rPr lang="en-ZA" baseline="0" dirty="0" smtClean="0"/>
                        <a:t> </a:t>
                      </a:r>
                      <a:r>
                        <a:rPr lang="en-ZA" dirty="0" smtClean="0"/>
                        <a:t>Faeces Attacks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8010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Tuesday 6</a:t>
                      </a:r>
                      <a:r>
                        <a:rPr lang="en-US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August 2013, DA Community Help Desk, Blue Hall, Site C,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Khayelitsha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endParaRPr lang="en-ZA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14144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Cllr Steven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Vuba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(DA) is hit with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faeces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the attack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ZA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1985011">
                <a:tc>
                  <a:txBody>
                    <a:bodyPr/>
                    <a:lstStyle/>
                    <a:p>
                      <a:r>
                        <a:rPr lang="en-ZA" sz="1800" dirty="0" smtClean="0"/>
                        <a:t>Wednesday 7</a:t>
                      </a:r>
                      <a:r>
                        <a:rPr lang="en-ZA" sz="1800" baseline="30000" dirty="0" smtClean="0"/>
                        <a:t>th</a:t>
                      </a:r>
                      <a:r>
                        <a:rPr lang="en-ZA" sz="1800" dirty="0" smtClean="0"/>
                        <a:t> August 2013, N2 attacked</a:t>
                      </a:r>
                      <a:r>
                        <a:rPr lang="en-ZA" sz="1800" baseline="0" dirty="0" smtClean="0"/>
                        <a:t>. Faeces and burning tyres used. Truck hijacked.</a:t>
                      </a:r>
                      <a:endParaRPr lang="en-Z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 smtClean="0"/>
                    </a:p>
                    <a:p>
                      <a:endParaRPr lang="en-ZA" dirty="0" smtClean="0"/>
                    </a:p>
                    <a:p>
                      <a:endParaRPr lang="en-ZA" dirty="0" smtClean="0"/>
                    </a:p>
                    <a:p>
                      <a:endParaRPr lang="en-ZA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0600"/>
            <a:ext cx="360000" cy="50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 descr="http://www.timeslive.co.za/incoming/2012/03/22/ancyl-logo.jpg/ALTERNATES/crop_630x400/ancyl+log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5" r="16549"/>
          <a:stretch/>
        </p:blipFill>
        <p:spPr bwMode="auto">
          <a:xfrm>
            <a:off x="4932000" y="1113078"/>
            <a:ext cx="360000" cy="36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amadlandawonye.wikispaces.com/file/view/SACP_Logo.gif/30054706/SACP_Logo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" r="2806" b="2555"/>
          <a:stretch/>
        </p:blipFill>
        <p:spPr bwMode="auto">
          <a:xfrm>
            <a:off x="5306966" y="1108120"/>
            <a:ext cx="360000" cy="34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133600"/>
            <a:ext cx="2895600" cy="212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419600"/>
            <a:ext cx="292608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6400800" y="4724034"/>
            <a:ext cx="693115" cy="9909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3482686"/>
            <a:ext cx="3276601" cy="772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 descr="https://fbcdn-sphotos-a-a.akamaihd.net/hphotos-ak-ash4/1001716_672275792784802_1857325175_n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5" t="12770" r="7692"/>
          <a:stretch/>
        </p:blipFill>
        <p:spPr bwMode="auto">
          <a:xfrm>
            <a:off x="7093585" y="193147"/>
            <a:ext cx="831215" cy="12566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11" y="193147"/>
            <a:ext cx="746789" cy="125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89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Faeces attacks perpetrators: </a:t>
            </a:r>
            <a:br>
              <a:rPr lang="en-ZA" dirty="0" smtClean="0"/>
            </a:br>
            <a:r>
              <a:rPr lang="en-ZA" i="1" dirty="0" err="1" smtClean="0"/>
              <a:t>Sibusiso</a:t>
            </a:r>
            <a:r>
              <a:rPr lang="en-ZA" i="1" dirty="0" smtClean="0"/>
              <a:t> “</a:t>
            </a:r>
            <a:r>
              <a:rPr lang="en-ZA" i="1" dirty="0" err="1" smtClean="0"/>
              <a:t>Mqithi</a:t>
            </a:r>
            <a:r>
              <a:rPr lang="en-ZA" i="1" dirty="0"/>
              <a:t>” </a:t>
            </a:r>
            <a:r>
              <a:rPr lang="en-ZA" i="1" dirty="0" err="1"/>
              <a:t>Zonke</a:t>
            </a:r>
            <a:endParaRPr lang="en-ZA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/>
              <a:pPr/>
              <a:t>6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219200"/>
            <a:ext cx="8597205" cy="4896073"/>
          </a:xfrm>
        </p:spPr>
        <p:txBody>
          <a:bodyPr/>
          <a:lstStyle/>
          <a:p>
            <a:r>
              <a:rPr lang="en-ZA" dirty="0" smtClean="0"/>
              <a:t>ANC, ANCYL Branch Secretary, SACP</a:t>
            </a:r>
            <a:endParaRPr lang="en-ZA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923638"/>
              </p:ext>
            </p:extLst>
          </p:nvPr>
        </p:nvGraphicFramePr>
        <p:xfrm>
          <a:off x="393690" y="1600200"/>
          <a:ext cx="8394032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7016"/>
                <a:gridCol w="4197016"/>
              </a:tblGrid>
              <a:tr h="414337">
                <a:tc>
                  <a:txBody>
                    <a:bodyPr/>
                    <a:lstStyle/>
                    <a:p>
                      <a:r>
                        <a:rPr lang="en-ZA" dirty="0" smtClean="0"/>
                        <a:t>Known</a:t>
                      </a:r>
                      <a:r>
                        <a:rPr lang="en-ZA" baseline="0" dirty="0" smtClean="0"/>
                        <a:t> </a:t>
                      </a:r>
                      <a:r>
                        <a:rPr lang="en-ZA" dirty="0" smtClean="0"/>
                        <a:t>Faeces Attacks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801052">
                <a:tc>
                  <a:txBody>
                    <a:bodyPr/>
                    <a:lstStyle/>
                    <a:p>
                      <a:r>
                        <a:rPr lang="en-ZA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Saturday 27th June 2013, Faeces dumped at </a:t>
                      </a:r>
                      <a:r>
                        <a:rPr lang="en-ZA" sz="1800" b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Belville</a:t>
                      </a:r>
                      <a:r>
                        <a:rPr lang="en-ZA" sz="18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Civic Centre.</a:t>
                      </a:r>
                      <a:endParaRPr lang="en-ZA" sz="1800" b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152781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ZA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0600"/>
            <a:ext cx="360000" cy="50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 descr="http://www.timeslive.co.za/incoming/2012/03/22/ancyl-logo.jpg/ALTERNATES/crop_630x400/ancyl+log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5" r="16549"/>
          <a:stretch/>
        </p:blipFill>
        <p:spPr bwMode="auto">
          <a:xfrm>
            <a:off x="4932000" y="1113078"/>
            <a:ext cx="360000" cy="36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amadlandawonye.wikispaces.com/file/view/SACP_Logo.gif/30054706/SACP_Logo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" r="2806" b="2555"/>
          <a:stretch/>
        </p:blipFill>
        <p:spPr bwMode="auto">
          <a:xfrm>
            <a:off x="5306966" y="1108120"/>
            <a:ext cx="360000" cy="34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s://fbcdn-sphotos-a-a.akamaihd.net/hphotos-ak-ash4/1001716_672275792784802_1857325175_n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5" t="12770" r="7692"/>
          <a:stretch/>
        </p:blipFill>
        <p:spPr bwMode="auto">
          <a:xfrm>
            <a:off x="7093585" y="193147"/>
            <a:ext cx="831215" cy="12566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11" y="193147"/>
            <a:ext cx="746789" cy="125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966" y="2102832"/>
            <a:ext cx="2666434" cy="2100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5791200" y="1905000"/>
            <a:ext cx="693115" cy="9909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 smtClean="0"/>
          </a:p>
        </p:txBody>
      </p:sp>
    </p:spTree>
    <p:extLst>
      <p:ext uri="{BB962C8B-B14F-4D97-AF65-F5344CB8AC3E}">
        <p14:creationId xmlns:p14="http://schemas.microsoft.com/office/powerpoint/2010/main" val="389751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Faeces attacks perpetrators: </a:t>
            </a:r>
            <a:br>
              <a:rPr lang="en-ZA" dirty="0" smtClean="0"/>
            </a:br>
            <a:r>
              <a:rPr lang="en-ZA" i="1" dirty="0" err="1" smtClean="0"/>
              <a:t>Sibusiso</a:t>
            </a:r>
            <a:r>
              <a:rPr lang="en-ZA" i="1" dirty="0" smtClean="0"/>
              <a:t> “</a:t>
            </a:r>
            <a:r>
              <a:rPr lang="en-ZA" i="1" dirty="0" err="1" smtClean="0"/>
              <a:t>Mqithi</a:t>
            </a:r>
            <a:r>
              <a:rPr lang="en-ZA" i="1" dirty="0"/>
              <a:t>” </a:t>
            </a:r>
            <a:r>
              <a:rPr lang="en-ZA" i="1" dirty="0" err="1"/>
              <a:t>Zonke</a:t>
            </a:r>
            <a:endParaRPr lang="en-ZA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/>
              <a:pPr/>
              <a:t>7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219200"/>
            <a:ext cx="8597205" cy="4896073"/>
          </a:xfrm>
        </p:spPr>
        <p:txBody>
          <a:bodyPr/>
          <a:lstStyle/>
          <a:p>
            <a:r>
              <a:rPr lang="en-ZA" dirty="0" smtClean="0"/>
              <a:t>ANC, ANCYL Branch Secretary, SACP</a:t>
            </a:r>
            <a:endParaRPr lang="en-ZA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075713"/>
              </p:ext>
            </p:extLst>
          </p:nvPr>
        </p:nvGraphicFramePr>
        <p:xfrm>
          <a:off x="393690" y="1600200"/>
          <a:ext cx="8394032" cy="434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7016"/>
                <a:gridCol w="4197016"/>
              </a:tblGrid>
              <a:tr h="678655">
                <a:tc>
                  <a:txBody>
                    <a:bodyPr/>
                    <a:lstStyle/>
                    <a:p>
                      <a:r>
                        <a:rPr lang="en-ZA" dirty="0" smtClean="0"/>
                        <a:t>Known</a:t>
                      </a:r>
                      <a:r>
                        <a:rPr lang="en-ZA" baseline="0" dirty="0" smtClean="0"/>
                        <a:t> </a:t>
                      </a:r>
                      <a:r>
                        <a:rPr lang="en-ZA" dirty="0" smtClean="0"/>
                        <a:t>Faeces Attacks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13479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 Western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Cape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ANC Provincial Secretary,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Songezo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Mjongile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OR Tambo Hall,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Khayelitsha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Uploaded 5 March 2013.</a:t>
                      </a:r>
                      <a:endParaRPr lang="en-ZA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23167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ZA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0600"/>
            <a:ext cx="360000" cy="50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 descr="http://www.timeslive.co.za/incoming/2012/03/22/ancyl-logo.jpg/ALTERNATES/crop_630x400/ancyl+log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5" r="16549"/>
          <a:stretch/>
        </p:blipFill>
        <p:spPr bwMode="auto">
          <a:xfrm>
            <a:off x="4932000" y="1113078"/>
            <a:ext cx="360000" cy="36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amadlandawonye.wikispaces.com/file/view/SACP_Logo.gif/30054706/SACP_Logo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" r="2806" b="2555"/>
          <a:stretch/>
        </p:blipFill>
        <p:spPr bwMode="auto">
          <a:xfrm>
            <a:off x="5306966" y="1108120"/>
            <a:ext cx="360000" cy="34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s://fbcdn-sphotos-a-a.akamaihd.net/hphotos-ak-ash4/1001716_672275792784802_1857325175_n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5" t="12770" r="7692"/>
          <a:stretch/>
        </p:blipFill>
        <p:spPr bwMode="auto">
          <a:xfrm>
            <a:off x="7093585" y="193147"/>
            <a:ext cx="831215" cy="12566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11" y="193147"/>
            <a:ext cx="746789" cy="125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606" y="2514600"/>
            <a:ext cx="3994553" cy="28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507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Faeces attacks perpetrators: </a:t>
            </a:r>
            <a:br>
              <a:rPr lang="en-ZA" dirty="0" smtClean="0"/>
            </a:br>
            <a:r>
              <a:rPr lang="en-ZA" i="1" dirty="0" err="1" smtClean="0"/>
              <a:t>Sibusiso</a:t>
            </a:r>
            <a:r>
              <a:rPr lang="en-ZA" i="1" dirty="0" smtClean="0"/>
              <a:t> “</a:t>
            </a:r>
            <a:r>
              <a:rPr lang="en-ZA" i="1" dirty="0" err="1" smtClean="0"/>
              <a:t>Mqithi</a:t>
            </a:r>
            <a:r>
              <a:rPr lang="en-ZA" i="1" dirty="0"/>
              <a:t>” </a:t>
            </a:r>
            <a:r>
              <a:rPr lang="en-ZA" i="1" dirty="0" err="1"/>
              <a:t>Zonke</a:t>
            </a:r>
            <a:endParaRPr lang="en-ZA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/>
              <a:pPr/>
              <a:t>8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219200"/>
            <a:ext cx="8597205" cy="4896073"/>
          </a:xfrm>
        </p:spPr>
        <p:txBody>
          <a:bodyPr/>
          <a:lstStyle/>
          <a:p>
            <a:r>
              <a:rPr lang="en-ZA" dirty="0" smtClean="0"/>
              <a:t>ANC, ANCYL Branch Secretary, SACP</a:t>
            </a:r>
            <a:endParaRPr lang="en-ZA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114073"/>
              </p:ext>
            </p:extLst>
          </p:nvPr>
        </p:nvGraphicFramePr>
        <p:xfrm>
          <a:off x="393690" y="1600200"/>
          <a:ext cx="8394032" cy="434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7016"/>
                <a:gridCol w="4197016"/>
              </a:tblGrid>
              <a:tr h="678655">
                <a:tc>
                  <a:txBody>
                    <a:bodyPr/>
                    <a:lstStyle/>
                    <a:p>
                      <a:r>
                        <a:rPr lang="en-ZA" dirty="0" smtClean="0"/>
                        <a:t>Known</a:t>
                      </a:r>
                      <a:r>
                        <a:rPr lang="en-ZA" baseline="0" dirty="0" smtClean="0"/>
                        <a:t> </a:t>
                      </a:r>
                      <a:r>
                        <a:rPr lang="en-ZA" dirty="0" smtClean="0"/>
                        <a:t>Faeces Attacks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13479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With Ward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90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ANC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Councillor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Luvuyo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Hebe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Khayelitsha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Uploaded via mobile 21 July 2013.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200" dirty="0" smtClean="0"/>
                        <a:t>Bongani </a:t>
                      </a:r>
                      <a:r>
                        <a:rPr lang="en-ZA" sz="1200" dirty="0" err="1" smtClean="0"/>
                        <a:t>Ncombolo</a:t>
                      </a:r>
                      <a:r>
                        <a:rPr lang="en-ZA" sz="1200" dirty="0" smtClean="0"/>
                        <a:t> (appears</a:t>
                      </a:r>
                      <a:r>
                        <a:rPr lang="en-ZA" sz="1200" baseline="0" dirty="0" smtClean="0"/>
                        <a:t> in this document</a:t>
                      </a:r>
                      <a:r>
                        <a:rPr lang="en-ZA" sz="1200" dirty="0" smtClean="0"/>
                        <a:t>) at left.</a:t>
                      </a:r>
                      <a:endParaRPr lang="en-ZA" sz="1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231679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Cllr Hebe (ANC), was arrested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for public violence on 2 August 2012, during </a:t>
                      </a:r>
                      <a:r>
                        <a:rPr lang="en-US" sz="14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ungovernability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riots.</a:t>
                      </a:r>
                      <a:endParaRPr lang="en-US" sz="14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A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ZA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0600"/>
            <a:ext cx="360000" cy="50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 descr="http://www.timeslive.co.za/incoming/2012/03/22/ancyl-logo.jpg/ALTERNATES/crop_630x400/ancyl+log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5" r="16549"/>
          <a:stretch/>
        </p:blipFill>
        <p:spPr bwMode="auto">
          <a:xfrm>
            <a:off x="4932000" y="1113078"/>
            <a:ext cx="360000" cy="36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://amadlandawonye.wikispaces.com/file/view/SACP_Logo.gif/30054706/SACP_Logo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" r="2806" b="2555"/>
          <a:stretch/>
        </p:blipFill>
        <p:spPr bwMode="auto">
          <a:xfrm>
            <a:off x="5306966" y="1108120"/>
            <a:ext cx="360000" cy="34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s://fbcdn-sphotos-a-a.akamaihd.net/hphotos-ak-ash4/1001716_672275792784802_1857325175_n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5" t="12770" r="7692"/>
          <a:stretch/>
        </p:blipFill>
        <p:spPr bwMode="auto">
          <a:xfrm>
            <a:off x="7093585" y="193147"/>
            <a:ext cx="831215" cy="12566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211" y="193147"/>
            <a:ext cx="746789" cy="125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86000"/>
            <a:ext cx="2895600" cy="3576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21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Faeces attacks perpetrators: </a:t>
            </a:r>
            <a:br>
              <a:rPr lang="en-ZA" dirty="0" smtClean="0"/>
            </a:br>
            <a:r>
              <a:rPr lang="en-ZA" i="1" dirty="0" err="1" smtClean="0"/>
              <a:t>Nangamso</a:t>
            </a:r>
            <a:r>
              <a:rPr lang="en-ZA" i="1" dirty="0" smtClean="0"/>
              <a:t> “</a:t>
            </a:r>
            <a:r>
              <a:rPr lang="en-ZA" i="1" dirty="0" err="1" smtClean="0"/>
              <a:t>Kavin</a:t>
            </a:r>
            <a:r>
              <a:rPr lang="en-ZA" i="1" dirty="0" smtClean="0"/>
              <a:t>” </a:t>
            </a:r>
            <a:r>
              <a:rPr lang="en-ZA" i="1" dirty="0" err="1" smtClean="0"/>
              <a:t>Tshutha</a:t>
            </a:r>
            <a:endParaRPr lang="en-ZA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/>
              <a:pPr/>
              <a:t>9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5275" y="1219200"/>
            <a:ext cx="8597205" cy="4896073"/>
          </a:xfrm>
        </p:spPr>
        <p:txBody>
          <a:bodyPr/>
          <a:lstStyle/>
          <a:p>
            <a:r>
              <a:rPr lang="en-ZA" dirty="0" smtClean="0"/>
              <a:t>ANC, ANCYL</a:t>
            </a:r>
            <a:endParaRPr lang="en-ZA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9962"/>
              </p:ext>
            </p:extLst>
          </p:nvPr>
        </p:nvGraphicFramePr>
        <p:xfrm>
          <a:off x="393690" y="1600200"/>
          <a:ext cx="8394032" cy="4004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7016"/>
                <a:gridCol w="4197016"/>
              </a:tblGrid>
              <a:tr h="414337">
                <a:tc>
                  <a:txBody>
                    <a:bodyPr/>
                    <a:lstStyle/>
                    <a:p>
                      <a:r>
                        <a:rPr lang="en-ZA" dirty="0" smtClean="0"/>
                        <a:t>Known</a:t>
                      </a:r>
                      <a:r>
                        <a:rPr lang="en-ZA" baseline="0" dirty="0" smtClean="0"/>
                        <a:t> </a:t>
                      </a:r>
                      <a:r>
                        <a:rPr lang="en-ZA" dirty="0" smtClean="0"/>
                        <a:t>Faeces Attacks</a:t>
                      </a:r>
                      <a:endParaRPr lang="en-Z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801052">
                <a:tc>
                  <a:txBody>
                    <a:bodyPr/>
                    <a:lstStyle/>
                    <a:p>
                      <a:r>
                        <a:rPr lang="en-Z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Sunday 28</a:t>
                      </a:r>
                      <a:r>
                        <a:rPr lang="en-ZA" sz="18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Z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July 2013, N2 highway</a:t>
                      </a:r>
                      <a:r>
                        <a:rPr lang="en-ZA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Z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near Mew Way turnoff.</a:t>
                      </a:r>
                    </a:p>
                    <a:p>
                      <a:endParaRPr lang="en-ZA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801052">
                <a:tc>
                  <a:txBody>
                    <a:bodyPr/>
                    <a:lstStyle/>
                    <a:p>
                      <a:endParaRPr lang="en-ZA" sz="14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8010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August 2013, Parliamentary Legislature, 7 Wale St, Cape Town;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Z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  <a:tr h="1062039">
                <a:tc>
                  <a:txBody>
                    <a:bodyPr/>
                    <a:lstStyle/>
                    <a:p>
                      <a:pPr fontAlgn="t"/>
                      <a:r>
                        <a:rPr lang="en-ZA" sz="1050" dirty="0" smtClean="0"/>
                        <a:t>“</a:t>
                      </a:r>
                      <a:r>
                        <a:rPr lang="en-ZA" sz="105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Nangamso</a:t>
                      </a:r>
                      <a:r>
                        <a:rPr lang="en-ZA" sz="1050" b="1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 </a:t>
                      </a:r>
                      <a:r>
                        <a:rPr lang="en-ZA" sz="1050" b="1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Kavin</a:t>
                      </a:r>
                      <a:endParaRPr lang="en-ZA" sz="105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t"/>
                      <a:r>
                        <a:rPr lang="en-ZA" sz="105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3 August</a:t>
                      </a:r>
                      <a:r>
                        <a:rPr lang="en-ZA" sz="105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via </a:t>
                      </a:r>
                      <a:r>
                        <a:rPr lang="en-ZA" sz="105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/>
                        </a:rPr>
                        <a:t>Mobile</a:t>
                      </a:r>
                      <a:endParaRPr lang="en-ZA" sz="105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ZA" sz="105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 BORED 2 DAY I FEEL LYK I WANNA THROW HUMAN FEASES ON N2 OR ON PROVINCIAL GORVEMENT BUILD JUST 2 UNRREST METRO-POLICE I SEE THAT THEY ARE RESTING 2 DAY</a:t>
                      </a:r>
                      <a:r>
                        <a:rPr lang="en-ZA" sz="1050" dirty="0" smtClean="0"/>
                        <a:t>”</a:t>
                      </a:r>
                      <a:endParaRPr lang="en-ZA" sz="105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A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0600"/>
            <a:ext cx="360000" cy="50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328" y="218204"/>
            <a:ext cx="1189672" cy="107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057400"/>
            <a:ext cx="1923415" cy="1555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795134"/>
            <a:ext cx="1752600" cy="1719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 descr="http://www.timeslive.co.za/incoming/2012/03/22/ancyl-logo.jpg/ALTERNATES/crop_630x400/ancyl+logo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5" r="16549"/>
          <a:stretch/>
        </p:blipFill>
        <p:spPr bwMode="auto">
          <a:xfrm>
            <a:off x="4932000" y="1113078"/>
            <a:ext cx="360000" cy="36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68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BOX_SB5" val="n/h/r1zNZ+uLfX4pvKHBZZMsZqKpVmQp"/>
  <p:tag name="SMARTBOX_SB2" val="4EA1ZNr7a5lNBMyQCX9x/TKDuKOrxNs8"/>
  <p:tag name="THINKCELLPRESENTATIONDONOTDELETE" val="&lt;?xml version=&quot;1.0&quot; encoding=&quot;UTF-16&quot; standalone=&quot;yes&quot;?&gt;&#10;&lt;root reqver=&quot;17839&quot;&gt;&lt;version val=&quot;21070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mruColor&gt;&lt;m_vecMRU length=&quot;2&quot;&gt;&lt;elem m_fUsage=&quot;2.71000000000000000000E+000&quot;&gt;&lt;m_ppcolschidx val=&quot;0&quot;/&gt;&lt;m_rgb r=&quot;0&quot; g=&quot;32&quot; b=&quot;9b&quot;/&gt;&lt;/elem&gt;&lt;elem m_fUsage=&quot;7.29000000000000090000E-001&quot;&gt;&lt;m_ppcolschidx val=&quot;0&quot;/&gt;&lt;m_rgb r=&quot;0&quot; g=&quot;96&quot; b=&quot;33&quot;/&gt;&lt;/elem&gt;&lt;/m_vecMRU&gt;&lt;/m_mruColor&gt;&lt;m_mapectfillschemeMRU/&gt;&lt;m_eweekdayFirstOfWeek val=&quot;2&quot;/&gt;&lt;m_eweekdayFirstOfWorkweek val=&quot;2&quot;/&gt;&lt;m_eweekdayFirstOfWeekend val=&quot;7&quot;/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.&lt;/m_chDecimalSymbol&gt;&lt;m_nGroupingDigits val=&quot;3&quot;/&gt;&lt;m_chGroupingSymbol&gt;,&lt;/m_chGroupingSymbol&gt;&lt;m_chDecimalSymbol17909&gt;.&lt;/m_chDecimalSymbol17909&gt;&lt;m_nGroupingDigits17909 val=&quot;3&quot;/&gt;&lt;m_chGroupingSymbol17909&gt;,&lt;/m_chGroupingSymbol17909&gt;&lt;/m_precDefault&gt;&lt;/CDefaultPrec&gt;&lt;/root&gt;"/>
  <p:tag name="THINKCELLUNDODONOTDELETE" val="368"/>
  <p:tag name="SMARTBOX_SB1" val="Wf9MXAXG6E1/9B/7EXz0FWhUUork4+DhzrR7R5fBYeYQzMpmTDpxLC/MJm00QZg2dvZRXYV31rgpitB72fvkWDsgJK5ohi+54ClNXQLYvoHXD0rCJeVmWnjrA4sDDc4GADc7BPMl6/rBXWk8gTXS7BQ0LHfZFFjWGr5n9ZqzzGo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FU8dMoM0esyVn7WNQT3Q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ljdaNviGkeHob23qOkiC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BOX_SB6" val="snTsFZ8Y/CBJMgu9y8Dq8/H4Owf5ZP/3"/>
  <p:tag name="SMARTBOX_SB8" val="0iCA1Z23kaaMiGZOE1yeGg=="/>
  <p:tag name="SMARTBOX_SB7" val="U8/1IBd/oCkOa3RV9JIGzg==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BOX_SB6" val="W7sZ06LbXOADmgFMdiD8S7mwauFqwXJB"/>
  <p:tag name="SMARTBOX_SB8" val="5zbCZmvvwdXViW/PdaUP0A=="/>
  <p:tag name="SMARTBOX_SB7" val="okpar52XqDQrSAOpqNqg5Q==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heme/theme1.xml><?xml version="1.0" encoding="utf-8"?>
<a:theme xmlns:a="http://schemas.openxmlformats.org/drawingml/2006/main" name="WCG-Department of the Premier-New PPT Master-01112012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WCG-Department of the Premier-New PPT Master-01112012</Template>
  <TotalTime>4895</TotalTime>
  <Words>1114</Words>
  <Application>Microsoft Office PowerPoint</Application>
  <PresentationFormat>On-screen Show (4:3)</PresentationFormat>
  <Paragraphs>155</Paragraphs>
  <Slides>21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WCG-Department of the Premier-New PPT Master-01112012</vt:lpstr>
      <vt:lpstr>think-cell Slide</vt:lpstr>
      <vt:lpstr>Bitmap Image</vt:lpstr>
      <vt:lpstr>FAECES ATTACKS: PERPETRATOR REPORT</vt:lpstr>
      <vt:lpstr>Faeces attacks perpetrators:  Sithembele Majova</vt:lpstr>
      <vt:lpstr>Faeces attacks perpetrators:  Sithembele Majova</vt:lpstr>
      <vt:lpstr>Faeces attacks perpetrators:  Sibusiso “Mqithi” Zonke</vt:lpstr>
      <vt:lpstr>Faeces attacks perpetrators:  Sibusiso “Mqithi” Zonke</vt:lpstr>
      <vt:lpstr>Faeces attacks perpetrators:  Sibusiso “Mqithi” Zonke</vt:lpstr>
      <vt:lpstr>Faeces attacks perpetrators:  Sibusiso “Mqithi” Zonke</vt:lpstr>
      <vt:lpstr>Faeces attacks perpetrators:  Sibusiso “Mqithi” Zonke</vt:lpstr>
      <vt:lpstr>Faeces attacks perpetrators:  Nangamso “Kavin” Tshutha</vt:lpstr>
      <vt:lpstr>Faeces attacks perpetrators:  Nangamso “Kavin” Tshutha</vt:lpstr>
      <vt:lpstr>Faeces attacks perpetrators:  Khaya Kama</vt:lpstr>
      <vt:lpstr>Faeces attacks perpetrators:  Khaya Kama</vt:lpstr>
      <vt:lpstr>Faeces attacks perpetrators:  Bongile Zanazo</vt:lpstr>
      <vt:lpstr>Faeces attacks perpetrators:  Bongani Ncombolo</vt:lpstr>
      <vt:lpstr>Faeces attacks perpetrators:  Andile Lili</vt:lpstr>
      <vt:lpstr>Faeces attacks perpetrators:  Loyiso Nkohla</vt:lpstr>
      <vt:lpstr>Faeces attacks perpetrators:  Loyiso Nkohla</vt:lpstr>
      <vt:lpstr>Faeces attacks perpetrators:  Mario Wanza</vt:lpstr>
      <vt:lpstr>Faeces attacks perpetrators:  Sulyman Stellenboom</vt:lpstr>
      <vt:lpstr>Faeces attacks perpetrators:  Songezo Mvandaba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Solange Rosa</dc:creator>
  <cp:keywords>POTX</cp:keywords>
  <cp:lastModifiedBy>Hector Eliott</cp:lastModifiedBy>
  <cp:revision>200</cp:revision>
  <cp:lastPrinted>2013-07-26T06:52:10Z</cp:lastPrinted>
  <dcterms:created xsi:type="dcterms:W3CDTF">2013-01-18T09:32:59Z</dcterms:created>
  <dcterms:modified xsi:type="dcterms:W3CDTF">2013-08-29T16:02:16Z</dcterms:modified>
  <cp:category>CI</cp:category>
</cp:coreProperties>
</file>