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63" r:id="rId2"/>
  </p:sldMasterIdLst>
  <p:notesMasterIdLst>
    <p:notesMasterId r:id="rId12"/>
  </p:notesMasterIdLst>
  <p:handoutMasterIdLst>
    <p:handoutMasterId r:id="rId13"/>
  </p:handoutMasterIdLst>
  <p:sldIdLst>
    <p:sldId id="314" r:id="rId3"/>
    <p:sldId id="315" r:id="rId4"/>
    <p:sldId id="316" r:id="rId5"/>
    <p:sldId id="317" r:id="rId6"/>
    <p:sldId id="318" r:id="rId7"/>
    <p:sldId id="319" r:id="rId8"/>
    <p:sldId id="320" r:id="rId9"/>
    <p:sldId id="321" r:id="rId10"/>
    <p:sldId id="322" r:id="rId1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05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3" d="100"/>
          <a:sy n="53" d="100"/>
        </p:scale>
        <p:origin x="-994" y="-61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12D055C-D450-4123-A873-408E6DE5FAB4}" type="datetimeFigureOut">
              <a:rPr lang="en-GB" smtClean="0"/>
              <a:t>31/03/2014</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5084A073-1C8C-4F89-A202-9FA35A4FBB89}" type="slidenum">
              <a:rPr lang="en-GB" smtClean="0"/>
              <a:t>‹#›</a:t>
            </a:fld>
            <a:endParaRPr lang="en-GB"/>
          </a:p>
        </p:txBody>
      </p:sp>
    </p:spTree>
    <p:extLst>
      <p:ext uri="{BB962C8B-B14F-4D97-AF65-F5344CB8AC3E}">
        <p14:creationId xmlns:p14="http://schemas.microsoft.com/office/powerpoint/2010/main" val="1874304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D9338C2-99DE-49F3-BE74-3EEC3C7C6FAF}" type="datetimeFigureOut">
              <a:rPr lang="en-GB" smtClean="0"/>
              <a:t>31/03/2014</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461E171B-064F-45D0-AC58-E1D68C8C5485}" type="slidenum">
              <a:rPr lang="en-GB" smtClean="0"/>
              <a:t>‹#›</a:t>
            </a:fld>
            <a:endParaRPr lang="en-GB"/>
          </a:p>
        </p:txBody>
      </p:sp>
    </p:spTree>
    <p:extLst>
      <p:ext uri="{BB962C8B-B14F-4D97-AF65-F5344CB8AC3E}">
        <p14:creationId xmlns:p14="http://schemas.microsoft.com/office/powerpoint/2010/main" val="2936421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FE1A3D-AAE6-4567-934E-D6A5B39B72D3}" type="slidenum">
              <a:rPr lang="en-ZA" smtClean="0">
                <a:solidFill>
                  <a:prstClr val="black"/>
                </a:solidFill>
              </a:rPr>
              <a:pPr/>
              <a:t>1</a:t>
            </a:fld>
            <a:endParaRPr lang="en-ZA">
              <a:solidFill>
                <a:prstClr val="black"/>
              </a:solidFill>
            </a:endParaRPr>
          </a:p>
        </p:txBody>
      </p:sp>
    </p:spTree>
    <p:extLst>
      <p:ext uri="{BB962C8B-B14F-4D97-AF65-F5344CB8AC3E}">
        <p14:creationId xmlns:p14="http://schemas.microsoft.com/office/powerpoint/2010/main" val="887270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 as</a:t>
            </a:r>
            <a:r>
              <a:rPr lang="en-US" baseline="0" dirty="0" smtClean="0"/>
              <a:t> mentioned my name is CL and it is a privilege to introduce Top Yard project to you today.</a:t>
            </a:r>
          </a:p>
          <a:p>
            <a:r>
              <a:rPr lang="en-US" baseline="0" dirty="0" smtClean="0"/>
              <a:t>I will begin by providing a broad site overview then working into more detail related to the property.  </a:t>
            </a:r>
          </a:p>
          <a:p>
            <a:endParaRPr lang="en-US" baseline="0" dirty="0" smtClean="0"/>
          </a:p>
          <a:p>
            <a:r>
              <a:rPr lang="en-US" baseline="0" dirty="0" smtClean="0"/>
              <a:t>Some headline information in case you are in anyway familiar with the site. </a:t>
            </a:r>
          </a:p>
          <a:p>
            <a:r>
              <a:rPr lang="en-US" baseline="0" dirty="0" smtClean="0"/>
              <a:t>Erf 96174 otherwise known as Top Yard, is a prominent site located in the east part of the City and is 11,621m2 in extent. </a:t>
            </a:r>
          </a:p>
          <a:p>
            <a:r>
              <a:rPr lang="en-US" baseline="0" dirty="0" smtClean="0"/>
              <a:t>Street </a:t>
            </a:r>
            <a:r>
              <a:rPr lang="en-US" baseline="0" dirty="0" err="1" smtClean="0"/>
              <a:t>adress</a:t>
            </a:r>
            <a:r>
              <a:rPr lang="en-US" baseline="0" dirty="0" smtClean="0"/>
              <a:t> is 85 Hope street, and is bounded by </a:t>
            </a:r>
            <a:r>
              <a:rPr lang="en-US" baseline="0" dirty="0" err="1" smtClean="0"/>
              <a:t>Buitenkant</a:t>
            </a:r>
            <a:r>
              <a:rPr lang="en-US" baseline="0" dirty="0" smtClean="0"/>
              <a:t>, Hope, </a:t>
            </a:r>
            <a:r>
              <a:rPr lang="en-US" baseline="0" dirty="0" err="1" smtClean="0"/>
              <a:t>Glynns</a:t>
            </a:r>
            <a:r>
              <a:rPr lang="en-US" baseline="0" dirty="0" smtClean="0"/>
              <a:t> streets. </a:t>
            </a:r>
          </a:p>
          <a:p>
            <a:r>
              <a:rPr lang="en-US" dirty="0" smtClean="0"/>
              <a:t>The</a:t>
            </a:r>
            <a:r>
              <a:rPr lang="en-US" baseline="0" dirty="0" smtClean="0"/>
              <a:t> zoning is Mixed use 2 and we are dealing with a potential 46,864 m</a:t>
            </a:r>
            <a:endParaRPr lang="en-US" dirty="0" smtClean="0"/>
          </a:p>
        </p:txBody>
      </p:sp>
      <p:sp>
        <p:nvSpPr>
          <p:cNvPr id="4" name="Slide Number Placeholder 3"/>
          <p:cNvSpPr>
            <a:spLocks noGrp="1"/>
          </p:cNvSpPr>
          <p:nvPr>
            <p:ph type="sldNum" sz="quarter" idx="10"/>
          </p:nvPr>
        </p:nvSpPr>
        <p:spPr/>
        <p:txBody>
          <a:bodyPr/>
          <a:lstStyle/>
          <a:p>
            <a:fld id="{38C53EF9-6E52-2448-B6FE-E58F3430D76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535254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terms Top Yards location it is situated in the East Part of the CBD. This part of the CBD has seen some development activity (Gardens Lifestyle Centre, Wembley Square) however is still under utilised and provides a tremendous opportunity for urban </a:t>
            </a:r>
            <a:r>
              <a:rPr lang="en-US" baseline="0" dirty="0" err="1" smtClean="0"/>
              <a:t>upliftment</a:t>
            </a:r>
            <a:r>
              <a:rPr lang="en-US" baseline="0" dirty="0" smtClean="0"/>
              <a:t> in this part of the City. </a:t>
            </a:r>
          </a:p>
          <a:p>
            <a:endParaRPr lang="en-US" baseline="0" dirty="0" smtClean="0"/>
          </a:p>
          <a:p>
            <a:r>
              <a:rPr lang="en-US" dirty="0" smtClean="0"/>
              <a:t>It is worth</a:t>
            </a:r>
            <a:r>
              <a:rPr lang="en-US" baseline="0" dirty="0" smtClean="0"/>
              <a:t> noting that </a:t>
            </a:r>
            <a:r>
              <a:rPr lang="en-US" dirty="0" smtClean="0"/>
              <a:t>Top</a:t>
            </a:r>
            <a:r>
              <a:rPr lang="en-US" baseline="0" dirty="0" smtClean="0"/>
              <a:t> Yard is one of four properties in the area that are more broadly referred to as Government Garage precinct. DTPW is in process of completing a Precinct Plan that will encompass all four properties. </a:t>
            </a:r>
          </a:p>
          <a:p>
            <a:r>
              <a:rPr lang="en-US" baseline="0" dirty="0" smtClean="0"/>
              <a:t>The precinct plan is expected to be complete by the end of July and will amongst other information provide information for Top Yard that will:</a:t>
            </a:r>
          </a:p>
          <a:p>
            <a:r>
              <a:rPr lang="en-US" baseline="0" dirty="0" smtClean="0"/>
              <a:t> The advantage of this is ensure we </a:t>
            </a:r>
            <a:r>
              <a:rPr lang="en-US" baseline="0" dirty="0" err="1" smtClean="0"/>
              <a:t>maximise</a:t>
            </a:r>
            <a:r>
              <a:rPr lang="en-US" baseline="0" dirty="0" smtClean="0"/>
              <a:t> the potential of the four sites and:</a:t>
            </a:r>
          </a:p>
          <a:p>
            <a:r>
              <a:rPr lang="en-US" baseline="0" dirty="0" smtClean="0"/>
              <a:t>1. Assist developers ensuring items such as Bulk services, </a:t>
            </a:r>
            <a:r>
              <a:rPr lang="en-US" baseline="0" dirty="0" err="1" smtClean="0"/>
              <a:t>geotech</a:t>
            </a:r>
            <a:r>
              <a:rPr lang="en-US" baseline="0" dirty="0" smtClean="0"/>
              <a:t>, zoning, heritage, environmental and the useable bulk have been considered</a:t>
            </a:r>
          </a:p>
          <a:p>
            <a:r>
              <a:rPr lang="en-US" baseline="0" dirty="0" smtClean="0"/>
              <a:t>2. Assist in smoothing the approval process at a Site development stage by engaging with the </a:t>
            </a:r>
            <a:r>
              <a:rPr lang="en-US" baseline="0" dirty="0" err="1" smtClean="0"/>
              <a:t>CoCT</a:t>
            </a:r>
            <a:r>
              <a:rPr lang="en-US" baseline="0" dirty="0" smtClean="0"/>
              <a:t> at this initial stage</a:t>
            </a:r>
          </a:p>
          <a:p>
            <a:endParaRPr lang="en-US" dirty="0" smtClean="0"/>
          </a:p>
          <a:p>
            <a:r>
              <a:rPr lang="en-US" dirty="0" smtClean="0"/>
              <a:t>The is wonderful</a:t>
            </a:r>
            <a:r>
              <a:rPr lang="en-US" baseline="0" dirty="0" smtClean="0"/>
              <a:t> Transport </a:t>
            </a:r>
            <a:r>
              <a:rPr lang="en-US" dirty="0" smtClean="0"/>
              <a:t>Accessibility</a:t>
            </a:r>
            <a:r>
              <a:rPr lang="en-US" baseline="0" dirty="0" smtClean="0"/>
              <a:t> options from this site both into the CBD and to road networks via the N2. 3 </a:t>
            </a:r>
            <a:r>
              <a:rPr lang="en-US" baseline="0" dirty="0" err="1" smtClean="0"/>
              <a:t>MiCiti</a:t>
            </a:r>
            <a:r>
              <a:rPr lang="en-US" baseline="0" dirty="0" smtClean="0"/>
              <a:t> routes are </a:t>
            </a:r>
            <a:r>
              <a:rPr lang="en-US" baseline="0" dirty="0" err="1" smtClean="0"/>
              <a:t>witihin</a:t>
            </a:r>
            <a:r>
              <a:rPr lang="en-US" baseline="0" dirty="0" smtClean="0"/>
              <a:t> a 5 minute walking distance with the 103 bus stop next to the site and the Gardens station some 300m away. </a:t>
            </a:r>
          </a:p>
          <a:p>
            <a:endParaRPr lang="en-US" dirty="0"/>
          </a:p>
        </p:txBody>
      </p:sp>
      <p:sp>
        <p:nvSpPr>
          <p:cNvPr id="4" name="Slide Number Placeholder 3"/>
          <p:cNvSpPr>
            <a:spLocks noGrp="1"/>
          </p:cNvSpPr>
          <p:nvPr>
            <p:ph type="sldNum" sz="quarter" idx="10"/>
          </p:nvPr>
        </p:nvSpPr>
        <p:spPr/>
        <p:txBody>
          <a:bodyPr/>
          <a:lstStyle/>
          <a:p>
            <a:fld id="{38C53EF9-6E52-2448-B6FE-E58F3430D76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64522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looking to the context of Top Yard a few notable points can be highlighted. </a:t>
            </a:r>
          </a:p>
          <a:p>
            <a:endParaRPr lang="en-US" baseline="0" dirty="0" smtClean="0"/>
          </a:p>
          <a:p>
            <a:r>
              <a:rPr lang="en-US" baseline="0" dirty="0" smtClean="0"/>
              <a:t>- The area is not saturated with office use but rather is starting to present itself as a popular area for Government and Educational uses: Examples include Parliament , CPUT, CUT </a:t>
            </a:r>
            <a:r>
              <a:rPr lang="en-US" baseline="0" dirty="0" err="1" smtClean="0"/>
              <a:t>Hidding</a:t>
            </a:r>
            <a:r>
              <a:rPr lang="en-US" baseline="0" dirty="0" smtClean="0"/>
              <a:t> Campus, Cape Town High, Harold </a:t>
            </a:r>
            <a:r>
              <a:rPr lang="en-US" baseline="0" dirty="0" err="1" smtClean="0"/>
              <a:t>Cressy</a:t>
            </a:r>
            <a:r>
              <a:rPr lang="en-US" baseline="0" dirty="0" smtClean="0"/>
              <a:t>, French School,</a:t>
            </a:r>
          </a:p>
          <a:p>
            <a:r>
              <a:rPr lang="en-US" baseline="0" dirty="0" smtClean="0"/>
              <a:t>- Fair to say is that there is also proximity </a:t>
            </a:r>
          </a:p>
          <a:p>
            <a:endParaRPr lang="en-US" baseline="0" dirty="0" smtClean="0"/>
          </a:p>
          <a:p>
            <a:r>
              <a:rPr lang="en-US" baseline="0" dirty="0" smtClean="0"/>
              <a:t>The Diagram here highlights the most prominent 3 sites, the fourth being </a:t>
            </a:r>
            <a:r>
              <a:rPr lang="en-US" baseline="0" dirty="0" err="1" smtClean="0"/>
              <a:t>robbie-nurrock</a:t>
            </a:r>
            <a:r>
              <a:rPr lang="en-US" baseline="0" dirty="0" smtClean="0"/>
              <a:t> located adjacent to the Rust en </a:t>
            </a:r>
            <a:r>
              <a:rPr lang="en-US" baseline="0" dirty="0" err="1" smtClean="0"/>
              <a:t>Vreud</a:t>
            </a:r>
            <a:r>
              <a:rPr lang="en-US" baseline="0" dirty="0" smtClean="0"/>
              <a:t> Gardens. It is the DTPW’s </a:t>
            </a:r>
            <a:r>
              <a:rPr lang="en-US" baseline="0" dirty="0" err="1" smtClean="0"/>
              <a:t>intentionto</a:t>
            </a:r>
            <a:r>
              <a:rPr lang="en-US" baseline="0" dirty="0" smtClean="0"/>
              <a:t> develop all of these properties over time, the first of which is currently Top Yard. </a:t>
            </a:r>
          </a:p>
          <a:p>
            <a:pPr marL="171450" indent="-171450">
              <a:buFontTx/>
              <a:buChar char="-"/>
            </a:pPr>
            <a:r>
              <a:rPr lang="en-US" baseline="0" dirty="0" smtClean="0"/>
              <a:t>The sites context does paint a picture of an area that is not dominated by office space but one where there are several educational </a:t>
            </a:r>
            <a:r>
              <a:rPr lang="en-US" baseline="0" dirty="0" err="1" smtClean="0"/>
              <a:t>facilaites</a:t>
            </a:r>
            <a:r>
              <a:rPr lang="en-US" baseline="0" dirty="0" smtClean="0"/>
              <a:t> (CPUT, French School, </a:t>
            </a:r>
            <a:r>
              <a:rPr lang="en-US" baseline="0" dirty="0" err="1" smtClean="0"/>
              <a:t>Cressy</a:t>
            </a:r>
            <a:r>
              <a:rPr lang="en-US" baseline="0" dirty="0" smtClean="0"/>
              <a:t>, and more recently City Varsity), Government departments (Parliament being the obvious) and residences, fine grain </a:t>
            </a:r>
            <a:r>
              <a:rPr lang="en-US" baseline="0" dirty="0" err="1" smtClean="0"/>
              <a:t>runnign</a:t>
            </a:r>
            <a:r>
              <a:rPr lang="en-US" baseline="0" dirty="0" smtClean="0"/>
              <a:t> along the </a:t>
            </a:r>
            <a:r>
              <a:rPr lang="en-US" baseline="0" dirty="0" err="1" smtClean="0"/>
              <a:t>buitenkant</a:t>
            </a:r>
            <a:r>
              <a:rPr lang="en-US" baseline="0" dirty="0" smtClean="0"/>
              <a:t> street and several larger residential blocks in the area. The obvious office space in the area are found at Wembley square or towards the CBD on commercial </a:t>
            </a:r>
            <a:r>
              <a:rPr lang="en-US" baseline="0" dirty="0" err="1" smtClean="0"/>
              <a:t>st.</a:t>
            </a:r>
            <a:r>
              <a:rPr lang="en-US" baseline="0" dirty="0" smtClean="0"/>
              <a:t> </a:t>
            </a:r>
          </a:p>
          <a:p>
            <a:pPr marL="171450" indent="-171450">
              <a:buFontTx/>
              <a:buChar char="-"/>
            </a:pPr>
            <a:r>
              <a:rPr lang="en-US" baseline="0" dirty="0" smtClean="0"/>
              <a:t>The nearest retail does lie at Gardens </a:t>
            </a:r>
            <a:r>
              <a:rPr lang="en-US" baseline="0" dirty="0" err="1" smtClean="0"/>
              <a:t>centre</a:t>
            </a:r>
            <a:r>
              <a:rPr lang="en-US" baseline="0" dirty="0" smtClean="0"/>
              <a:t> with Wembley square</a:t>
            </a:r>
          </a:p>
          <a:p>
            <a:pPr marL="171450" indent="-171450">
              <a:buFontTx/>
              <a:buChar char="-"/>
            </a:pPr>
            <a:r>
              <a:rPr lang="en-US" baseline="0" dirty="0" smtClean="0"/>
              <a:t>It is also currently understood that clearly importance to development in this area is access to green space, linking in with the public transport running along </a:t>
            </a:r>
            <a:r>
              <a:rPr lang="en-US" baseline="0" dirty="0" err="1" smtClean="0"/>
              <a:t>Buitenkant</a:t>
            </a:r>
            <a:r>
              <a:rPr lang="en-US" baseline="0" dirty="0" smtClean="0"/>
              <a:t> street and the need for more pedestrian friendly routes into the City.</a:t>
            </a:r>
            <a:endParaRPr lang="en-US" dirty="0" smtClean="0"/>
          </a:p>
          <a:p>
            <a:endParaRPr lang="en-US" dirty="0"/>
          </a:p>
        </p:txBody>
      </p:sp>
      <p:sp>
        <p:nvSpPr>
          <p:cNvPr id="4" name="Slide Number Placeholder 3"/>
          <p:cNvSpPr>
            <a:spLocks noGrp="1"/>
          </p:cNvSpPr>
          <p:nvPr>
            <p:ph type="sldNum" sz="quarter" idx="10"/>
          </p:nvPr>
        </p:nvSpPr>
        <p:spPr/>
        <p:txBody>
          <a:bodyPr/>
          <a:lstStyle/>
          <a:p>
            <a:fld id="{38C53EF9-6E52-2448-B6FE-E58F3430D76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94630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site has recently completed</a:t>
            </a:r>
            <a:r>
              <a:rPr lang="en-US" baseline="0" dirty="0" smtClean="0"/>
              <a:t> a vesting process from ownership under the Republic of South Africa and now is owned by the Western Cape Government. </a:t>
            </a:r>
          </a:p>
          <a:p>
            <a:endParaRPr lang="en-US" baseline="0" dirty="0" smtClean="0"/>
          </a:p>
          <a:p>
            <a:endParaRPr lang="en-US" dirty="0" smtClean="0"/>
          </a:p>
          <a:p>
            <a:r>
              <a:rPr lang="en-US" dirty="0" smtClean="0"/>
              <a:t>- The site</a:t>
            </a:r>
            <a:r>
              <a:rPr lang="en-US" baseline="0" dirty="0" smtClean="0"/>
              <a:t> has favourable development rights in place in that it is zoned as Mixed Use 2 and was formerly a General </a:t>
            </a:r>
            <a:r>
              <a:rPr lang="en-US" baseline="0" dirty="0" err="1" smtClean="0"/>
              <a:t>Comercial</a:t>
            </a:r>
            <a:r>
              <a:rPr lang="en-US" baseline="0" dirty="0" smtClean="0"/>
              <a:t> zoning . </a:t>
            </a:r>
            <a:endParaRPr lang="en-US" dirty="0" smtClean="0"/>
          </a:p>
          <a:p>
            <a:endParaRPr lang="en-US" dirty="0" smtClean="0"/>
          </a:p>
          <a:p>
            <a:r>
              <a:rPr lang="en-US" dirty="0" smtClean="0"/>
              <a:t>- There</a:t>
            </a:r>
            <a:r>
              <a:rPr lang="en-US" baseline="0" dirty="0" smtClean="0"/>
              <a:t> is currently a 10 year window in which the rights of the new </a:t>
            </a:r>
            <a:r>
              <a:rPr lang="en-US" dirty="0" smtClean="0"/>
              <a:t>Cape Town Zoning</a:t>
            </a:r>
            <a:r>
              <a:rPr lang="en-US" baseline="0" dirty="0" smtClean="0"/>
              <a:t> Scheme 2012 may be compared with the  Old Zoning and a developer may utilise the more favorable conditions. </a:t>
            </a:r>
          </a:p>
          <a:p>
            <a:endParaRPr lang="en-US" baseline="0" dirty="0" smtClean="0"/>
          </a:p>
          <a:p>
            <a:pPr marL="171450" indent="-171450">
              <a:buFontTx/>
              <a:buChar char="-"/>
            </a:pPr>
            <a:r>
              <a:rPr lang="en-US" baseline="0" dirty="0" smtClean="0"/>
              <a:t>By the stage of an RFP a detailed analysis of both zoning schemes would have been completed however the available bulk (not useable bulk) is expected to be 46488m2 under the new zoning scheme and 43000 under the old scheme. </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38C53EF9-6E52-2448-B6FE-E58F3430D76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085015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rgbClr val="FF0000"/>
              </a:solidFill>
              <a:latin typeface="+mn-lt"/>
              <a:ea typeface="+mn-ea"/>
              <a:cs typeface="+mn-cs"/>
            </a:endParaRPr>
          </a:p>
          <a:p>
            <a:r>
              <a:rPr lang="en-US" sz="1200" kern="1200" dirty="0" smtClean="0">
                <a:solidFill>
                  <a:srgbClr val="FF0000"/>
                </a:solidFill>
                <a:latin typeface="+mn-lt"/>
                <a:ea typeface="+mn-ea"/>
                <a:cs typeface="+mn-cs"/>
              </a:rPr>
              <a:t>In terms of Top yard however it must</a:t>
            </a:r>
            <a:r>
              <a:rPr lang="en-US" sz="1200" kern="1200" baseline="0" dirty="0" smtClean="0">
                <a:solidFill>
                  <a:srgbClr val="FF0000"/>
                </a:solidFill>
                <a:latin typeface="+mn-lt"/>
                <a:ea typeface="+mn-ea"/>
                <a:cs typeface="+mn-cs"/>
              </a:rPr>
              <a:t> be noted the site does NOT have a heritage grading.. A development would need to respond to the </a:t>
            </a:r>
            <a:r>
              <a:rPr lang="en-US" sz="1200" dirty="0" smtClean="0"/>
              <a:t>Rich history in this precinct.</a:t>
            </a:r>
            <a:r>
              <a:rPr lang="en-US" sz="1200" baseline="0" dirty="0" smtClean="0"/>
              <a:t> </a:t>
            </a:r>
          </a:p>
          <a:p>
            <a:r>
              <a:rPr lang="en-US" sz="1200" baseline="0" dirty="0" smtClean="0"/>
              <a:t>The site is located within the </a:t>
            </a:r>
            <a:r>
              <a:rPr lang="en-US" sz="1200" baseline="0" dirty="0" err="1" smtClean="0"/>
              <a:t>Wandel</a:t>
            </a:r>
            <a:r>
              <a:rPr lang="en-US" sz="1200" baseline="0" dirty="0" smtClean="0"/>
              <a:t> Street Heritage overlay zone and is over 5000m2 and an HIA is therefor expected. </a:t>
            </a:r>
          </a:p>
          <a:p>
            <a:r>
              <a:rPr lang="en-US" sz="1200" baseline="0" dirty="0" smtClean="0"/>
              <a:t>The consultants are busy with the completion of NID’s which will be submitted to the </a:t>
            </a:r>
            <a:r>
              <a:rPr lang="en-US" sz="1200" baseline="0" dirty="0" err="1" smtClean="0"/>
              <a:t>CoCT</a:t>
            </a:r>
            <a:r>
              <a:rPr lang="en-US" sz="1200" baseline="0" dirty="0" smtClean="0"/>
              <a:t> and heritage western cape. </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Rust </a:t>
            </a:r>
            <a:r>
              <a:rPr lang="en-US" sz="1200" b="1" dirty="0" err="1" smtClean="0"/>
              <a:t>EnVreugd</a:t>
            </a:r>
            <a:endParaRPr lang="en-US" sz="1200"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National Heritage Act 25(1999)</a:t>
            </a:r>
            <a:r>
              <a:rPr lang="en-US" sz="1200" baseline="0" dirty="0" smtClean="0"/>
              <a:t> </a:t>
            </a:r>
            <a:r>
              <a:rPr lang="en-US" sz="1200" dirty="0" smtClean="0"/>
              <a:t>Resources act downgraded national sites to provincial heritage</a:t>
            </a:r>
            <a:r>
              <a:rPr lang="en-US" sz="1200" baseline="0" dirty="0" smtClean="0"/>
              <a:t> sites then raised fewer sites as national sites.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Initially it was only the building that was a heritage site , before 1999 act they included the garden as part of the Provincial heritage site … </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Site demolished in 60’s</a:t>
            </a:r>
          </a:p>
          <a:p>
            <a:endParaRPr lang="en-US" dirty="0" smtClean="0"/>
          </a:p>
          <a:p>
            <a:r>
              <a:rPr lang="en-US" dirty="0" smtClean="0"/>
              <a:t>Form</a:t>
            </a:r>
            <a:r>
              <a:rPr lang="en-US" baseline="0" dirty="0" smtClean="0"/>
              <a:t> and Bulk.. Heritage issues would be visual impact on surrounding heritage assets and areas and </a:t>
            </a:r>
            <a:r>
              <a:rPr lang="en-US" baseline="0" dirty="0" err="1" smtClean="0"/>
              <a:t>findicatorswill</a:t>
            </a:r>
            <a:r>
              <a:rPr lang="en-US" baseline="0" dirty="0" smtClean="0"/>
              <a:t> deal with appropriate form and bulk. </a:t>
            </a:r>
            <a:endParaRPr lang="en-US" dirty="0" smtClean="0"/>
          </a:p>
          <a:p>
            <a:r>
              <a:rPr lang="en-US" dirty="0" smtClean="0"/>
              <a:t>The </a:t>
            </a:r>
            <a:r>
              <a:rPr lang="en-US" dirty="0" err="1" smtClean="0"/>
              <a:t>inidicators</a:t>
            </a:r>
            <a:r>
              <a:rPr lang="en-US" baseline="0" dirty="0" smtClean="0"/>
              <a:t> from Phase 1 Scoping will inform how the HIA (phase 2 will be undertaken).</a:t>
            </a:r>
          </a:p>
          <a:p>
            <a:r>
              <a:rPr lang="en-US" baseline="0" dirty="0" smtClean="0"/>
              <a:t> (read and </a:t>
            </a:r>
            <a:r>
              <a:rPr lang="en-US" baseline="0" dirty="0" err="1" smtClean="0"/>
              <a:t>summarise</a:t>
            </a:r>
            <a:r>
              <a:rPr lang="en-US" baseline="0" dirty="0" smtClean="0"/>
              <a:t>)</a:t>
            </a:r>
          </a:p>
          <a:p>
            <a:r>
              <a:rPr lang="en-US" b="1" baseline="0" dirty="0" smtClean="0">
                <a:solidFill>
                  <a:srgbClr val="FF0000"/>
                </a:solidFill>
              </a:rPr>
              <a:t>Comments From </a:t>
            </a:r>
            <a:r>
              <a:rPr lang="en-US" b="1" baseline="0" dirty="0" err="1" smtClean="0">
                <a:solidFill>
                  <a:srgbClr val="FF0000"/>
                </a:solidFill>
              </a:rPr>
              <a:t>Bridgete</a:t>
            </a:r>
            <a:r>
              <a:rPr lang="en-US" b="1" baseline="0" dirty="0" smtClean="0">
                <a:solidFill>
                  <a:srgbClr val="FF0000"/>
                </a:solidFill>
              </a:rPr>
              <a:t> about Rust en </a:t>
            </a:r>
            <a:r>
              <a:rPr lang="en-US" b="1" baseline="0" dirty="0" err="1" smtClean="0">
                <a:solidFill>
                  <a:srgbClr val="FF0000"/>
                </a:solidFill>
              </a:rPr>
              <a:t>Vreugd</a:t>
            </a:r>
            <a:endParaRPr lang="en-US" b="1" baseline="0" dirty="0" smtClean="0">
              <a:solidFill>
                <a:srgbClr val="FF0000"/>
              </a:solidFill>
            </a:endParaRPr>
          </a:p>
          <a:p>
            <a:r>
              <a:rPr lang="en-US" sz="1200" kern="1200" dirty="0" smtClean="0">
                <a:solidFill>
                  <a:srgbClr val="FF0000"/>
                </a:solidFill>
                <a:latin typeface="+mn-lt"/>
                <a:ea typeface="+mn-ea"/>
                <a:cs typeface="+mn-cs"/>
              </a:rPr>
              <a:t>The house was built in 1777 by the independent Fiscal, Willem </a:t>
            </a:r>
            <a:r>
              <a:rPr lang="en-US" sz="1200" kern="1200" dirty="0" err="1" smtClean="0">
                <a:solidFill>
                  <a:srgbClr val="FF0000"/>
                </a:solidFill>
                <a:latin typeface="+mn-lt"/>
                <a:ea typeface="+mn-ea"/>
                <a:cs typeface="+mn-cs"/>
              </a:rPr>
              <a:t>Cornelis</a:t>
            </a:r>
            <a:r>
              <a:rPr lang="en-US" sz="1200" kern="1200" dirty="0" smtClean="0">
                <a:solidFill>
                  <a:srgbClr val="FF0000"/>
                </a:solidFill>
                <a:latin typeface="+mn-lt"/>
                <a:ea typeface="+mn-ea"/>
                <a:cs typeface="+mn-cs"/>
              </a:rPr>
              <a:t> Boers. It was later occupied by a retired officer, Captain Johannes </a:t>
            </a:r>
            <a:r>
              <a:rPr lang="en-US" sz="1200" kern="1200" dirty="0" err="1" smtClean="0">
                <a:solidFill>
                  <a:srgbClr val="FF0000"/>
                </a:solidFill>
                <a:latin typeface="+mn-lt"/>
                <a:ea typeface="+mn-ea"/>
                <a:cs typeface="+mn-cs"/>
              </a:rPr>
              <a:t>Blesser</a:t>
            </a:r>
            <a:r>
              <a:rPr lang="en-US" sz="1200" kern="1200" dirty="0" smtClean="0">
                <a:solidFill>
                  <a:srgbClr val="FF0000"/>
                </a:solidFill>
                <a:latin typeface="+mn-lt"/>
                <a:ea typeface="+mn-ea"/>
                <a:cs typeface="+mn-cs"/>
              </a:rPr>
              <a:t>. After </a:t>
            </a:r>
            <a:r>
              <a:rPr lang="en-US" sz="1200" kern="1200" dirty="0" err="1" smtClean="0">
                <a:solidFill>
                  <a:srgbClr val="FF0000"/>
                </a:solidFill>
                <a:latin typeface="+mn-lt"/>
                <a:ea typeface="+mn-ea"/>
                <a:cs typeface="+mn-cs"/>
              </a:rPr>
              <a:t>Blesser</a:t>
            </a:r>
            <a:r>
              <a:rPr lang="en-US" sz="1200" kern="1200" dirty="0" smtClean="0">
                <a:solidFill>
                  <a:srgbClr val="FF0000"/>
                </a:solidFill>
                <a:latin typeface="+mn-lt"/>
                <a:ea typeface="+mn-ea"/>
                <a:cs typeface="+mn-cs"/>
              </a:rPr>
              <a:t> the house changed ownership often. In 1813 </a:t>
            </a:r>
            <a:r>
              <a:rPr lang="en-US" sz="1200" kern="1200" dirty="0" err="1" smtClean="0">
                <a:solidFill>
                  <a:srgbClr val="FF0000"/>
                </a:solidFill>
                <a:latin typeface="+mn-lt"/>
                <a:ea typeface="+mn-ea"/>
                <a:cs typeface="+mn-cs"/>
              </a:rPr>
              <a:t>Ryno</a:t>
            </a:r>
            <a:r>
              <a:rPr lang="en-US" sz="1200" kern="1200" dirty="0" smtClean="0">
                <a:solidFill>
                  <a:srgbClr val="FF0000"/>
                </a:solidFill>
                <a:latin typeface="+mn-lt"/>
                <a:ea typeface="+mn-ea"/>
                <a:cs typeface="+mn-cs"/>
              </a:rPr>
              <a:t> van der </a:t>
            </a:r>
            <a:r>
              <a:rPr lang="en-US" sz="1200" kern="1200" dirty="0" err="1" smtClean="0">
                <a:solidFill>
                  <a:srgbClr val="FF0000"/>
                </a:solidFill>
                <a:latin typeface="+mn-lt"/>
                <a:ea typeface="+mn-ea"/>
                <a:cs typeface="+mn-cs"/>
              </a:rPr>
              <a:t>Riet</a:t>
            </a:r>
            <a:r>
              <a:rPr lang="en-US" sz="1200" kern="1200" dirty="0" smtClean="0">
                <a:solidFill>
                  <a:srgbClr val="FF0000"/>
                </a:solidFill>
                <a:latin typeface="+mn-lt"/>
                <a:ea typeface="+mn-ea"/>
                <a:cs typeface="+mn-cs"/>
              </a:rPr>
              <a:t> owned it until it was purchased in 1828 by William Hopper, an Officer English East Indian Company. He </a:t>
            </a:r>
            <a:r>
              <a:rPr lang="en-US" sz="1200" kern="1200" dirty="0" err="1" smtClean="0">
                <a:solidFill>
                  <a:srgbClr val="FF0000"/>
                </a:solidFill>
                <a:latin typeface="+mn-lt"/>
                <a:ea typeface="+mn-ea"/>
                <a:cs typeface="+mn-cs"/>
              </a:rPr>
              <a:t>anglicised</a:t>
            </a:r>
            <a:r>
              <a:rPr lang="en-US" sz="1200" kern="1200" dirty="0" smtClean="0">
                <a:solidFill>
                  <a:srgbClr val="FF0000"/>
                </a:solidFill>
                <a:latin typeface="+mn-lt"/>
                <a:ea typeface="+mn-ea"/>
                <a:cs typeface="+mn-cs"/>
              </a:rPr>
              <a:t> the named of the house to "The Grove" but the gardens were called '</a:t>
            </a:r>
            <a:r>
              <a:rPr lang="en-US" sz="1200" kern="1200" dirty="0" err="1" smtClean="0">
                <a:solidFill>
                  <a:srgbClr val="FF0000"/>
                </a:solidFill>
                <a:latin typeface="+mn-lt"/>
                <a:ea typeface="+mn-ea"/>
                <a:cs typeface="+mn-cs"/>
              </a:rPr>
              <a:t>Rustenberg</a:t>
            </a:r>
            <a:r>
              <a:rPr lang="en-US" sz="1200" kern="1200" dirty="0" smtClean="0">
                <a:solidFill>
                  <a:srgbClr val="FF0000"/>
                </a:solidFill>
                <a:latin typeface="+mn-lt"/>
                <a:ea typeface="+mn-ea"/>
                <a:cs typeface="+mn-cs"/>
              </a:rPr>
              <a:t>'. Lord Charles Somerset lived in the house during his Governorship from 1814 to 1826. At that time the house was on the edge of town and the grounds stretched up towards the mountainside. The house is 3 bays wide has splayed corners which is an unusual feature. The large Teak verandah was added in 1798 by a Captain Johannes </a:t>
            </a:r>
            <a:r>
              <a:rPr lang="en-US" sz="1200" kern="1200" dirty="0" err="1" smtClean="0">
                <a:solidFill>
                  <a:srgbClr val="FF0000"/>
                </a:solidFill>
                <a:latin typeface="+mn-lt"/>
                <a:ea typeface="+mn-ea"/>
                <a:cs typeface="+mn-cs"/>
              </a:rPr>
              <a:t>Blesser</a:t>
            </a:r>
            <a:r>
              <a:rPr lang="en-US" sz="1200" kern="1200" dirty="0" smtClean="0">
                <a:solidFill>
                  <a:srgbClr val="FF0000"/>
                </a:solidFill>
                <a:latin typeface="+mn-lt"/>
                <a:ea typeface="+mn-ea"/>
                <a:cs typeface="+mn-cs"/>
              </a:rPr>
              <a:t>, and was certainly </a:t>
            </a:r>
            <a:r>
              <a:rPr lang="en-US" sz="1200" kern="1200" dirty="0" err="1" smtClean="0">
                <a:solidFill>
                  <a:srgbClr val="FF0000"/>
                </a:solidFill>
                <a:latin typeface="+mn-lt"/>
                <a:ea typeface="+mn-ea"/>
                <a:cs typeface="+mn-cs"/>
              </a:rPr>
              <a:t>Anreith's</a:t>
            </a:r>
            <a:r>
              <a:rPr lang="en-US" sz="1200" kern="1200" dirty="0" smtClean="0">
                <a:solidFill>
                  <a:srgbClr val="FF0000"/>
                </a:solidFill>
                <a:latin typeface="+mn-lt"/>
                <a:ea typeface="+mn-ea"/>
                <a:cs typeface="+mn-cs"/>
              </a:rPr>
              <a:t> work. The carved teak fanlights, transoms, surrounds and architrave of ground floor and balcony doors are assessed as the finest in the Cape (</a:t>
            </a:r>
            <a:r>
              <a:rPr lang="en-US" sz="1200" kern="1200" dirty="0" err="1" smtClean="0">
                <a:solidFill>
                  <a:srgbClr val="FF0000"/>
                </a:solidFill>
                <a:latin typeface="+mn-lt"/>
                <a:ea typeface="+mn-ea"/>
                <a:cs typeface="+mn-cs"/>
              </a:rPr>
              <a:t>Fransen</a:t>
            </a:r>
            <a:r>
              <a:rPr lang="en-US" sz="1200" kern="1200" dirty="0" smtClean="0">
                <a:solidFill>
                  <a:srgbClr val="FF0000"/>
                </a:solidFill>
                <a:latin typeface="+mn-lt"/>
                <a:ea typeface="+mn-ea"/>
                <a:cs typeface="+mn-cs"/>
              </a:rPr>
              <a:t> 2014: 65). The original gates which are now in </a:t>
            </a:r>
            <a:r>
              <a:rPr lang="en-US" sz="1200" kern="1200" dirty="0" err="1" smtClean="0">
                <a:solidFill>
                  <a:srgbClr val="FF0000"/>
                </a:solidFill>
                <a:latin typeface="+mn-lt"/>
                <a:ea typeface="+mn-ea"/>
                <a:cs typeface="+mn-cs"/>
              </a:rPr>
              <a:t>Penkridge</a:t>
            </a:r>
            <a:r>
              <a:rPr lang="en-US" sz="1200" kern="1200" dirty="0" smtClean="0">
                <a:solidFill>
                  <a:srgbClr val="FF0000"/>
                </a:solidFill>
                <a:latin typeface="+mn-lt"/>
                <a:ea typeface="+mn-ea"/>
                <a:cs typeface="+mn-cs"/>
              </a:rPr>
              <a:t> Church England (the present gates are replacements but not copies) are dated 18778 and were probably made in the Netherlands. </a:t>
            </a:r>
          </a:p>
          <a:p>
            <a:r>
              <a:rPr lang="en-US" sz="1200" kern="1200" dirty="0" smtClean="0">
                <a:solidFill>
                  <a:srgbClr val="FF0000"/>
                </a:solidFill>
                <a:latin typeface="+mn-lt"/>
                <a:ea typeface="+mn-ea"/>
                <a:cs typeface="+mn-cs"/>
              </a:rPr>
              <a:t>The building was used as Normal Training College from 1885 to 1925 and later as part of the Cape Town High School. The outline of Rust en </a:t>
            </a:r>
            <a:r>
              <a:rPr lang="en-US" sz="1200" kern="1200" dirty="0" err="1" smtClean="0">
                <a:solidFill>
                  <a:srgbClr val="FF0000"/>
                </a:solidFill>
                <a:latin typeface="+mn-lt"/>
                <a:ea typeface="+mn-ea"/>
                <a:cs typeface="+mn-cs"/>
              </a:rPr>
              <a:t>Vreugd</a:t>
            </a:r>
            <a:r>
              <a:rPr lang="en-US" sz="1200" kern="1200" dirty="0" smtClean="0">
                <a:solidFill>
                  <a:srgbClr val="FF0000"/>
                </a:solidFill>
                <a:latin typeface="+mn-lt"/>
                <a:ea typeface="+mn-ea"/>
                <a:cs typeface="+mn-cs"/>
              </a:rPr>
              <a:t> garden is based on a plan by Louis </a:t>
            </a:r>
            <a:r>
              <a:rPr lang="en-US" sz="1200" kern="1200" dirty="0" err="1" smtClean="0">
                <a:solidFill>
                  <a:srgbClr val="FF0000"/>
                </a:solidFill>
                <a:latin typeface="+mn-lt"/>
                <a:ea typeface="+mn-ea"/>
                <a:cs typeface="+mn-cs"/>
              </a:rPr>
              <a:t>Thibault</a:t>
            </a:r>
            <a:r>
              <a:rPr lang="en-US" sz="1200" kern="1200" dirty="0" smtClean="0">
                <a:solidFill>
                  <a:srgbClr val="FF0000"/>
                </a:solidFill>
                <a:latin typeface="+mn-lt"/>
                <a:ea typeface="+mn-ea"/>
                <a:cs typeface="+mn-cs"/>
              </a:rPr>
              <a:t> of c 1786, inspired by the Director Betty </a:t>
            </a:r>
            <a:r>
              <a:rPr lang="en-US" sz="1200" kern="1200" dirty="0" err="1" smtClean="0">
                <a:solidFill>
                  <a:srgbClr val="FF0000"/>
                </a:solidFill>
                <a:latin typeface="+mn-lt"/>
                <a:ea typeface="+mn-ea"/>
                <a:cs typeface="+mn-cs"/>
              </a:rPr>
              <a:t>Paap</a:t>
            </a:r>
            <a:r>
              <a:rPr lang="en-US" sz="1200" kern="1200" dirty="0" smtClean="0">
                <a:solidFill>
                  <a:srgbClr val="FF0000"/>
                </a:solidFill>
                <a:latin typeface="+mn-lt"/>
                <a:ea typeface="+mn-ea"/>
                <a:cs typeface="+mn-cs"/>
              </a:rPr>
              <a:t> in 1984 and designed by </a:t>
            </a:r>
            <a:r>
              <a:rPr lang="en-US" sz="1200" kern="1200" dirty="0" err="1" smtClean="0">
                <a:solidFill>
                  <a:srgbClr val="FF0000"/>
                </a:solidFill>
                <a:latin typeface="+mn-lt"/>
                <a:ea typeface="+mn-ea"/>
                <a:cs typeface="+mn-cs"/>
              </a:rPr>
              <a:t>Mrs</a:t>
            </a:r>
            <a:r>
              <a:rPr lang="en-US" sz="1200" kern="1200" dirty="0" smtClean="0">
                <a:solidFill>
                  <a:srgbClr val="FF0000"/>
                </a:solidFill>
                <a:latin typeface="+mn-lt"/>
                <a:ea typeface="+mn-ea"/>
                <a:cs typeface="+mn-cs"/>
              </a:rPr>
              <a:t> Gwen Fagan.</a:t>
            </a:r>
            <a:r>
              <a:rPr lang="en-US" sz="1200" kern="1200" baseline="0" dirty="0" smtClean="0">
                <a:solidFill>
                  <a:srgbClr val="FF0000"/>
                </a:solidFill>
                <a:latin typeface="+mn-lt"/>
                <a:ea typeface="+mn-ea"/>
                <a:cs typeface="+mn-cs"/>
              </a:rPr>
              <a:t> </a:t>
            </a:r>
            <a:r>
              <a:rPr lang="en-US" sz="1200" kern="1200" dirty="0" smtClean="0">
                <a:solidFill>
                  <a:srgbClr val="FF0000"/>
                </a:solidFill>
                <a:latin typeface="+mn-lt"/>
                <a:ea typeface="+mn-ea"/>
                <a:cs typeface="+mn-cs"/>
              </a:rPr>
              <a:t>Rust en </a:t>
            </a:r>
            <a:r>
              <a:rPr lang="en-US" sz="1200" kern="1200" dirty="0" err="1" smtClean="0">
                <a:solidFill>
                  <a:srgbClr val="FF0000"/>
                </a:solidFill>
                <a:latin typeface="+mn-lt"/>
                <a:ea typeface="+mn-ea"/>
                <a:cs typeface="+mn-cs"/>
              </a:rPr>
              <a:t>Vreugd</a:t>
            </a:r>
            <a:r>
              <a:rPr lang="en-US" sz="1200" kern="1200" dirty="0" smtClean="0">
                <a:solidFill>
                  <a:srgbClr val="FF0000"/>
                </a:solidFill>
                <a:latin typeface="+mn-lt"/>
                <a:ea typeface="+mn-ea"/>
                <a:cs typeface="+mn-cs"/>
              </a:rPr>
              <a:t> was proclaimed a National Monument in 18 October 1940 and the increase in extent of the National Monument declaration to include the garden was made at the National Monuments Council meeting on 13 and 14 November 1997. The William </a:t>
            </a:r>
            <a:r>
              <a:rPr lang="en-US" sz="1200" kern="1200" dirty="0" err="1" smtClean="0">
                <a:solidFill>
                  <a:srgbClr val="FF0000"/>
                </a:solidFill>
                <a:latin typeface="+mn-lt"/>
                <a:ea typeface="+mn-ea"/>
                <a:cs typeface="+mn-cs"/>
              </a:rPr>
              <a:t>Frehr</a:t>
            </a:r>
            <a:r>
              <a:rPr lang="en-US" sz="1200" kern="1200" dirty="0" smtClean="0">
                <a:solidFill>
                  <a:srgbClr val="FF0000"/>
                </a:solidFill>
                <a:latin typeface="+mn-lt"/>
                <a:ea typeface="+mn-ea"/>
                <a:cs typeface="+mn-cs"/>
              </a:rPr>
              <a:t> Collection within the castle of Good Hope and Rust en </a:t>
            </a:r>
            <a:r>
              <a:rPr lang="en-US" sz="1200" kern="1200" dirty="0" err="1" smtClean="0">
                <a:solidFill>
                  <a:srgbClr val="FF0000"/>
                </a:solidFill>
                <a:latin typeface="+mn-lt"/>
                <a:ea typeface="+mn-ea"/>
                <a:cs typeface="+mn-cs"/>
              </a:rPr>
              <a:t>Vreugd</a:t>
            </a:r>
            <a:r>
              <a:rPr lang="en-US" sz="1200" kern="1200" dirty="0" smtClean="0">
                <a:solidFill>
                  <a:srgbClr val="FF0000"/>
                </a:solidFill>
                <a:latin typeface="+mn-lt"/>
                <a:ea typeface="+mn-ea"/>
                <a:cs typeface="+mn-cs"/>
              </a:rPr>
              <a:t> was approved for the declaration as a National Monument at the National Monuments Council meeting on 7 and 8 December 1998.</a:t>
            </a:r>
          </a:p>
          <a:p>
            <a:endParaRPr lang="en-US" sz="1200" kern="1200" dirty="0" smtClean="0">
              <a:solidFill>
                <a:srgbClr val="FF0000"/>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C53EF9-6E52-2448-B6FE-E58F3430D76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571561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GMT &amp; National.</a:t>
            </a:r>
            <a:r>
              <a:rPr lang="en-US" baseline="0" dirty="0" smtClean="0"/>
              <a:t> </a:t>
            </a:r>
          </a:p>
          <a:p>
            <a:endParaRPr lang="en-US" baseline="0" dirty="0" smtClean="0"/>
          </a:p>
          <a:p>
            <a:r>
              <a:rPr lang="en-US" baseline="0" dirty="0" smtClean="0"/>
              <a:t>Engagement has started with both. </a:t>
            </a:r>
          </a:p>
          <a:p>
            <a:r>
              <a:rPr lang="en-US" baseline="0" dirty="0" smtClean="0"/>
              <a:t>There is a strong relation plan .</a:t>
            </a:r>
          </a:p>
          <a:p>
            <a:r>
              <a:rPr lang="en-US" baseline="0" dirty="0" smtClean="0"/>
              <a:t>Acquisition of </a:t>
            </a:r>
            <a:r>
              <a:rPr lang="en-US" baseline="0" dirty="0" err="1" smtClean="0"/>
              <a:t>Rusper</a:t>
            </a:r>
            <a:r>
              <a:rPr lang="en-US" baseline="0" dirty="0" smtClean="0"/>
              <a:t> Street. </a:t>
            </a:r>
            <a:endParaRPr lang="en-US" dirty="0"/>
          </a:p>
        </p:txBody>
      </p:sp>
      <p:sp>
        <p:nvSpPr>
          <p:cNvPr id="4" name="Slide Number Placeholder 3"/>
          <p:cNvSpPr>
            <a:spLocks noGrp="1"/>
          </p:cNvSpPr>
          <p:nvPr>
            <p:ph type="sldNum" sz="quarter" idx="10"/>
          </p:nvPr>
        </p:nvSpPr>
        <p:spPr/>
        <p:txBody>
          <a:bodyPr/>
          <a:lstStyle/>
          <a:p>
            <a:fld id="{38C53EF9-6E52-2448-B6FE-E58F3430D76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924455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310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873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3071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3" name="Subtitle 2"/>
          <p:cNvSpPr>
            <a:spLocks noGrp="1"/>
          </p:cNvSpPr>
          <p:nvPr>
            <p:ph type="subTitle" idx="1" hasCustomPrompt="1"/>
          </p:nvPr>
        </p:nvSpPr>
        <p:spPr>
          <a:xfrm>
            <a:off x="295275" y="1266825"/>
            <a:ext cx="8505825" cy="4524375"/>
          </a:xfrm>
          <a:prstGeom prst="rect">
            <a:avLst/>
          </a:prstGeom>
        </p:spPr>
        <p:txBody>
          <a:bodyPr>
            <a:normAutofit/>
          </a:bodyPr>
          <a:lstStyle>
            <a:lvl1pPr marL="0" indent="0" algn="l">
              <a:buNone/>
              <a:defRPr sz="1800">
                <a:solidFill>
                  <a:schemeClr val="tx1"/>
                </a:solidFill>
                <a:latin typeface="Century Gothic" pitchFamily="34" charset="0"/>
              </a:defRPr>
            </a:lvl1pPr>
            <a:lvl2pPr marL="180975" indent="-180975" algn="l">
              <a:buFont typeface="Arial" pitchFamily="34" charset="0"/>
              <a:buChar char="•"/>
              <a:defRPr sz="1400">
                <a:solidFill>
                  <a:schemeClr val="tx1"/>
                </a:solidFill>
                <a:latin typeface="Century Gothic" pitchFamily="34" charset="0"/>
              </a:defRPr>
            </a:lvl2pPr>
            <a:lvl3pPr marL="914400" indent="0" algn="l">
              <a:buNone/>
              <a:defRPr>
                <a:solidFill>
                  <a:schemeClr val="tx1">
                    <a:tint val="75000"/>
                  </a:schemeClr>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Sub-heading</a:t>
            </a:r>
          </a:p>
          <a:p>
            <a:pPr lvl="1"/>
            <a:r>
              <a:rPr lang="en-US" dirty="0" smtClean="0"/>
              <a:t>text</a:t>
            </a:r>
          </a:p>
        </p:txBody>
      </p:sp>
      <p:sp>
        <p:nvSpPr>
          <p:cNvPr id="6" name="Subtitle 2"/>
          <p:cNvSpPr txBox="1">
            <a:spLocks/>
          </p:cNvSpPr>
          <p:nvPr userDrawn="1"/>
        </p:nvSpPr>
        <p:spPr>
          <a:xfrm>
            <a:off x="323528" y="332656"/>
            <a:ext cx="4752528" cy="477054"/>
          </a:xfrm>
          <a:prstGeom prst="rect">
            <a:avLst/>
          </a:prstGeom>
        </p:spPr>
        <p:txBody>
          <a:bodyPr wrap="square" spcCol="180000">
            <a:sp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ZA" sz="2500" b="1" dirty="0" smtClean="0">
                <a:solidFill>
                  <a:srgbClr val="003399"/>
                </a:solidFill>
                <a:latin typeface="Century Gothic" panose="020B0502020202020204" pitchFamily="34" charset="0"/>
              </a:rPr>
              <a:t>Top Yard</a:t>
            </a:r>
            <a:endParaRPr lang="en-GB" dirty="0">
              <a:solidFill>
                <a:prstClr val="black"/>
              </a:solidFill>
              <a:latin typeface="Century Gothic" panose="020B0502020202020204" pitchFamily="34" charset="0"/>
            </a:endParaRPr>
          </a:p>
        </p:txBody>
      </p:sp>
      <p:sp>
        <p:nvSpPr>
          <p:cNvPr id="7" name="Subtitle 2"/>
          <p:cNvSpPr txBox="1">
            <a:spLocks/>
          </p:cNvSpPr>
          <p:nvPr userDrawn="1"/>
        </p:nvSpPr>
        <p:spPr>
          <a:xfrm>
            <a:off x="4211960" y="332656"/>
            <a:ext cx="4672855" cy="477054"/>
          </a:xfrm>
          <a:prstGeom prst="rect">
            <a:avLst/>
          </a:prstGeom>
        </p:spPr>
        <p:txBody>
          <a:bodyPr wrap="square" spcCol="180000">
            <a:spAutoFit/>
          </a:bodyPr>
          <a:lstStyle>
            <a:lvl1pPr marL="0" indent="0" algn="l" defTabSz="457200" rtl="0" eaLnBrk="0" fontAlgn="base" hangingPunct="0">
              <a:spcBef>
                <a:spcPct val="20000"/>
              </a:spcBef>
              <a:spcAft>
                <a:spcPct val="0"/>
              </a:spcAft>
              <a:buFont typeface="Arial" charset="0"/>
              <a:buNone/>
              <a:defRPr sz="1800" kern="1200">
                <a:solidFill>
                  <a:schemeClr val="tx1"/>
                </a:solidFill>
                <a:latin typeface="Century Gothic" pitchFamily="34" charset="0"/>
                <a:ea typeface="+mn-ea"/>
                <a:cs typeface="+mn-cs"/>
              </a:defRPr>
            </a:lvl1pPr>
            <a:lvl2pPr marL="180975" indent="-180975" algn="l" defTabSz="457200" rtl="0" eaLnBrk="0" fontAlgn="base" hangingPunct="0">
              <a:spcBef>
                <a:spcPct val="20000"/>
              </a:spcBef>
              <a:spcAft>
                <a:spcPct val="0"/>
              </a:spcAft>
              <a:buFont typeface="Arial" pitchFamily="34" charset="0"/>
              <a:buChar char="•"/>
              <a:defRPr sz="1400" kern="1200">
                <a:solidFill>
                  <a:schemeClr val="tx1"/>
                </a:solidFill>
                <a:latin typeface="Century Gothic" pitchFamily="34" charset="0"/>
                <a:ea typeface="+mn-ea"/>
                <a:cs typeface="+mn-cs"/>
              </a:defRPr>
            </a:lvl2pPr>
            <a:lvl3pPr marL="914400" indent="0" algn="l"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ZA" sz="2500" b="1" dirty="0" smtClean="0">
                <a:solidFill>
                  <a:srgbClr val="003399"/>
                </a:solidFill>
              </a:rPr>
              <a:t>New Life in the East CBD</a:t>
            </a:r>
            <a:endParaRPr lang="en-GB" dirty="0">
              <a:solidFill>
                <a:prstClr val="black"/>
              </a:solidFill>
            </a:endParaRPr>
          </a:p>
        </p:txBody>
      </p:sp>
    </p:spTree>
    <p:extLst>
      <p:ext uri="{BB962C8B-B14F-4D97-AF65-F5344CB8AC3E}">
        <p14:creationId xmlns:p14="http://schemas.microsoft.com/office/powerpoint/2010/main" val="12392287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ctrTitle" hasCustomPrompt="1"/>
          </p:nvPr>
        </p:nvSpPr>
        <p:spPr>
          <a:xfrm>
            <a:off x="295275" y="180976"/>
            <a:ext cx="8505825" cy="876300"/>
          </a:xfrm>
          <a:prstGeom prst="rect">
            <a:avLst/>
          </a:prstGeom>
        </p:spPr>
        <p:txBody>
          <a:bodyPr anchor="ctr">
            <a:normAutofit/>
          </a:bodyPr>
          <a:lstStyle>
            <a:lvl1pPr algn="l">
              <a:defRPr sz="2800" b="1">
                <a:solidFill>
                  <a:srgbClr val="003399"/>
                </a:solidFill>
                <a:latin typeface="Century Gothic" pitchFamily="34" charset="0"/>
              </a:defRPr>
            </a:lvl1pPr>
          </a:lstStyle>
          <a:p>
            <a:r>
              <a:rPr lang="en-US" dirty="0" smtClean="0"/>
              <a:t>Heading</a:t>
            </a:r>
            <a:endParaRPr lang="en-ZA" dirty="0"/>
          </a:p>
        </p:txBody>
      </p:sp>
      <p:sp>
        <p:nvSpPr>
          <p:cNvPr id="3" name="Subtitle 2"/>
          <p:cNvSpPr>
            <a:spLocks noGrp="1"/>
          </p:cNvSpPr>
          <p:nvPr>
            <p:ph type="subTitle" idx="1" hasCustomPrompt="1"/>
          </p:nvPr>
        </p:nvSpPr>
        <p:spPr>
          <a:xfrm>
            <a:off x="295275" y="1266825"/>
            <a:ext cx="8505825" cy="4524375"/>
          </a:xfrm>
          <a:prstGeom prst="rect">
            <a:avLst/>
          </a:prstGeom>
        </p:spPr>
        <p:txBody>
          <a:bodyPr>
            <a:normAutofit/>
          </a:bodyPr>
          <a:lstStyle>
            <a:lvl1pPr marL="0" indent="0" algn="l">
              <a:buNone/>
              <a:defRPr sz="1800">
                <a:solidFill>
                  <a:schemeClr val="tx1"/>
                </a:solidFill>
                <a:latin typeface="Century Gothic" pitchFamily="34" charset="0"/>
              </a:defRPr>
            </a:lvl1pPr>
            <a:lvl2pPr marL="180975" indent="-180975" algn="l">
              <a:buFont typeface="Arial" pitchFamily="34" charset="0"/>
              <a:buChar char="•"/>
              <a:defRPr sz="1400">
                <a:solidFill>
                  <a:schemeClr val="tx1"/>
                </a:solidFill>
                <a:latin typeface="Century Gothic" pitchFamily="34" charset="0"/>
              </a:defRPr>
            </a:lvl2pPr>
            <a:lvl3pPr marL="914400" indent="0" algn="l">
              <a:buNone/>
              <a:defRPr>
                <a:solidFill>
                  <a:schemeClr val="tx1">
                    <a:tint val="75000"/>
                  </a:schemeClr>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Sub-heading</a:t>
            </a:r>
          </a:p>
          <a:p>
            <a:pPr lvl="1"/>
            <a:r>
              <a:rPr lang="en-US" dirty="0" smtClean="0"/>
              <a:t>text</a:t>
            </a:r>
          </a:p>
        </p:txBody>
      </p:sp>
    </p:spTree>
    <p:extLst>
      <p:ext uri="{BB962C8B-B14F-4D97-AF65-F5344CB8AC3E}">
        <p14:creationId xmlns:p14="http://schemas.microsoft.com/office/powerpoint/2010/main" val="70629024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6" descr="WCG_ppt_01.jpg"/>
          <p:cNvPicPr>
            <a:picLocks noChangeAspect="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3" name="Title 1"/>
          <p:cNvSpPr txBox="1">
            <a:spLocks/>
          </p:cNvSpPr>
          <p:nvPr/>
        </p:nvSpPr>
        <p:spPr>
          <a:xfrm>
            <a:off x="2516188" y="3641725"/>
            <a:ext cx="6627812" cy="1765300"/>
          </a:xfrm>
          <a:prstGeom prst="rect">
            <a:avLst/>
          </a:prstGeom>
        </p:spPr>
        <p:txBody>
          <a:bodyPr wrap="none">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2400"/>
              </a:spcAft>
              <a:defRPr/>
            </a:pPr>
            <a:r>
              <a:rPr lang="en-US" sz="2222" smtClean="0">
                <a:solidFill>
                  <a:prstClr val="white"/>
                </a:solidFill>
                <a:latin typeface="Century Gothic"/>
                <a:cs typeface="Century Gothic"/>
              </a:rPr>
              <a:t>Thank you</a:t>
            </a:r>
            <a:endParaRPr lang="en-US" sz="2222" dirty="0">
              <a:solidFill>
                <a:prstClr val="white"/>
              </a:solidFill>
              <a:latin typeface="Century Gothic"/>
              <a:cs typeface="Century Gothic"/>
            </a:endParaRPr>
          </a:p>
        </p:txBody>
      </p:sp>
    </p:spTree>
    <p:extLst>
      <p:ext uri="{BB962C8B-B14F-4D97-AF65-F5344CB8AC3E}">
        <p14:creationId xmlns:p14="http://schemas.microsoft.com/office/powerpoint/2010/main" val="1294757788"/>
      </p:ext>
    </p:extLst>
  </p:cSld>
  <p:clrMap bg1="lt1" tx1="dk1" bg2="lt2" tx2="dk2" accent1="accent1" accent2="accent2" accent3="accent3" accent4="accent4" accent5="accent5" accent6="accent6" hlink="hlink" folHlink="folHlink"/>
  <p:sldLayoutIdLst>
    <p:sldLayoutId id="2147483660" r:id="rId1"/>
    <p:sldLayoutId id="2147483661" r:id="rId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Tree>
    <p:extLst>
      <p:ext uri="{BB962C8B-B14F-4D97-AF65-F5344CB8AC3E}">
        <p14:creationId xmlns:p14="http://schemas.microsoft.com/office/powerpoint/2010/main" val="2420700186"/>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7" r:id="rId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23528" y="3057099"/>
            <a:ext cx="8393984" cy="3324229"/>
          </a:xfrm>
          <a:prstGeom prst="rect">
            <a:avLst/>
          </a:prstGeom>
        </p:spPr>
        <p:txBody>
          <a:bodyPr wrap="none" anchor="t">
            <a:normAutofit/>
          </a:bodyPr>
          <a:lstStyle/>
          <a:p>
            <a:pPr>
              <a:spcAft>
                <a:spcPts val="2400"/>
              </a:spcAft>
            </a:pPr>
            <a:r>
              <a:rPr lang="en-US" b="1" dirty="0" smtClean="0">
                <a:solidFill>
                  <a:schemeClr val="bg1"/>
                </a:solidFill>
                <a:latin typeface="Century Gothic"/>
                <a:cs typeface="Century Gothic"/>
              </a:rPr>
              <a:t>Top Yard </a:t>
            </a:r>
            <a:br>
              <a:rPr lang="en-US" b="1" dirty="0" smtClean="0">
                <a:solidFill>
                  <a:schemeClr val="bg1"/>
                </a:solidFill>
                <a:latin typeface="Century Gothic"/>
                <a:cs typeface="Century Gothic"/>
              </a:rPr>
            </a:br>
            <a:r>
              <a:rPr lang="en-US" sz="2500" b="1" dirty="0" smtClean="0">
                <a:solidFill>
                  <a:schemeClr val="bg1"/>
                </a:solidFill>
                <a:latin typeface="Century Gothic"/>
                <a:cs typeface="Century Gothic"/>
              </a:rPr>
              <a:t>“New </a:t>
            </a:r>
            <a:r>
              <a:rPr lang="en-US" sz="2500" b="1" dirty="0">
                <a:solidFill>
                  <a:schemeClr val="bg1"/>
                </a:solidFill>
                <a:latin typeface="Century Gothic"/>
                <a:cs typeface="Century Gothic"/>
              </a:rPr>
              <a:t>L</a:t>
            </a:r>
            <a:r>
              <a:rPr lang="en-US" sz="2500" b="1" dirty="0" smtClean="0">
                <a:solidFill>
                  <a:schemeClr val="bg1"/>
                </a:solidFill>
                <a:latin typeface="Century Gothic"/>
                <a:cs typeface="Century Gothic"/>
              </a:rPr>
              <a:t>ife in the </a:t>
            </a:r>
            <a:r>
              <a:rPr lang="en-US" sz="2500" b="1" dirty="0">
                <a:solidFill>
                  <a:schemeClr val="bg1"/>
                </a:solidFill>
                <a:latin typeface="Century Gothic"/>
                <a:cs typeface="Century Gothic"/>
              </a:rPr>
              <a:t>e</a:t>
            </a:r>
            <a:r>
              <a:rPr lang="en-US" sz="2500" b="1" dirty="0" smtClean="0">
                <a:solidFill>
                  <a:schemeClr val="bg1"/>
                </a:solidFill>
                <a:latin typeface="Century Gothic"/>
                <a:cs typeface="Century Gothic"/>
              </a:rPr>
              <a:t>ast CBD”</a:t>
            </a:r>
            <a:br>
              <a:rPr lang="en-US" sz="2500" b="1" dirty="0" smtClean="0">
                <a:solidFill>
                  <a:schemeClr val="bg1"/>
                </a:solidFill>
                <a:latin typeface="Century Gothic"/>
                <a:cs typeface="Century Gothic"/>
              </a:rPr>
            </a:br>
            <a:r>
              <a:rPr lang="en-US" sz="1800" b="1" dirty="0" smtClean="0">
                <a:solidFill>
                  <a:schemeClr val="bg1"/>
                </a:solidFill>
                <a:latin typeface="Century Gothic"/>
                <a:cs typeface="Century Gothic"/>
              </a:rPr>
              <a:t/>
            </a:r>
            <a:br>
              <a:rPr lang="en-US" sz="1800" b="1" dirty="0" smtClean="0">
                <a:solidFill>
                  <a:schemeClr val="bg1"/>
                </a:solidFill>
                <a:latin typeface="Century Gothic"/>
                <a:cs typeface="Century Gothic"/>
              </a:rPr>
            </a:br>
            <a:r>
              <a:rPr lang="en-US" sz="2200" b="1" dirty="0" smtClean="0">
                <a:solidFill>
                  <a:schemeClr val="bg1"/>
                </a:solidFill>
                <a:latin typeface="Century Gothic"/>
                <a:cs typeface="Century Gothic"/>
              </a:rPr>
              <a:t>PROVINCIAL REGENERATION PROGRAMME</a:t>
            </a:r>
            <a:br>
              <a:rPr lang="en-US" sz="2200" b="1" dirty="0" smtClean="0">
                <a:solidFill>
                  <a:schemeClr val="bg1"/>
                </a:solidFill>
                <a:latin typeface="Century Gothic"/>
                <a:cs typeface="Century Gothic"/>
              </a:rPr>
            </a:br>
            <a:r>
              <a:rPr lang="en-US" sz="2200" b="1" dirty="0" smtClean="0">
                <a:solidFill>
                  <a:schemeClr val="bg1"/>
                </a:solidFill>
                <a:latin typeface="Century Gothic"/>
                <a:cs typeface="Century Gothic"/>
              </a:rPr>
              <a:t>INVESTOR CONFERENCE</a:t>
            </a:r>
            <a:br>
              <a:rPr lang="en-US" sz="2200" b="1" dirty="0" smtClean="0">
                <a:solidFill>
                  <a:schemeClr val="bg1"/>
                </a:solidFill>
                <a:latin typeface="Century Gothic"/>
                <a:cs typeface="Century Gothic"/>
              </a:rPr>
            </a:br>
            <a:r>
              <a:rPr lang="en-US" sz="1800" b="1" dirty="0" smtClean="0">
                <a:solidFill>
                  <a:schemeClr val="bg1"/>
                </a:solidFill>
                <a:latin typeface="Century Gothic"/>
                <a:cs typeface="Century Gothic"/>
              </a:rPr>
              <a:t/>
            </a:r>
            <a:br>
              <a:rPr lang="en-US" sz="1800" b="1" dirty="0" smtClean="0">
                <a:solidFill>
                  <a:schemeClr val="bg1"/>
                </a:solidFill>
                <a:latin typeface="Century Gothic"/>
                <a:cs typeface="Century Gothic"/>
              </a:rPr>
            </a:br>
            <a:r>
              <a:rPr lang="en-US" sz="2000" b="1" dirty="0" smtClean="0">
                <a:solidFill>
                  <a:schemeClr val="bg1"/>
                </a:solidFill>
                <a:latin typeface="Century Gothic"/>
                <a:cs typeface="Century Gothic"/>
              </a:rPr>
              <a:t>26 March 2014</a:t>
            </a:r>
            <a:endParaRPr lang="en-US" sz="2000" b="1" dirty="0">
              <a:solidFill>
                <a:schemeClr val="bg1"/>
              </a:solidFill>
              <a:latin typeface="Century Gothic"/>
              <a:cs typeface="Century Gothic"/>
            </a:endParaRPr>
          </a:p>
        </p:txBody>
      </p:sp>
    </p:spTree>
    <p:extLst>
      <p:ext uri="{BB962C8B-B14F-4D97-AF65-F5344CB8AC3E}">
        <p14:creationId xmlns:p14="http://schemas.microsoft.com/office/powerpoint/2010/main" val="1326643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ZA" dirty="0"/>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279" b="5228"/>
          <a:stretch/>
        </p:blipFill>
        <p:spPr bwMode="auto">
          <a:xfrm>
            <a:off x="80657" y="1139825"/>
            <a:ext cx="9063343" cy="5718175"/>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519" y="1412776"/>
            <a:ext cx="5548031" cy="2616101"/>
          </a:xfrm>
          <a:prstGeom prst="rect">
            <a:avLst/>
          </a:prstGeom>
          <a:solidFill>
            <a:schemeClr val="accent1">
              <a:lumMod val="40000"/>
              <a:lumOff val="60000"/>
              <a:alpha val="40000"/>
            </a:schemeClr>
          </a:solidFill>
        </p:spPr>
        <p:txBody>
          <a:bodyPr wrap="square" rtlCol="0">
            <a:spAutoFit/>
          </a:bodyPr>
          <a:lstStyle/>
          <a:p>
            <a:pPr defTabSz="457200"/>
            <a:r>
              <a:rPr lang="en-ZA" sz="2400" b="1" dirty="0" smtClean="0">
                <a:solidFill>
                  <a:prstClr val="black"/>
                </a:solidFill>
                <a:latin typeface="Century Gothic" panose="020B0502020202020204" pitchFamily="34" charset="0"/>
              </a:rPr>
              <a:t>Contents</a:t>
            </a:r>
          </a:p>
          <a:p>
            <a:pPr defTabSz="457200"/>
            <a:endParaRPr lang="en-ZA" sz="2000" b="1" dirty="0" smtClean="0">
              <a:solidFill>
                <a:prstClr val="black"/>
              </a:solidFill>
              <a:latin typeface="Century Gothic" panose="020B0502020202020204" pitchFamily="34" charset="0"/>
            </a:endParaRPr>
          </a:p>
          <a:p>
            <a:pPr marL="457200" indent="-457200" defTabSz="457200">
              <a:buFont typeface="Arial" panose="020B0604020202020204" pitchFamily="34" charset="0"/>
              <a:buChar char="•"/>
            </a:pPr>
            <a:r>
              <a:rPr lang="en-ZA" sz="2000" b="1" dirty="0" smtClean="0">
                <a:solidFill>
                  <a:prstClr val="black"/>
                </a:solidFill>
                <a:latin typeface="Century Gothic" panose="020B0502020202020204" pitchFamily="34" charset="0"/>
              </a:rPr>
              <a:t>Introduction</a:t>
            </a:r>
          </a:p>
          <a:p>
            <a:pPr marL="457200" indent="-457200" defTabSz="457200">
              <a:buFont typeface="Arial" panose="020B0604020202020204" pitchFamily="34" charset="0"/>
              <a:buChar char="•"/>
            </a:pPr>
            <a:r>
              <a:rPr lang="en-ZA" sz="2000" b="1" dirty="0" smtClean="0">
                <a:solidFill>
                  <a:prstClr val="black"/>
                </a:solidFill>
                <a:latin typeface="Century Gothic" panose="020B0502020202020204" pitchFamily="34" charset="0"/>
              </a:rPr>
              <a:t>Context and Location</a:t>
            </a:r>
          </a:p>
          <a:p>
            <a:pPr marL="457200" indent="-457200" defTabSz="457200">
              <a:buFont typeface="Arial" panose="020B0604020202020204" pitchFamily="34" charset="0"/>
              <a:buChar char="•"/>
            </a:pPr>
            <a:r>
              <a:rPr lang="en-ZA" sz="2000" b="1" dirty="0" smtClean="0">
                <a:solidFill>
                  <a:prstClr val="black"/>
                </a:solidFill>
                <a:latin typeface="Century Gothic" panose="020B0502020202020204" pitchFamily="34" charset="0"/>
              </a:rPr>
              <a:t>Zoning and Ownership</a:t>
            </a:r>
          </a:p>
          <a:p>
            <a:pPr marL="457200" indent="-457200" defTabSz="457200">
              <a:buFont typeface="Arial" panose="020B0604020202020204" pitchFamily="34" charset="0"/>
              <a:buChar char="•"/>
            </a:pPr>
            <a:r>
              <a:rPr lang="en-ZA" sz="2000" b="1" dirty="0" smtClean="0">
                <a:solidFill>
                  <a:prstClr val="black"/>
                </a:solidFill>
                <a:latin typeface="Century Gothic" panose="020B0502020202020204" pitchFamily="34" charset="0"/>
              </a:rPr>
              <a:t>Heritage and Environmental Status</a:t>
            </a:r>
          </a:p>
          <a:p>
            <a:pPr marL="457200" indent="-457200" defTabSz="457200">
              <a:buFont typeface="Arial" panose="020B0604020202020204" pitchFamily="34" charset="0"/>
              <a:buChar char="•"/>
            </a:pPr>
            <a:r>
              <a:rPr lang="en-ZA" sz="2000" b="1" dirty="0" smtClean="0">
                <a:solidFill>
                  <a:prstClr val="black"/>
                </a:solidFill>
                <a:latin typeface="Century Gothic" panose="020B0502020202020204" pitchFamily="34" charset="0"/>
              </a:rPr>
              <a:t>Vacant Possession</a:t>
            </a:r>
          </a:p>
          <a:p>
            <a:pPr marL="457200" indent="-457200" defTabSz="457200">
              <a:buFont typeface="Arial" panose="020B0604020202020204" pitchFamily="34" charset="0"/>
              <a:buChar char="•"/>
            </a:pPr>
            <a:r>
              <a:rPr lang="en-ZA" sz="2000" b="1" dirty="0" smtClean="0">
                <a:solidFill>
                  <a:prstClr val="black"/>
                </a:solidFill>
                <a:latin typeface="Century Gothic" panose="020B0502020202020204" pitchFamily="34" charset="0"/>
              </a:rPr>
              <a:t>Summary</a:t>
            </a:r>
          </a:p>
        </p:txBody>
      </p:sp>
    </p:spTree>
    <p:extLst>
      <p:ext uri="{BB962C8B-B14F-4D97-AF65-F5344CB8AC3E}">
        <p14:creationId xmlns:p14="http://schemas.microsoft.com/office/powerpoint/2010/main" val="295719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pic>
        <p:nvPicPr>
          <p:cNvPr id="5" name="Picture 4" descr="TopYard2.jp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7057"/>
            <a:ext cx="9144000" cy="4404143"/>
          </a:xfrm>
          <a:prstGeom prst="rect">
            <a:avLst/>
          </a:prstGeom>
        </p:spPr>
      </p:pic>
      <p:sp>
        <p:nvSpPr>
          <p:cNvPr id="6" name="Content Placeholder 6"/>
          <p:cNvSpPr txBox="1">
            <a:spLocks/>
          </p:cNvSpPr>
          <p:nvPr/>
        </p:nvSpPr>
        <p:spPr>
          <a:xfrm>
            <a:off x="0" y="1266825"/>
            <a:ext cx="3891351" cy="4524375"/>
          </a:xfrm>
          <a:prstGeom prst="rect">
            <a:avLst/>
          </a:prstGeom>
          <a:solidFill>
            <a:schemeClr val="bg1">
              <a:alpha val="95000"/>
            </a:schemeClr>
          </a:solidFill>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200000"/>
              </a:lnSpc>
              <a:buFont typeface="Arial"/>
              <a:buNone/>
            </a:pPr>
            <a:r>
              <a:rPr lang="en-US" sz="2200" b="1" dirty="0" smtClean="0">
                <a:solidFill>
                  <a:prstClr val="black"/>
                </a:solidFill>
                <a:latin typeface="Century Gothic" panose="020B0502020202020204" pitchFamily="34" charset="0"/>
              </a:rPr>
              <a:t>Introduction</a:t>
            </a:r>
          </a:p>
          <a:p>
            <a:r>
              <a:rPr lang="en-US" sz="2000" dirty="0" err="1" smtClean="0">
                <a:solidFill>
                  <a:prstClr val="black"/>
                </a:solidFill>
                <a:latin typeface="Century Gothic" panose="020B0502020202020204" pitchFamily="34" charset="0"/>
              </a:rPr>
              <a:t>Erf</a:t>
            </a:r>
            <a:r>
              <a:rPr lang="en-US" sz="2000" dirty="0" smtClean="0">
                <a:solidFill>
                  <a:prstClr val="black"/>
                </a:solidFill>
                <a:latin typeface="Century Gothic" panose="020B0502020202020204" pitchFamily="34" charset="0"/>
              </a:rPr>
              <a:t> 96174, 85 Hope Street</a:t>
            </a:r>
          </a:p>
          <a:p>
            <a:r>
              <a:rPr lang="en-US" sz="2000" dirty="0" err="1" smtClean="0">
                <a:solidFill>
                  <a:prstClr val="black"/>
                </a:solidFill>
                <a:latin typeface="Century Gothic" panose="020B0502020202020204" pitchFamily="34" charset="0"/>
              </a:rPr>
              <a:t>Erf</a:t>
            </a:r>
            <a:r>
              <a:rPr lang="en-US" sz="2000" dirty="0" smtClean="0">
                <a:solidFill>
                  <a:prstClr val="black"/>
                </a:solidFill>
                <a:latin typeface="Century Gothic" panose="020B0502020202020204" pitchFamily="34" charset="0"/>
              </a:rPr>
              <a:t> size: </a:t>
            </a:r>
            <a:r>
              <a:rPr lang="en-US" sz="2000" dirty="0" err="1" smtClean="0">
                <a:solidFill>
                  <a:prstClr val="black"/>
                </a:solidFill>
                <a:latin typeface="Century Gothic" panose="020B0502020202020204" pitchFamily="34" charset="0"/>
              </a:rPr>
              <a:t>11,621m</a:t>
            </a:r>
            <a:r>
              <a:rPr lang="en-US" sz="2000" baseline="30000" dirty="0" err="1" smtClean="0">
                <a:solidFill>
                  <a:prstClr val="black"/>
                </a:solidFill>
                <a:latin typeface="Century Gothic" panose="020B0502020202020204" pitchFamily="34" charset="0"/>
              </a:rPr>
              <a:t>2</a:t>
            </a:r>
            <a:endParaRPr lang="en-US" sz="2000" baseline="30000" dirty="0" smtClean="0">
              <a:solidFill>
                <a:prstClr val="black"/>
              </a:solidFill>
              <a:latin typeface="Century Gothic" panose="020B0502020202020204" pitchFamily="34" charset="0"/>
            </a:endParaRPr>
          </a:p>
          <a:p>
            <a:r>
              <a:rPr lang="en-US" sz="2000" dirty="0" smtClean="0">
                <a:solidFill>
                  <a:prstClr val="black"/>
                </a:solidFill>
                <a:latin typeface="Century Gothic" panose="020B0502020202020204" pitchFamily="34" charset="0"/>
              </a:rPr>
              <a:t>Zoning: MU2   </a:t>
            </a:r>
          </a:p>
          <a:p>
            <a:r>
              <a:rPr lang="en-US" sz="2000" dirty="0" smtClean="0">
                <a:solidFill>
                  <a:prstClr val="black"/>
                </a:solidFill>
                <a:latin typeface="Century Gothic" panose="020B0502020202020204" pitchFamily="34" charset="0"/>
              </a:rPr>
              <a:t>Est Bulk: </a:t>
            </a:r>
            <a:r>
              <a:rPr lang="en-US" sz="2000" dirty="0" err="1" smtClean="0">
                <a:solidFill>
                  <a:prstClr val="black"/>
                </a:solidFill>
                <a:latin typeface="Century Gothic" panose="020B0502020202020204" pitchFamily="34" charset="0"/>
              </a:rPr>
              <a:t>46,484m</a:t>
            </a:r>
            <a:r>
              <a:rPr lang="en-US" sz="2000" baseline="30000" dirty="0" err="1" smtClean="0">
                <a:solidFill>
                  <a:prstClr val="black"/>
                </a:solidFill>
                <a:latin typeface="Century Gothic" panose="020B0502020202020204" pitchFamily="34" charset="0"/>
              </a:rPr>
              <a:t>2</a:t>
            </a:r>
            <a:endParaRPr lang="en-US" sz="2000" baseline="30000" dirty="0" smtClean="0">
              <a:solidFill>
                <a:prstClr val="black"/>
              </a:solidFill>
              <a:latin typeface="Century Gothic" panose="020B0502020202020204" pitchFamily="34" charset="0"/>
            </a:endParaRPr>
          </a:p>
          <a:p>
            <a:endParaRPr lang="en-US" sz="2400" dirty="0" smtClean="0">
              <a:solidFill>
                <a:prstClr val="black"/>
              </a:solidFill>
            </a:endParaRPr>
          </a:p>
        </p:txBody>
      </p:sp>
      <p:sp>
        <p:nvSpPr>
          <p:cNvPr id="7" name="Subtitle 2"/>
          <p:cNvSpPr txBox="1">
            <a:spLocks/>
          </p:cNvSpPr>
          <p:nvPr/>
        </p:nvSpPr>
        <p:spPr>
          <a:xfrm>
            <a:off x="323528" y="332656"/>
            <a:ext cx="4752528" cy="477054"/>
          </a:xfrm>
          <a:prstGeom prst="rect">
            <a:avLst/>
          </a:prstGeom>
        </p:spPr>
        <p:txBody>
          <a:bodyPr wrap="square" spcCol="180000">
            <a:sp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ZA" sz="2500" b="1" dirty="0" smtClean="0">
                <a:solidFill>
                  <a:srgbClr val="003399"/>
                </a:solidFill>
                <a:latin typeface="Century Gothic" panose="020B0502020202020204" pitchFamily="34" charset="0"/>
              </a:rPr>
              <a:t>Top Yard</a:t>
            </a:r>
            <a:endParaRPr lang="en-GB" dirty="0">
              <a:solidFill>
                <a:prstClr val="black"/>
              </a:solidFill>
              <a:latin typeface="Century Gothic" panose="020B0502020202020204" pitchFamily="34" charset="0"/>
            </a:endParaRPr>
          </a:p>
        </p:txBody>
      </p:sp>
      <p:sp>
        <p:nvSpPr>
          <p:cNvPr id="8" name="Subtitle 2"/>
          <p:cNvSpPr txBox="1">
            <a:spLocks/>
          </p:cNvSpPr>
          <p:nvPr/>
        </p:nvSpPr>
        <p:spPr>
          <a:xfrm>
            <a:off x="4716015" y="332656"/>
            <a:ext cx="4168800" cy="477054"/>
          </a:xfrm>
          <a:prstGeom prst="rect">
            <a:avLst/>
          </a:prstGeom>
        </p:spPr>
        <p:txBody>
          <a:bodyPr wrap="square" spcCol="180000">
            <a:spAutoFit/>
          </a:bodyPr>
          <a:lstStyle>
            <a:lvl1pPr marL="0" indent="0" algn="l" defTabSz="457200" rtl="0" eaLnBrk="0" fontAlgn="base" hangingPunct="0">
              <a:spcBef>
                <a:spcPct val="20000"/>
              </a:spcBef>
              <a:spcAft>
                <a:spcPct val="0"/>
              </a:spcAft>
              <a:buFont typeface="Arial" charset="0"/>
              <a:buNone/>
              <a:defRPr sz="1800" kern="1200">
                <a:solidFill>
                  <a:schemeClr val="tx1"/>
                </a:solidFill>
                <a:latin typeface="Century Gothic" pitchFamily="34" charset="0"/>
                <a:ea typeface="+mn-ea"/>
                <a:cs typeface="+mn-cs"/>
              </a:defRPr>
            </a:lvl1pPr>
            <a:lvl2pPr marL="180975" indent="-180975" algn="l" defTabSz="457200" rtl="0" eaLnBrk="0" fontAlgn="base" hangingPunct="0">
              <a:spcBef>
                <a:spcPct val="20000"/>
              </a:spcBef>
              <a:spcAft>
                <a:spcPct val="0"/>
              </a:spcAft>
              <a:buFont typeface="Arial" pitchFamily="34" charset="0"/>
              <a:buChar char="•"/>
              <a:defRPr sz="1400" kern="1200">
                <a:solidFill>
                  <a:schemeClr val="tx1"/>
                </a:solidFill>
                <a:latin typeface="Century Gothic" pitchFamily="34" charset="0"/>
                <a:ea typeface="+mn-ea"/>
                <a:cs typeface="+mn-cs"/>
              </a:defRPr>
            </a:lvl2pPr>
            <a:lvl3pPr marL="914400" indent="0" algn="l"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ZA" sz="2500" b="1" dirty="0" smtClean="0">
                <a:solidFill>
                  <a:srgbClr val="003399"/>
                </a:solidFill>
              </a:rPr>
              <a:t>New Life in the east CBD</a:t>
            </a:r>
            <a:endParaRPr lang="en-GB" dirty="0">
              <a:solidFill>
                <a:prstClr val="black"/>
              </a:solidFill>
            </a:endParaRPr>
          </a:p>
        </p:txBody>
      </p:sp>
    </p:spTree>
    <p:extLst>
      <p:ext uri="{BB962C8B-B14F-4D97-AF65-F5344CB8AC3E}">
        <p14:creationId xmlns:p14="http://schemas.microsoft.com/office/powerpoint/2010/main" val="226834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132676" y="1733653"/>
            <a:ext cx="4830564" cy="3265915"/>
          </a:xfrm>
          <a:prstGeom prst="rect">
            <a:avLst/>
          </a:prstGeom>
        </p:spPr>
      </p:pic>
      <p:sp>
        <p:nvSpPr>
          <p:cNvPr id="3" name="Subtitle 2"/>
          <p:cNvSpPr>
            <a:spLocks noGrp="1"/>
          </p:cNvSpPr>
          <p:nvPr>
            <p:ph type="subTitle" idx="1"/>
          </p:nvPr>
        </p:nvSpPr>
        <p:spPr>
          <a:xfrm>
            <a:off x="295275" y="1252603"/>
            <a:ext cx="3825773" cy="4901721"/>
          </a:xfrm>
        </p:spPr>
        <p:txBody>
          <a:bodyPr>
            <a:normAutofit fontScale="92500"/>
          </a:bodyPr>
          <a:lstStyle/>
          <a:p>
            <a:pPr>
              <a:lnSpc>
                <a:spcPct val="200000"/>
              </a:lnSpc>
              <a:spcBef>
                <a:spcPts val="0"/>
              </a:spcBef>
            </a:pPr>
            <a:r>
              <a:rPr lang="en-US" sz="2400" b="1" dirty="0"/>
              <a:t>Context &amp; Location </a:t>
            </a:r>
          </a:p>
          <a:p>
            <a:pPr marL="342900" indent="-342900">
              <a:buFont typeface="Arial"/>
              <a:buChar char="•"/>
            </a:pPr>
            <a:r>
              <a:rPr lang="en-US" sz="2200" dirty="0"/>
              <a:t>Conveniently located in the </a:t>
            </a:r>
            <a:r>
              <a:rPr lang="en-US" sz="2200" dirty="0" smtClean="0"/>
              <a:t>east </a:t>
            </a:r>
            <a:r>
              <a:rPr lang="en-US" sz="2200" dirty="0"/>
              <a:t>part of the </a:t>
            </a:r>
            <a:r>
              <a:rPr lang="en-US" sz="2200" dirty="0" smtClean="0"/>
              <a:t>CBD</a:t>
            </a:r>
            <a:endParaRPr lang="en-US" sz="2200" dirty="0"/>
          </a:p>
          <a:p>
            <a:pPr marL="342900" indent="-342900">
              <a:buFont typeface="Arial"/>
              <a:buChar char="•"/>
            </a:pPr>
            <a:r>
              <a:rPr lang="en-US" sz="2200" dirty="0"/>
              <a:t>P</a:t>
            </a:r>
            <a:r>
              <a:rPr lang="en-US" sz="2200" dirty="0" smtClean="0"/>
              <a:t>art </a:t>
            </a:r>
            <a:r>
              <a:rPr lang="en-US" sz="2200" dirty="0"/>
              <a:t>of </a:t>
            </a:r>
            <a:r>
              <a:rPr lang="en-US" sz="2200" dirty="0" smtClean="0"/>
              <a:t>the Government </a:t>
            </a:r>
            <a:r>
              <a:rPr lang="en-US" sz="2200" dirty="0"/>
              <a:t>Garage Precinct</a:t>
            </a:r>
          </a:p>
          <a:p>
            <a:pPr marL="342900" indent="-342900">
              <a:buFont typeface="Arial"/>
              <a:buChar char="•"/>
            </a:pPr>
            <a:r>
              <a:rPr lang="en-US" sz="2200" dirty="0" smtClean="0"/>
              <a:t>Accessible </a:t>
            </a:r>
            <a:r>
              <a:rPr lang="en-US" sz="2200" dirty="0"/>
              <a:t>to </a:t>
            </a:r>
            <a:r>
              <a:rPr lang="en-US" sz="2200" dirty="0" smtClean="0"/>
              <a:t>transport interchanges </a:t>
            </a:r>
            <a:r>
              <a:rPr lang="en-US" sz="2200" dirty="0"/>
              <a:t>and </a:t>
            </a:r>
            <a:r>
              <a:rPr lang="en-US" sz="2200" dirty="0" smtClean="0"/>
              <a:t>routes:</a:t>
            </a:r>
            <a:endParaRPr lang="en-US" sz="2200" dirty="0"/>
          </a:p>
          <a:p>
            <a:pPr marL="714375" lvl="2" indent="-350838">
              <a:buFont typeface="Arial"/>
              <a:buChar char="•"/>
            </a:pPr>
            <a:r>
              <a:rPr lang="en-US" sz="1900" dirty="0" err="1">
                <a:solidFill>
                  <a:schemeClr val="tx1"/>
                </a:solidFill>
                <a:latin typeface="Century Gothic" panose="020B0502020202020204" pitchFamily="34" charset="0"/>
              </a:rPr>
              <a:t>N2</a:t>
            </a:r>
            <a:r>
              <a:rPr lang="en-US" sz="1900" dirty="0">
                <a:solidFill>
                  <a:schemeClr val="tx1"/>
                </a:solidFill>
                <a:latin typeface="Century Gothic" panose="020B0502020202020204" pitchFamily="34" charset="0"/>
              </a:rPr>
              <a:t> </a:t>
            </a:r>
            <a:r>
              <a:rPr lang="en-US" sz="1900" dirty="0" smtClean="0">
                <a:solidFill>
                  <a:schemeClr val="tx1"/>
                </a:solidFill>
                <a:latin typeface="Century Gothic" panose="020B0502020202020204" pitchFamily="34" charset="0"/>
              </a:rPr>
              <a:t>via </a:t>
            </a:r>
            <a:r>
              <a:rPr lang="en-US" sz="1900" dirty="0">
                <a:solidFill>
                  <a:schemeClr val="tx1"/>
                </a:solidFill>
                <a:latin typeface="Century Gothic" panose="020B0502020202020204" pitchFamily="34" charset="0"/>
              </a:rPr>
              <a:t>De Waal Drive</a:t>
            </a:r>
          </a:p>
          <a:p>
            <a:pPr marL="714375" lvl="2" indent="-350838">
              <a:buFont typeface="Arial"/>
              <a:buChar char="•"/>
            </a:pPr>
            <a:r>
              <a:rPr lang="en-US" sz="1900" dirty="0" err="1">
                <a:solidFill>
                  <a:schemeClr val="tx1"/>
                </a:solidFill>
                <a:latin typeface="Century Gothic" panose="020B0502020202020204" pitchFamily="34" charset="0"/>
              </a:rPr>
              <a:t>MyCiti</a:t>
            </a:r>
            <a:r>
              <a:rPr lang="en-US" sz="1900" dirty="0">
                <a:solidFill>
                  <a:schemeClr val="tx1"/>
                </a:solidFill>
                <a:latin typeface="Century Gothic" panose="020B0502020202020204" pitchFamily="34" charset="0"/>
              </a:rPr>
              <a:t> Bus stop 103 route next to Top Yard</a:t>
            </a:r>
          </a:p>
          <a:p>
            <a:pPr marL="714375" lvl="2" indent="-350838">
              <a:buFont typeface="Arial"/>
              <a:buChar char="•"/>
            </a:pPr>
            <a:r>
              <a:rPr lang="en-US" sz="1900" dirty="0">
                <a:solidFill>
                  <a:schemeClr val="tx1"/>
                </a:solidFill>
                <a:latin typeface="Century Gothic" panose="020B0502020202020204" pitchFamily="34" charset="0"/>
              </a:rPr>
              <a:t>Gardens Centre </a:t>
            </a:r>
            <a:r>
              <a:rPr lang="en-US" sz="1900" dirty="0" err="1">
                <a:solidFill>
                  <a:schemeClr val="tx1"/>
                </a:solidFill>
                <a:latin typeface="Century Gothic" panose="020B0502020202020204" pitchFamily="34" charset="0"/>
              </a:rPr>
              <a:t>MyCiti</a:t>
            </a:r>
            <a:r>
              <a:rPr lang="en-US" sz="1900" dirty="0">
                <a:solidFill>
                  <a:schemeClr val="tx1"/>
                </a:solidFill>
                <a:latin typeface="Century Gothic" panose="020B0502020202020204" pitchFamily="34" charset="0"/>
              </a:rPr>
              <a:t> Station and the 101 &amp; 102 routes within 5 min walk</a:t>
            </a:r>
          </a:p>
          <a:p>
            <a:pPr marL="466725" lvl="1" indent="-285750">
              <a:buFont typeface="Arial"/>
              <a:buChar char="•"/>
            </a:pPr>
            <a:endParaRPr lang="en-US" dirty="0" smtClean="0"/>
          </a:p>
          <a:p>
            <a:pPr marL="466725" lvl="1" indent="-285750">
              <a:buFont typeface="Arial"/>
              <a:buChar char="•"/>
            </a:pPr>
            <a:endParaRPr lang="en-US" dirty="0" smtClean="0"/>
          </a:p>
          <a:p>
            <a:endParaRPr lang="en-US" dirty="0" smtClean="0"/>
          </a:p>
          <a:p>
            <a:pPr marL="466725" lvl="1" indent="-285750">
              <a:buFont typeface="Arial"/>
              <a:buChar char="•"/>
            </a:pPr>
            <a:endParaRPr lang="en-US" dirty="0" smtClean="0"/>
          </a:p>
          <a:p>
            <a:endParaRPr lang="en-US" dirty="0" smtClean="0"/>
          </a:p>
          <a:p>
            <a:endParaRPr lang="en-US" dirty="0"/>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endParaRPr lang="en-US" dirty="0"/>
          </a:p>
          <a:p>
            <a:pPr marL="285750" indent="-285750">
              <a:buFont typeface="Arial"/>
              <a:buChar char="•"/>
            </a:pP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676" y="1763913"/>
            <a:ext cx="4842192" cy="3205394"/>
          </a:xfrm>
          <a:prstGeom prst="rect">
            <a:avLst/>
          </a:prstGeom>
        </p:spPr>
      </p:pic>
      <p:grpSp>
        <p:nvGrpSpPr>
          <p:cNvPr id="6" name="Group 5"/>
          <p:cNvGrpSpPr/>
          <p:nvPr/>
        </p:nvGrpSpPr>
        <p:grpSpPr>
          <a:xfrm>
            <a:off x="4044412" y="1581151"/>
            <a:ext cx="4930455" cy="4123308"/>
            <a:chOff x="4290180" y="2997506"/>
            <a:chExt cx="4853820" cy="3904681"/>
          </a:xfrm>
        </p:grpSpPr>
        <p:pic>
          <p:nvPicPr>
            <p:cNvPr id="4" name="Picture 3" descr="MiCiti Rout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0180" y="2997506"/>
              <a:ext cx="4853820" cy="3904681"/>
            </a:xfrm>
            <a:prstGeom prst="rect">
              <a:avLst/>
            </a:prstGeom>
          </p:spPr>
        </p:pic>
        <p:sp>
          <p:nvSpPr>
            <p:cNvPr id="5" name="Rectangle 4"/>
            <p:cNvSpPr/>
            <p:nvPr/>
          </p:nvSpPr>
          <p:spPr>
            <a:xfrm rot="1094408">
              <a:off x="6135339" y="4961572"/>
              <a:ext cx="310802" cy="202491"/>
            </a:xfrm>
            <a:prstGeom prst="rect">
              <a:avLst/>
            </a:prstGeom>
            <a:solidFill>
              <a:srgbClr val="FF00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10" name="Subtitle 2"/>
          <p:cNvSpPr txBox="1">
            <a:spLocks/>
          </p:cNvSpPr>
          <p:nvPr/>
        </p:nvSpPr>
        <p:spPr>
          <a:xfrm>
            <a:off x="323528" y="332656"/>
            <a:ext cx="4752528" cy="477054"/>
          </a:xfrm>
          <a:prstGeom prst="rect">
            <a:avLst/>
          </a:prstGeom>
        </p:spPr>
        <p:txBody>
          <a:bodyPr wrap="square" spcCol="180000">
            <a:sp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ZA" sz="2500" b="1" dirty="0" smtClean="0">
                <a:solidFill>
                  <a:srgbClr val="003399"/>
                </a:solidFill>
                <a:latin typeface="Century Gothic" panose="020B0502020202020204" pitchFamily="34" charset="0"/>
              </a:rPr>
              <a:t>Top Yard</a:t>
            </a:r>
            <a:endParaRPr lang="en-GB" dirty="0">
              <a:solidFill>
                <a:prstClr val="black"/>
              </a:solidFill>
              <a:latin typeface="Century Gothic" panose="020B0502020202020204" pitchFamily="34" charset="0"/>
            </a:endParaRPr>
          </a:p>
        </p:txBody>
      </p:sp>
      <p:sp>
        <p:nvSpPr>
          <p:cNvPr id="12" name="Subtitle 2"/>
          <p:cNvSpPr txBox="1">
            <a:spLocks/>
          </p:cNvSpPr>
          <p:nvPr/>
        </p:nvSpPr>
        <p:spPr>
          <a:xfrm>
            <a:off x="4716015" y="332656"/>
            <a:ext cx="4168800" cy="477054"/>
          </a:xfrm>
          <a:prstGeom prst="rect">
            <a:avLst/>
          </a:prstGeom>
        </p:spPr>
        <p:txBody>
          <a:bodyPr wrap="square" spcCol="180000">
            <a:spAutoFit/>
          </a:bodyPr>
          <a:lstStyle>
            <a:lvl1pPr marL="0" indent="0" algn="l" defTabSz="457200" rtl="0" eaLnBrk="0" fontAlgn="base" hangingPunct="0">
              <a:spcBef>
                <a:spcPct val="20000"/>
              </a:spcBef>
              <a:spcAft>
                <a:spcPct val="0"/>
              </a:spcAft>
              <a:buFont typeface="Arial" charset="0"/>
              <a:buNone/>
              <a:defRPr sz="1800" kern="1200">
                <a:solidFill>
                  <a:schemeClr val="tx1"/>
                </a:solidFill>
                <a:latin typeface="Century Gothic" pitchFamily="34" charset="0"/>
                <a:ea typeface="+mn-ea"/>
                <a:cs typeface="+mn-cs"/>
              </a:defRPr>
            </a:lvl1pPr>
            <a:lvl2pPr marL="180975" indent="-180975" algn="l" defTabSz="457200" rtl="0" eaLnBrk="0" fontAlgn="base" hangingPunct="0">
              <a:spcBef>
                <a:spcPct val="20000"/>
              </a:spcBef>
              <a:spcAft>
                <a:spcPct val="0"/>
              </a:spcAft>
              <a:buFont typeface="Arial" pitchFamily="34" charset="0"/>
              <a:buChar char="•"/>
              <a:defRPr sz="1400" kern="1200">
                <a:solidFill>
                  <a:schemeClr val="tx1"/>
                </a:solidFill>
                <a:latin typeface="Century Gothic" pitchFamily="34" charset="0"/>
                <a:ea typeface="+mn-ea"/>
                <a:cs typeface="+mn-cs"/>
              </a:defRPr>
            </a:lvl2pPr>
            <a:lvl3pPr marL="914400" indent="0" algn="l"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ZA" sz="2500" b="1" dirty="0" smtClean="0">
                <a:solidFill>
                  <a:srgbClr val="003399"/>
                </a:solidFill>
              </a:rPr>
              <a:t>New Life in the east CBD</a:t>
            </a:r>
            <a:endParaRPr lang="en-GB" dirty="0">
              <a:solidFill>
                <a:prstClr val="black"/>
              </a:solidFill>
            </a:endParaRPr>
          </a:p>
        </p:txBody>
      </p:sp>
    </p:spTree>
    <p:extLst>
      <p:ext uri="{BB962C8B-B14F-4D97-AF65-F5344CB8AC3E}">
        <p14:creationId xmlns:p14="http://schemas.microsoft.com/office/powerpoint/2010/main" val="263946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OPYARD MAPPING ANALYSIS AND CONTEXT.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76" y="753653"/>
            <a:ext cx="8848724" cy="6252958"/>
          </a:xfrm>
          <a:prstGeom prst="rect">
            <a:avLst/>
          </a:prstGeom>
        </p:spPr>
      </p:pic>
      <p:sp>
        <p:nvSpPr>
          <p:cNvPr id="4" name="Subtitle 2"/>
          <p:cNvSpPr txBox="1">
            <a:spLocks/>
          </p:cNvSpPr>
          <p:nvPr/>
        </p:nvSpPr>
        <p:spPr>
          <a:xfrm>
            <a:off x="323528" y="332656"/>
            <a:ext cx="4752528" cy="477054"/>
          </a:xfrm>
          <a:prstGeom prst="rect">
            <a:avLst/>
          </a:prstGeom>
        </p:spPr>
        <p:txBody>
          <a:bodyPr wrap="square" spcCol="180000">
            <a:sp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ZA" sz="2500" b="1" dirty="0" smtClean="0">
                <a:solidFill>
                  <a:srgbClr val="003399"/>
                </a:solidFill>
                <a:latin typeface="Century Gothic" panose="020B0502020202020204" pitchFamily="34" charset="0"/>
              </a:rPr>
              <a:t>Top Yard</a:t>
            </a:r>
            <a:endParaRPr lang="en-GB" dirty="0">
              <a:solidFill>
                <a:prstClr val="black"/>
              </a:solidFill>
              <a:latin typeface="Century Gothic" panose="020B0502020202020204" pitchFamily="34" charset="0"/>
            </a:endParaRPr>
          </a:p>
        </p:txBody>
      </p:sp>
      <p:sp>
        <p:nvSpPr>
          <p:cNvPr id="5" name="Subtitle 2"/>
          <p:cNvSpPr txBox="1">
            <a:spLocks/>
          </p:cNvSpPr>
          <p:nvPr/>
        </p:nvSpPr>
        <p:spPr>
          <a:xfrm>
            <a:off x="4716015" y="332656"/>
            <a:ext cx="4168800" cy="477054"/>
          </a:xfrm>
          <a:prstGeom prst="rect">
            <a:avLst/>
          </a:prstGeom>
        </p:spPr>
        <p:txBody>
          <a:bodyPr wrap="square" spcCol="180000">
            <a:spAutoFit/>
          </a:bodyPr>
          <a:lstStyle>
            <a:lvl1pPr marL="0" indent="0" algn="l" defTabSz="457200" rtl="0" eaLnBrk="0" fontAlgn="base" hangingPunct="0">
              <a:spcBef>
                <a:spcPct val="20000"/>
              </a:spcBef>
              <a:spcAft>
                <a:spcPct val="0"/>
              </a:spcAft>
              <a:buFont typeface="Arial" charset="0"/>
              <a:buNone/>
              <a:defRPr sz="1800" kern="1200">
                <a:solidFill>
                  <a:schemeClr val="tx1"/>
                </a:solidFill>
                <a:latin typeface="Century Gothic" pitchFamily="34" charset="0"/>
                <a:ea typeface="+mn-ea"/>
                <a:cs typeface="+mn-cs"/>
              </a:defRPr>
            </a:lvl1pPr>
            <a:lvl2pPr marL="180975" indent="-180975" algn="l" defTabSz="457200" rtl="0" eaLnBrk="0" fontAlgn="base" hangingPunct="0">
              <a:spcBef>
                <a:spcPct val="20000"/>
              </a:spcBef>
              <a:spcAft>
                <a:spcPct val="0"/>
              </a:spcAft>
              <a:buFont typeface="Arial" pitchFamily="34" charset="0"/>
              <a:buChar char="•"/>
              <a:defRPr sz="1400" kern="1200">
                <a:solidFill>
                  <a:schemeClr val="tx1"/>
                </a:solidFill>
                <a:latin typeface="Century Gothic" pitchFamily="34" charset="0"/>
                <a:ea typeface="+mn-ea"/>
                <a:cs typeface="+mn-cs"/>
              </a:defRPr>
            </a:lvl2pPr>
            <a:lvl3pPr marL="914400" indent="0" algn="l"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ZA" sz="2500" b="1" dirty="0" smtClean="0">
                <a:solidFill>
                  <a:srgbClr val="003399"/>
                </a:solidFill>
              </a:rPr>
              <a:t>New Life in the east CBD</a:t>
            </a:r>
            <a:endParaRPr lang="en-GB" dirty="0">
              <a:solidFill>
                <a:prstClr val="black"/>
              </a:solidFill>
            </a:endParaRPr>
          </a:p>
        </p:txBody>
      </p:sp>
    </p:spTree>
    <p:extLst>
      <p:ext uri="{BB962C8B-B14F-4D97-AF65-F5344CB8AC3E}">
        <p14:creationId xmlns:p14="http://schemas.microsoft.com/office/powerpoint/2010/main" val="2501033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02 at 1.07.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968" y="1607686"/>
            <a:ext cx="3939119" cy="2580405"/>
          </a:xfrm>
          <a:prstGeom prst="rect">
            <a:avLst/>
          </a:prstGeom>
        </p:spPr>
      </p:pic>
      <p:sp>
        <p:nvSpPr>
          <p:cNvPr id="5" name="TextBox 4"/>
          <p:cNvSpPr txBox="1"/>
          <p:nvPr/>
        </p:nvSpPr>
        <p:spPr>
          <a:xfrm>
            <a:off x="405348" y="1412776"/>
            <a:ext cx="4337235" cy="6894195"/>
          </a:xfrm>
          <a:prstGeom prst="rect">
            <a:avLst/>
          </a:prstGeom>
          <a:noFill/>
        </p:spPr>
        <p:txBody>
          <a:bodyPr wrap="square" rtlCol="0">
            <a:spAutoFit/>
          </a:bodyPr>
          <a:lstStyle/>
          <a:p>
            <a:pPr defTabSz="457200">
              <a:lnSpc>
                <a:spcPct val="200000"/>
              </a:lnSpc>
              <a:spcBef>
                <a:spcPct val="20000"/>
              </a:spcBef>
            </a:pPr>
            <a:r>
              <a:rPr lang="en-US" sz="2200" b="1" dirty="0">
                <a:solidFill>
                  <a:prstClr val="black"/>
                </a:solidFill>
                <a:latin typeface="Century Gothic" panose="020B0502020202020204" pitchFamily="34" charset="0"/>
              </a:rPr>
              <a:t>Zoning &amp; Ownership</a:t>
            </a:r>
          </a:p>
          <a:p>
            <a:pPr marL="342900" indent="-342900" defTabSz="457200">
              <a:spcBef>
                <a:spcPct val="20000"/>
              </a:spcBef>
              <a:buFont typeface="Arial"/>
              <a:buChar char="•"/>
            </a:pPr>
            <a:r>
              <a:rPr lang="en-US" sz="2000" dirty="0">
                <a:solidFill>
                  <a:prstClr val="black"/>
                </a:solidFill>
                <a:latin typeface="Century Gothic" panose="020B0502020202020204" pitchFamily="34" charset="0"/>
              </a:rPr>
              <a:t>Site is registered in the name of the Western Cape Government</a:t>
            </a:r>
          </a:p>
          <a:p>
            <a:pPr marL="342900" indent="-342900" defTabSz="457200">
              <a:spcBef>
                <a:spcPct val="20000"/>
              </a:spcBef>
              <a:buFont typeface="Arial"/>
              <a:buChar char="•"/>
            </a:pPr>
            <a:r>
              <a:rPr lang="en-US" sz="2000" dirty="0" smtClean="0">
                <a:solidFill>
                  <a:prstClr val="black"/>
                </a:solidFill>
                <a:latin typeface="Century Gothic" panose="020B0502020202020204" pitchFamily="34" charset="0"/>
              </a:rPr>
              <a:t>Rights </a:t>
            </a:r>
            <a:r>
              <a:rPr lang="en-US" sz="2000" dirty="0">
                <a:solidFill>
                  <a:prstClr val="black"/>
                </a:solidFill>
                <a:latin typeface="Century Gothic" panose="020B0502020202020204" pitchFamily="34" charset="0"/>
              </a:rPr>
              <a:t>under Current Zoning (CoCT Scheme 2012) versus Old Scheme</a:t>
            </a:r>
          </a:p>
          <a:p>
            <a:pPr marL="342900" indent="-342900" defTabSz="457200">
              <a:spcBef>
                <a:spcPct val="20000"/>
              </a:spcBef>
              <a:buFont typeface="Arial"/>
              <a:buChar char="•"/>
            </a:pPr>
            <a:r>
              <a:rPr lang="en-US" sz="2000" dirty="0" smtClean="0">
                <a:solidFill>
                  <a:prstClr val="black"/>
                </a:solidFill>
                <a:latin typeface="Century Gothic" panose="020B0502020202020204" pitchFamily="34" charset="0"/>
              </a:rPr>
              <a:t>10 </a:t>
            </a:r>
            <a:r>
              <a:rPr lang="en-US" sz="2000" dirty="0">
                <a:solidFill>
                  <a:prstClr val="black"/>
                </a:solidFill>
                <a:latin typeface="Century Gothic" panose="020B0502020202020204" pitchFamily="34" charset="0"/>
              </a:rPr>
              <a:t>years to decide which scheme one would </a:t>
            </a:r>
            <a:r>
              <a:rPr lang="en-US" sz="2000" dirty="0" err="1">
                <a:solidFill>
                  <a:prstClr val="black"/>
                </a:solidFill>
                <a:latin typeface="Century Gothic" panose="020B0502020202020204" pitchFamily="34" charset="0"/>
              </a:rPr>
              <a:t>utilise</a:t>
            </a:r>
            <a:endParaRPr lang="en-US" sz="2000" dirty="0">
              <a:solidFill>
                <a:prstClr val="black"/>
              </a:solidFill>
              <a:latin typeface="Century Gothic" panose="020B0502020202020204" pitchFamily="34" charset="0"/>
            </a:endParaRPr>
          </a:p>
          <a:p>
            <a:pPr marL="342900" indent="-342900" defTabSz="457200">
              <a:spcBef>
                <a:spcPct val="20000"/>
              </a:spcBef>
              <a:buFont typeface="Arial"/>
              <a:buChar char="•"/>
            </a:pPr>
            <a:r>
              <a:rPr lang="en-US" sz="2000" dirty="0" smtClean="0">
                <a:solidFill>
                  <a:prstClr val="black"/>
                </a:solidFill>
                <a:latin typeface="Century Gothic" panose="020B0502020202020204" pitchFamily="34" charset="0"/>
              </a:rPr>
              <a:t>Top </a:t>
            </a:r>
            <a:r>
              <a:rPr lang="en-US" sz="2000" dirty="0">
                <a:solidFill>
                  <a:prstClr val="black"/>
                </a:solidFill>
                <a:latin typeface="Century Gothic" panose="020B0502020202020204" pitchFamily="34" charset="0"/>
              </a:rPr>
              <a:t>Yard 43,000m</a:t>
            </a:r>
            <a:r>
              <a:rPr lang="en-US" sz="2000" baseline="30000" dirty="0">
                <a:solidFill>
                  <a:prstClr val="black"/>
                </a:solidFill>
                <a:latin typeface="Century Gothic" panose="020B0502020202020204" pitchFamily="34" charset="0"/>
              </a:rPr>
              <a:t>2</a:t>
            </a:r>
            <a:r>
              <a:rPr lang="en-US" sz="2000" dirty="0">
                <a:solidFill>
                  <a:prstClr val="black"/>
                </a:solidFill>
                <a:latin typeface="Century Gothic" panose="020B0502020202020204" pitchFamily="34" charset="0"/>
              </a:rPr>
              <a:t> under prior scheme and 46,488m</a:t>
            </a:r>
            <a:r>
              <a:rPr lang="en-US" sz="2000" baseline="30000" dirty="0">
                <a:solidFill>
                  <a:prstClr val="black"/>
                </a:solidFill>
                <a:latin typeface="Century Gothic" panose="020B0502020202020204" pitchFamily="34" charset="0"/>
              </a:rPr>
              <a:t>2</a:t>
            </a:r>
            <a:r>
              <a:rPr lang="en-US" sz="2000" dirty="0">
                <a:solidFill>
                  <a:prstClr val="black"/>
                </a:solidFill>
                <a:latin typeface="Century Gothic" panose="020B0502020202020204" pitchFamily="34" charset="0"/>
              </a:rPr>
              <a:t> under 2012 CoCT zoning scheme</a:t>
            </a:r>
          </a:p>
          <a:p>
            <a:pPr defTabSz="457200"/>
            <a:endParaRPr lang="en-US" dirty="0" smtClean="0">
              <a:solidFill>
                <a:prstClr val="black"/>
              </a:solidFill>
            </a:endParaRPr>
          </a:p>
          <a:p>
            <a:pPr defTabSz="457200"/>
            <a:endParaRPr lang="en-US" dirty="0">
              <a:solidFill>
                <a:prstClr val="black"/>
              </a:solidFill>
            </a:endParaRPr>
          </a:p>
          <a:p>
            <a:pPr defTabSz="457200"/>
            <a:endParaRPr lang="en-US" dirty="0" smtClean="0">
              <a:solidFill>
                <a:prstClr val="black"/>
              </a:solidFill>
            </a:endParaRPr>
          </a:p>
          <a:p>
            <a:pPr defTabSz="457200"/>
            <a:endParaRPr lang="en-US" dirty="0">
              <a:solidFill>
                <a:prstClr val="black"/>
              </a:solidFill>
            </a:endParaRPr>
          </a:p>
          <a:p>
            <a:pPr defTabSz="457200"/>
            <a:endParaRPr lang="en-US" dirty="0" smtClean="0">
              <a:solidFill>
                <a:prstClr val="black"/>
              </a:solidFill>
            </a:endParaRPr>
          </a:p>
          <a:p>
            <a:pPr defTabSz="457200"/>
            <a:endParaRPr lang="en-US" dirty="0">
              <a:solidFill>
                <a:prstClr val="black"/>
              </a:solidFill>
            </a:endParaRPr>
          </a:p>
          <a:p>
            <a:pPr defTabSz="457200"/>
            <a:endParaRPr lang="en-US" dirty="0" smtClean="0">
              <a:solidFill>
                <a:prstClr val="black"/>
              </a:solidFill>
            </a:endParaRPr>
          </a:p>
          <a:p>
            <a:pPr defTabSz="457200"/>
            <a:endParaRPr lang="en-US" dirty="0">
              <a:solidFill>
                <a:prstClr val="black"/>
              </a:solidFill>
            </a:endParaRPr>
          </a:p>
          <a:p>
            <a:pPr defTabSz="457200"/>
            <a:r>
              <a:rPr lang="en-US" dirty="0" smtClean="0">
                <a:solidFill>
                  <a:prstClr val="black"/>
                </a:solidFill>
              </a:rPr>
              <a:t>l</a:t>
            </a:r>
            <a:endParaRPr lang="en-US" dirty="0">
              <a:solidFill>
                <a:prstClr val="black"/>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6161" y="4393239"/>
            <a:ext cx="4468507" cy="1918417"/>
          </a:xfrm>
          <a:prstGeom prst="rect">
            <a:avLst/>
          </a:prstGeom>
        </p:spPr>
      </p:pic>
      <p:sp>
        <p:nvSpPr>
          <p:cNvPr id="6" name="Subtitle 2"/>
          <p:cNvSpPr txBox="1">
            <a:spLocks/>
          </p:cNvSpPr>
          <p:nvPr/>
        </p:nvSpPr>
        <p:spPr>
          <a:xfrm>
            <a:off x="323528" y="332656"/>
            <a:ext cx="4752528" cy="477054"/>
          </a:xfrm>
          <a:prstGeom prst="rect">
            <a:avLst/>
          </a:prstGeom>
        </p:spPr>
        <p:txBody>
          <a:bodyPr wrap="square" spcCol="180000">
            <a:sp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ZA" sz="2500" b="1" dirty="0" smtClean="0">
                <a:solidFill>
                  <a:srgbClr val="003399"/>
                </a:solidFill>
                <a:latin typeface="Century Gothic" panose="020B0502020202020204" pitchFamily="34" charset="0"/>
              </a:rPr>
              <a:t>Top Yard</a:t>
            </a:r>
            <a:endParaRPr lang="en-GB" dirty="0">
              <a:solidFill>
                <a:prstClr val="black"/>
              </a:solidFill>
              <a:latin typeface="Century Gothic" panose="020B0502020202020204" pitchFamily="34" charset="0"/>
            </a:endParaRPr>
          </a:p>
        </p:txBody>
      </p:sp>
      <p:sp>
        <p:nvSpPr>
          <p:cNvPr id="8" name="Subtitle 2"/>
          <p:cNvSpPr txBox="1">
            <a:spLocks/>
          </p:cNvSpPr>
          <p:nvPr/>
        </p:nvSpPr>
        <p:spPr>
          <a:xfrm>
            <a:off x="4716015" y="332656"/>
            <a:ext cx="4168800" cy="477054"/>
          </a:xfrm>
          <a:prstGeom prst="rect">
            <a:avLst/>
          </a:prstGeom>
        </p:spPr>
        <p:txBody>
          <a:bodyPr wrap="square" spcCol="180000">
            <a:spAutoFit/>
          </a:bodyPr>
          <a:lstStyle>
            <a:lvl1pPr marL="0" indent="0" algn="l" defTabSz="457200" rtl="0" eaLnBrk="0" fontAlgn="base" hangingPunct="0">
              <a:spcBef>
                <a:spcPct val="20000"/>
              </a:spcBef>
              <a:spcAft>
                <a:spcPct val="0"/>
              </a:spcAft>
              <a:buFont typeface="Arial" charset="0"/>
              <a:buNone/>
              <a:defRPr sz="1800" kern="1200">
                <a:solidFill>
                  <a:schemeClr val="tx1"/>
                </a:solidFill>
                <a:latin typeface="Century Gothic" pitchFamily="34" charset="0"/>
                <a:ea typeface="+mn-ea"/>
                <a:cs typeface="+mn-cs"/>
              </a:defRPr>
            </a:lvl1pPr>
            <a:lvl2pPr marL="180975" indent="-180975" algn="l" defTabSz="457200" rtl="0" eaLnBrk="0" fontAlgn="base" hangingPunct="0">
              <a:spcBef>
                <a:spcPct val="20000"/>
              </a:spcBef>
              <a:spcAft>
                <a:spcPct val="0"/>
              </a:spcAft>
              <a:buFont typeface="Arial" pitchFamily="34" charset="0"/>
              <a:buChar char="•"/>
              <a:defRPr sz="1400" kern="1200">
                <a:solidFill>
                  <a:schemeClr val="tx1"/>
                </a:solidFill>
                <a:latin typeface="Century Gothic" pitchFamily="34" charset="0"/>
                <a:ea typeface="+mn-ea"/>
                <a:cs typeface="+mn-cs"/>
              </a:defRPr>
            </a:lvl2pPr>
            <a:lvl3pPr marL="914400" indent="0" algn="l"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ZA" sz="2500" b="1" dirty="0" smtClean="0">
                <a:solidFill>
                  <a:srgbClr val="003399"/>
                </a:solidFill>
              </a:rPr>
              <a:t>New Life in the east CBD</a:t>
            </a:r>
            <a:endParaRPr lang="en-GB" dirty="0">
              <a:solidFill>
                <a:prstClr val="black"/>
              </a:solidFill>
            </a:endParaRPr>
          </a:p>
        </p:txBody>
      </p:sp>
    </p:spTree>
    <p:extLst>
      <p:ext uri="{BB962C8B-B14F-4D97-AF65-F5344CB8AC3E}">
        <p14:creationId xmlns:p14="http://schemas.microsoft.com/office/powerpoint/2010/main" val="17201746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568864" y="1697833"/>
            <a:ext cx="4512887" cy="3761636"/>
            <a:chOff x="4532871" y="0"/>
            <a:chExt cx="4640929" cy="4302388"/>
          </a:xfrm>
          <a:solidFill>
            <a:schemeClr val="bg1"/>
          </a:solidFill>
        </p:grpSpPr>
        <p:pic>
          <p:nvPicPr>
            <p:cNvPr id="8" name="Picture 7"/>
            <p:cNvPicPr>
              <a:picLocks noChangeAspect="1"/>
            </p:cNvPicPr>
            <p:nvPr/>
          </p:nvPicPr>
          <p:blipFill>
            <a:blip r:embed="rId3"/>
            <a:stretch>
              <a:fillRect/>
            </a:stretch>
          </p:blipFill>
          <p:spPr>
            <a:xfrm>
              <a:off x="4532871" y="0"/>
              <a:ext cx="4610100" cy="4293096"/>
            </a:xfrm>
            <a:prstGeom prst="rect">
              <a:avLst/>
            </a:prstGeom>
            <a:grpFill/>
          </p:spPr>
        </p:pic>
        <p:sp>
          <p:nvSpPr>
            <p:cNvPr id="9" name="TextBox 8"/>
            <p:cNvSpPr txBox="1"/>
            <p:nvPr/>
          </p:nvSpPr>
          <p:spPr>
            <a:xfrm>
              <a:off x="7271303" y="3933056"/>
              <a:ext cx="1902497" cy="369332"/>
            </a:xfrm>
            <a:prstGeom prst="rect">
              <a:avLst/>
            </a:prstGeom>
            <a:solidFill>
              <a:schemeClr val="bg1">
                <a:alpha val="39000"/>
              </a:schemeClr>
            </a:solidFill>
          </p:spPr>
          <p:txBody>
            <a:bodyPr wrap="none" rtlCol="0">
              <a:spAutoFit/>
            </a:bodyPr>
            <a:lstStyle/>
            <a:p>
              <a:pPr defTabSz="457200"/>
              <a:r>
                <a:rPr lang="en-US" dirty="0" smtClean="0">
                  <a:solidFill>
                    <a:prstClr val="black"/>
                  </a:solidFill>
                </a:rPr>
                <a:t>Snow Survey 1862</a:t>
              </a:r>
              <a:endParaRPr lang="en-US" dirty="0">
                <a:solidFill>
                  <a:prstClr val="black"/>
                </a:solidFill>
              </a:endParaRPr>
            </a:p>
          </p:txBody>
        </p:sp>
      </p:grpSp>
      <p:grpSp>
        <p:nvGrpSpPr>
          <p:cNvPr id="4" name="Group 3"/>
          <p:cNvGrpSpPr/>
          <p:nvPr/>
        </p:nvGrpSpPr>
        <p:grpSpPr>
          <a:xfrm>
            <a:off x="4153383" y="1697833"/>
            <a:ext cx="4928368" cy="3941154"/>
            <a:chOff x="0" y="0"/>
            <a:chExt cx="5616624" cy="4383188"/>
          </a:xfrm>
        </p:grpSpPr>
        <p:pic>
          <p:nvPicPr>
            <p:cNvPr id="5" name="Picture 4"/>
            <p:cNvPicPr>
              <a:picLocks noChangeAspect="1"/>
            </p:cNvPicPr>
            <p:nvPr/>
          </p:nvPicPr>
          <p:blipFill>
            <a:blip r:embed="rId4"/>
            <a:stretch>
              <a:fillRect/>
            </a:stretch>
          </p:blipFill>
          <p:spPr>
            <a:xfrm>
              <a:off x="0" y="0"/>
              <a:ext cx="5616624" cy="4339324"/>
            </a:xfrm>
            <a:prstGeom prst="rect">
              <a:avLst/>
            </a:prstGeom>
          </p:spPr>
        </p:pic>
        <p:sp>
          <p:nvSpPr>
            <p:cNvPr id="6" name="TextBox 5"/>
            <p:cNvSpPr txBox="1"/>
            <p:nvPr/>
          </p:nvSpPr>
          <p:spPr>
            <a:xfrm>
              <a:off x="2707200" y="3972432"/>
              <a:ext cx="2909424" cy="410756"/>
            </a:xfrm>
            <a:prstGeom prst="rect">
              <a:avLst/>
            </a:prstGeom>
            <a:solidFill>
              <a:srgbClr val="FFFFFF">
                <a:alpha val="62000"/>
              </a:srgbClr>
            </a:solidFill>
          </p:spPr>
          <p:txBody>
            <a:bodyPr wrap="square" rtlCol="0">
              <a:spAutoFit/>
            </a:bodyPr>
            <a:lstStyle/>
            <a:p>
              <a:pPr defTabSz="457200"/>
              <a:r>
                <a:rPr lang="en-US" dirty="0" smtClean="0">
                  <a:solidFill>
                    <a:prstClr val="black"/>
                  </a:solidFill>
                </a:rPr>
                <a:t>Thom Survey 1898, </a:t>
              </a:r>
              <a:r>
                <a:rPr lang="en-US" dirty="0" err="1" smtClean="0">
                  <a:solidFill>
                    <a:prstClr val="black"/>
                  </a:solidFill>
                </a:rPr>
                <a:t>CoCT</a:t>
              </a:r>
              <a:endParaRPr lang="en-US" dirty="0">
                <a:solidFill>
                  <a:prstClr val="black"/>
                </a:solidFill>
              </a:endParaRPr>
            </a:p>
          </p:txBody>
        </p:sp>
      </p:grpSp>
      <p:grpSp>
        <p:nvGrpSpPr>
          <p:cNvPr id="15" name="Group 14"/>
          <p:cNvGrpSpPr/>
          <p:nvPr/>
        </p:nvGrpSpPr>
        <p:grpSpPr>
          <a:xfrm>
            <a:off x="4159241" y="1697833"/>
            <a:ext cx="4922510" cy="3907127"/>
            <a:chOff x="2073481" y="4169720"/>
            <a:chExt cx="4412794" cy="3124489"/>
          </a:xfrm>
        </p:grpSpPr>
        <p:pic>
          <p:nvPicPr>
            <p:cNvPr id="16" name="Picture 15"/>
            <p:cNvPicPr>
              <a:picLocks noChangeAspect="1"/>
            </p:cNvPicPr>
            <p:nvPr/>
          </p:nvPicPr>
          <p:blipFill>
            <a:blip r:embed="rId5"/>
            <a:stretch>
              <a:fillRect/>
            </a:stretch>
          </p:blipFill>
          <p:spPr>
            <a:xfrm>
              <a:off x="2073481" y="4169720"/>
              <a:ext cx="4412794" cy="3124489"/>
            </a:xfrm>
            <a:prstGeom prst="rect">
              <a:avLst/>
            </a:prstGeom>
          </p:spPr>
        </p:pic>
        <p:sp>
          <p:nvSpPr>
            <p:cNvPr id="17" name="TextBox 16"/>
            <p:cNvSpPr txBox="1"/>
            <p:nvPr/>
          </p:nvSpPr>
          <p:spPr>
            <a:xfrm>
              <a:off x="4285918" y="6998858"/>
              <a:ext cx="2200357" cy="295351"/>
            </a:xfrm>
            <a:prstGeom prst="rect">
              <a:avLst/>
            </a:prstGeom>
            <a:solidFill>
              <a:srgbClr val="FFFFFF">
                <a:alpha val="57000"/>
              </a:srgbClr>
            </a:solidFill>
          </p:spPr>
          <p:txBody>
            <a:bodyPr wrap="none" rtlCol="0">
              <a:spAutoFit/>
            </a:bodyPr>
            <a:lstStyle/>
            <a:p>
              <a:pPr defTabSz="457200"/>
              <a:r>
                <a:rPr lang="en-US" dirty="0" smtClean="0">
                  <a:solidFill>
                    <a:prstClr val="black"/>
                  </a:solidFill>
                </a:rPr>
                <a:t>Aerial Photo 1996, </a:t>
              </a:r>
              <a:r>
                <a:rPr lang="en-US" dirty="0" err="1" smtClean="0">
                  <a:solidFill>
                    <a:prstClr val="black"/>
                  </a:solidFill>
                </a:rPr>
                <a:t>CoCT</a:t>
              </a:r>
              <a:endParaRPr lang="en-US" dirty="0">
                <a:solidFill>
                  <a:prstClr val="black"/>
                </a:solidFill>
              </a:endParaRPr>
            </a:p>
          </p:txBody>
        </p:sp>
      </p:grpSp>
      <p:sp>
        <p:nvSpPr>
          <p:cNvPr id="11" name="TextBox 10"/>
          <p:cNvSpPr txBox="1"/>
          <p:nvPr/>
        </p:nvSpPr>
        <p:spPr>
          <a:xfrm>
            <a:off x="0" y="1390190"/>
            <a:ext cx="4215632" cy="4757200"/>
          </a:xfrm>
          <a:prstGeom prst="rect">
            <a:avLst/>
          </a:prstGeom>
          <a:solidFill>
            <a:schemeClr val="bg1">
              <a:alpha val="86000"/>
            </a:schemeClr>
          </a:solidFill>
        </p:spPr>
        <p:txBody>
          <a:bodyPr wrap="square" rtlCol="0">
            <a:spAutoFit/>
          </a:bodyPr>
          <a:lstStyle/>
          <a:p>
            <a:pPr defTabSz="457200">
              <a:spcBef>
                <a:spcPct val="20000"/>
              </a:spcBef>
              <a:spcAft>
                <a:spcPts val="1000"/>
              </a:spcAft>
            </a:pPr>
            <a:r>
              <a:rPr lang="en-US" sz="2200" b="1" dirty="0">
                <a:solidFill>
                  <a:prstClr val="black"/>
                </a:solidFill>
                <a:latin typeface="Century Gothic" panose="020B0502020202020204" pitchFamily="34" charset="0"/>
              </a:rPr>
              <a:t>Heritage &amp; Environmental Status</a:t>
            </a:r>
          </a:p>
          <a:p>
            <a:pPr marL="342900" indent="-342900" defTabSz="457200">
              <a:spcBef>
                <a:spcPct val="20000"/>
              </a:spcBef>
              <a:buFont typeface="Arial"/>
              <a:buChar char="•"/>
            </a:pPr>
            <a:r>
              <a:rPr lang="en-US" sz="1900" dirty="0">
                <a:solidFill>
                  <a:prstClr val="black"/>
                </a:solidFill>
                <a:latin typeface="Century Gothic" panose="020B0502020202020204" pitchFamily="34" charset="0"/>
              </a:rPr>
              <a:t>Rich history </a:t>
            </a:r>
            <a:r>
              <a:rPr lang="en-US" sz="1900" dirty="0" smtClean="0">
                <a:solidFill>
                  <a:prstClr val="black"/>
                </a:solidFill>
                <a:latin typeface="Century Gothic" panose="020B0502020202020204" pitchFamily="34" charset="0"/>
              </a:rPr>
              <a:t>advantageous but no </a:t>
            </a:r>
            <a:r>
              <a:rPr lang="en-US" sz="1900" dirty="0">
                <a:solidFill>
                  <a:prstClr val="black"/>
                </a:solidFill>
                <a:latin typeface="Century Gothic" panose="020B0502020202020204" pitchFamily="34" charset="0"/>
              </a:rPr>
              <a:t>heritage grading</a:t>
            </a:r>
          </a:p>
          <a:p>
            <a:pPr marL="342900" indent="-342900" defTabSz="457200">
              <a:spcBef>
                <a:spcPct val="20000"/>
              </a:spcBef>
              <a:buFont typeface="Arial"/>
              <a:buChar char="•"/>
            </a:pPr>
            <a:r>
              <a:rPr lang="en-US" sz="1900" dirty="0" smtClean="0">
                <a:solidFill>
                  <a:prstClr val="black"/>
                </a:solidFill>
                <a:latin typeface="Century Gothic" panose="020B0502020202020204" pitchFamily="34" charset="0"/>
              </a:rPr>
              <a:t>Located </a:t>
            </a:r>
            <a:r>
              <a:rPr lang="en-US" sz="1900" dirty="0">
                <a:solidFill>
                  <a:prstClr val="black"/>
                </a:solidFill>
                <a:latin typeface="Century Gothic" panose="020B0502020202020204" pitchFamily="34" charset="0"/>
              </a:rPr>
              <a:t>within </a:t>
            </a:r>
            <a:r>
              <a:rPr lang="en-US" sz="1900" dirty="0" err="1" smtClean="0">
                <a:solidFill>
                  <a:prstClr val="black"/>
                </a:solidFill>
                <a:latin typeface="Century Gothic" panose="020B0502020202020204" pitchFamily="34" charset="0"/>
              </a:rPr>
              <a:t>Wandel</a:t>
            </a:r>
            <a:r>
              <a:rPr lang="en-US" sz="1900" dirty="0" smtClean="0">
                <a:solidFill>
                  <a:prstClr val="black"/>
                </a:solidFill>
                <a:latin typeface="Century Gothic" panose="020B0502020202020204" pitchFamily="34" charset="0"/>
              </a:rPr>
              <a:t> Street </a:t>
            </a:r>
            <a:r>
              <a:rPr lang="en-US" sz="1900" dirty="0">
                <a:solidFill>
                  <a:prstClr val="black"/>
                </a:solidFill>
                <a:latin typeface="Century Gothic" panose="020B0502020202020204" pitchFamily="34" charset="0"/>
              </a:rPr>
              <a:t>Heritage protection overlay </a:t>
            </a:r>
            <a:r>
              <a:rPr lang="en-US" sz="1900" dirty="0" smtClean="0">
                <a:solidFill>
                  <a:prstClr val="black"/>
                </a:solidFill>
                <a:latin typeface="Century Gothic" panose="020B0502020202020204" pitchFamily="34" charset="0"/>
              </a:rPr>
              <a:t>zone, adjacent </a:t>
            </a:r>
            <a:r>
              <a:rPr lang="en-US" sz="1900" dirty="0">
                <a:solidFill>
                  <a:prstClr val="black"/>
                </a:solidFill>
                <a:latin typeface="Century Gothic" panose="020B0502020202020204" pitchFamily="34" charset="0"/>
              </a:rPr>
              <a:t>to Rust en </a:t>
            </a:r>
            <a:r>
              <a:rPr lang="en-US" sz="1900" dirty="0" err="1">
                <a:solidFill>
                  <a:prstClr val="black"/>
                </a:solidFill>
                <a:latin typeface="Century Gothic" panose="020B0502020202020204" pitchFamily="34" charset="0"/>
              </a:rPr>
              <a:t>Vreugd</a:t>
            </a:r>
            <a:r>
              <a:rPr lang="en-US" sz="1900" dirty="0">
                <a:solidFill>
                  <a:prstClr val="black"/>
                </a:solidFill>
                <a:latin typeface="Century Gothic" panose="020B0502020202020204" pitchFamily="34" charset="0"/>
              </a:rPr>
              <a:t> h</a:t>
            </a:r>
            <a:r>
              <a:rPr lang="en-US" sz="1900" dirty="0" smtClean="0">
                <a:solidFill>
                  <a:prstClr val="black"/>
                </a:solidFill>
                <a:latin typeface="Century Gothic" panose="020B0502020202020204" pitchFamily="34" charset="0"/>
              </a:rPr>
              <a:t>eritage site</a:t>
            </a:r>
          </a:p>
          <a:p>
            <a:pPr marL="342900" indent="-342900" defTabSz="457200">
              <a:spcBef>
                <a:spcPct val="20000"/>
              </a:spcBef>
              <a:buFont typeface="Arial"/>
              <a:buChar char="•"/>
            </a:pPr>
            <a:r>
              <a:rPr lang="en-US" sz="1900" dirty="0" smtClean="0">
                <a:solidFill>
                  <a:prstClr val="black"/>
                </a:solidFill>
                <a:latin typeface="Century Gothic" panose="020B0502020202020204" pitchFamily="34" charset="0"/>
              </a:rPr>
              <a:t>It </a:t>
            </a:r>
            <a:r>
              <a:rPr lang="en-US" sz="1900" dirty="0">
                <a:solidFill>
                  <a:prstClr val="black"/>
                </a:solidFill>
                <a:latin typeface="Century Gothic" panose="020B0502020202020204" pitchFamily="34" charset="0"/>
              </a:rPr>
              <a:t>is anticipated an HIA will be </a:t>
            </a:r>
            <a:r>
              <a:rPr lang="en-US" sz="1900" dirty="0" smtClean="0">
                <a:solidFill>
                  <a:prstClr val="black"/>
                </a:solidFill>
                <a:latin typeface="Century Gothic" panose="020B0502020202020204" pitchFamily="34" charset="0"/>
              </a:rPr>
              <a:t>required</a:t>
            </a:r>
            <a:endParaRPr lang="en-US" sz="1900" dirty="0">
              <a:solidFill>
                <a:prstClr val="black"/>
              </a:solidFill>
              <a:latin typeface="Century Gothic" panose="020B0502020202020204" pitchFamily="34" charset="0"/>
            </a:endParaRPr>
          </a:p>
          <a:p>
            <a:pPr marL="342900" indent="-342900" defTabSz="457200">
              <a:spcBef>
                <a:spcPct val="20000"/>
              </a:spcBef>
              <a:buFont typeface="Arial"/>
              <a:buChar char="•"/>
            </a:pPr>
            <a:r>
              <a:rPr lang="en-US" sz="1900" dirty="0">
                <a:solidFill>
                  <a:prstClr val="black"/>
                </a:solidFill>
                <a:latin typeface="Century Gothic" panose="020B0502020202020204" pitchFamily="34" charset="0"/>
              </a:rPr>
              <a:t>DTPW undertaking </a:t>
            </a:r>
            <a:r>
              <a:rPr lang="en-US" sz="1900" dirty="0" smtClean="0">
                <a:solidFill>
                  <a:prstClr val="black"/>
                </a:solidFill>
                <a:latin typeface="Century Gothic" panose="020B0502020202020204" pitchFamily="34" charset="0"/>
              </a:rPr>
              <a:t>Phase </a:t>
            </a:r>
            <a:r>
              <a:rPr lang="en-US" sz="1900" dirty="0">
                <a:solidFill>
                  <a:prstClr val="black"/>
                </a:solidFill>
                <a:latin typeface="Century Gothic" panose="020B0502020202020204" pitchFamily="34" charset="0"/>
              </a:rPr>
              <a:t>1 </a:t>
            </a:r>
            <a:r>
              <a:rPr lang="en-US" sz="1900" dirty="0" err="1">
                <a:solidFill>
                  <a:prstClr val="black"/>
                </a:solidFill>
                <a:latin typeface="Century Gothic" panose="020B0502020202020204" pitchFamily="34" charset="0"/>
              </a:rPr>
              <a:t>HIA</a:t>
            </a:r>
            <a:r>
              <a:rPr lang="en-US" sz="1900" dirty="0">
                <a:solidFill>
                  <a:prstClr val="black"/>
                </a:solidFill>
                <a:latin typeface="Century Gothic" panose="020B0502020202020204" pitchFamily="34" charset="0"/>
              </a:rPr>
              <a:t> </a:t>
            </a:r>
            <a:r>
              <a:rPr lang="en-US" sz="1900" dirty="0" smtClean="0">
                <a:solidFill>
                  <a:prstClr val="black"/>
                </a:solidFill>
                <a:latin typeface="Century Gothic" panose="020B0502020202020204" pitchFamily="34" charset="0"/>
              </a:rPr>
              <a:t>to </a:t>
            </a:r>
            <a:r>
              <a:rPr lang="en-US" sz="1900" dirty="0">
                <a:solidFill>
                  <a:prstClr val="black"/>
                </a:solidFill>
                <a:latin typeface="Century Gothic" panose="020B0502020202020204" pitchFamily="34" charset="0"/>
              </a:rPr>
              <a:t>provide indicators for future development </a:t>
            </a:r>
          </a:p>
          <a:p>
            <a:pPr marL="342900" indent="-342900" defTabSz="457200">
              <a:spcBef>
                <a:spcPct val="20000"/>
              </a:spcBef>
              <a:buFont typeface="Arial"/>
              <a:buChar char="•"/>
            </a:pPr>
            <a:r>
              <a:rPr lang="en-US" sz="1900" dirty="0">
                <a:solidFill>
                  <a:prstClr val="black"/>
                </a:solidFill>
                <a:latin typeface="Century Gothic" panose="020B0502020202020204" pitchFamily="34" charset="0"/>
              </a:rPr>
              <a:t>No EIA required</a:t>
            </a:r>
          </a:p>
        </p:txBody>
      </p:sp>
      <p:sp>
        <p:nvSpPr>
          <p:cNvPr id="13" name="Subtitle 2"/>
          <p:cNvSpPr txBox="1">
            <a:spLocks/>
          </p:cNvSpPr>
          <p:nvPr/>
        </p:nvSpPr>
        <p:spPr>
          <a:xfrm>
            <a:off x="323528" y="332656"/>
            <a:ext cx="4752528" cy="477054"/>
          </a:xfrm>
          <a:prstGeom prst="rect">
            <a:avLst/>
          </a:prstGeom>
        </p:spPr>
        <p:txBody>
          <a:bodyPr wrap="square" spcCol="180000">
            <a:sp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ZA" sz="2500" b="1" dirty="0" smtClean="0">
                <a:solidFill>
                  <a:srgbClr val="003399"/>
                </a:solidFill>
                <a:latin typeface="Century Gothic" panose="020B0502020202020204" pitchFamily="34" charset="0"/>
              </a:rPr>
              <a:t>Top Yard</a:t>
            </a:r>
            <a:endParaRPr lang="en-GB" dirty="0">
              <a:solidFill>
                <a:prstClr val="black"/>
              </a:solidFill>
              <a:latin typeface="Century Gothic" panose="020B0502020202020204" pitchFamily="34" charset="0"/>
            </a:endParaRPr>
          </a:p>
        </p:txBody>
      </p:sp>
      <p:sp>
        <p:nvSpPr>
          <p:cNvPr id="14" name="Subtitle 2"/>
          <p:cNvSpPr txBox="1">
            <a:spLocks/>
          </p:cNvSpPr>
          <p:nvPr/>
        </p:nvSpPr>
        <p:spPr>
          <a:xfrm>
            <a:off x="4716015" y="332656"/>
            <a:ext cx="4168800" cy="477054"/>
          </a:xfrm>
          <a:prstGeom prst="rect">
            <a:avLst/>
          </a:prstGeom>
        </p:spPr>
        <p:txBody>
          <a:bodyPr wrap="square" spcCol="180000">
            <a:spAutoFit/>
          </a:bodyPr>
          <a:lstStyle>
            <a:lvl1pPr marL="0" indent="0" algn="l" defTabSz="457200" rtl="0" eaLnBrk="0" fontAlgn="base" hangingPunct="0">
              <a:spcBef>
                <a:spcPct val="20000"/>
              </a:spcBef>
              <a:spcAft>
                <a:spcPct val="0"/>
              </a:spcAft>
              <a:buFont typeface="Arial" charset="0"/>
              <a:buNone/>
              <a:defRPr sz="1800" kern="1200">
                <a:solidFill>
                  <a:schemeClr val="tx1"/>
                </a:solidFill>
                <a:latin typeface="Century Gothic" pitchFamily="34" charset="0"/>
                <a:ea typeface="+mn-ea"/>
                <a:cs typeface="+mn-cs"/>
              </a:defRPr>
            </a:lvl1pPr>
            <a:lvl2pPr marL="180975" indent="-180975" algn="l" defTabSz="457200" rtl="0" eaLnBrk="0" fontAlgn="base" hangingPunct="0">
              <a:spcBef>
                <a:spcPct val="20000"/>
              </a:spcBef>
              <a:spcAft>
                <a:spcPct val="0"/>
              </a:spcAft>
              <a:buFont typeface="Arial" pitchFamily="34" charset="0"/>
              <a:buChar char="•"/>
              <a:defRPr sz="1400" kern="1200">
                <a:solidFill>
                  <a:schemeClr val="tx1"/>
                </a:solidFill>
                <a:latin typeface="Century Gothic" pitchFamily="34" charset="0"/>
                <a:ea typeface="+mn-ea"/>
                <a:cs typeface="+mn-cs"/>
              </a:defRPr>
            </a:lvl2pPr>
            <a:lvl3pPr marL="914400" indent="0" algn="l"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ZA" sz="2500" b="1" dirty="0" smtClean="0">
                <a:solidFill>
                  <a:srgbClr val="003399"/>
                </a:solidFill>
              </a:rPr>
              <a:t>New Life in the east CBD</a:t>
            </a:r>
            <a:endParaRPr lang="en-GB" dirty="0">
              <a:solidFill>
                <a:prstClr val="black"/>
              </a:solidFill>
            </a:endParaRPr>
          </a:p>
        </p:txBody>
      </p:sp>
    </p:spTree>
    <p:extLst>
      <p:ext uri="{BB962C8B-B14F-4D97-AF65-F5344CB8AC3E}">
        <p14:creationId xmlns:p14="http://schemas.microsoft.com/office/powerpoint/2010/main" val="171722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266825"/>
            <a:ext cx="4269677" cy="4524375"/>
          </a:xfrm>
        </p:spPr>
        <p:txBody>
          <a:bodyPr>
            <a:normAutofit lnSpcReduction="10000"/>
          </a:bodyPr>
          <a:lstStyle/>
          <a:p>
            <a:pPr>
              <a:lnSpc>
                <a:spcPct val="200000"/>
              </a:lnSpc>
            </a:pPr>
            <a:r>
              <a:rPr lang="en-US" sz="2400" b="1" dirty="0"/>
              <a:t>Vacant Possession</a:t>
            </a:r>
          </a:p>
          <a:p>
            <a:pPr marL="342900" indent="-342900">
              <a:buFont typeface="Arial"/>
              <a:buChar char="•"/>
            </a:pPr>
            <a:r>
              <a:rPr lang="en-US" sz="2200" dirty="0"/>
              <a:t>Two users on the site</a:t>
            </a:r>
          </a:p>
          <a:p>
            <a:pPr marL="714375" lvl="2" indent="-350838">
              <a:buFont typeface="Arial"/>
              <a:buChar char="•"/>
            </a:pPr>
            <a:r>
              <a:rPr lang="en-US" sz="1900" dirty="0">
                <a:solidFill>
                  <a:schemeClr val="tx1"/>
                </a:solidFill>
                <a:latin typeface="Century Gothic" panose="020B0502020202020204" pitchFamily="34" charset="0"/>
              </a:rPr>
              <a:t>Government Motor Transport (GMT</a:t>
            </a:r>
            <a:r>
              <a:rPr lang="en-US" sz="1900" dirty="0" smtClean="0">
                <a:solidFill>
                  <a:schemeClr val="tx1"/>
                </a:solidFill>
                <a:latin typeface="Century Gothic" panose="020B0502020202020204" pitchFamily="34" charset="0"/>
              </a:rPr>
              <a:t>) </a:t>
            </a:r>
            <a:endParaRPr lang="en-US" sz="1900" dirty="0">
              <a:solidFill>
                <a:schemeClr val="tx1"/>
              </a:solidFill>
              <a:latin typeface="Century Gothic" panose="020B0502020202020204" pitchFamily="34" charset="0"/>
            </a:endParaRPr>
          </a:p>
          <a:p>
            <a:pPr marL="714375" lvl="2" indent="-350838">
              <a:buFont typeface="Arial"/>
              <a:buChar char="•"/>
            </a:pPr>
            <a:r>
              <a:rPr lang="en-US" sz="1900" dirty="0">
                <a:solidFill>
                  <a:schemeClr val="tx1"/>
                </a:solidFill>
                <a:latin typeface="Century Gothic" panose="020B0502020202020204" pitchFamily="34" charset="0"/>
              </a:rPr>
              <a:t>National Public Works</a:t>
            </a:r>
          </a:p>
          <a:p>
            <a:pPr marL="342900" indent="-342900">
              <a:buFont typeface="Arial"/>
              <a:buChar char="•"/>
            </a:pPr>
            <a:r>
              <a:rPr lang="en-US" sz="2000" dirty="0" smtClean="0"/>
              <a:t>A </a:t>
            </a:r>
            <a:r>
              <a:rPr lang="en-US" sz="2000" dirty="0"/>
              <a:t>relocation site acquired to </a:t>
            </a:r>
            <a:r>
              <a:rPr lang="en-US" sz="2000" dirty="0" smtClean="0"/>
              <a:t>enable vacant </a:t>
            </a:r>
            <a:r>
              <a:rPr lang="en-US" sz="2000" dirty="0"/>
              <a:t>possession of Top Yard</a:t>
            </a:r>
          </a:p>
          <a:p>
            <a:pPr marL="342900" indent="-342900">
              <a:buFont typeface="Arial"/>
              <a:buChar char="•"/>
            </a:pPr>
            <a:r>
              <a:rPr lang="en-US" sz="2000" dirty="0"/>
              <a:t>E</a:t>
            </a:r>
            <a:r>
              <a:rPr lang="en-US" sz="2000" dirty="0" smtClean="0"/>
              <a:t>xpected </a:t>
            </a:r>
            <a:r>
              <a:rPr lang="en-US" sz="2000" dirty="0"/>
              <a:t>to be vacant </a:t>
            </a:r>
            <a:r>
              <a:rPr lang="en-US" sz="2000" dirty="0" smtClean="0"/>
              <a:t>by </a:t>
            </a:r>
            <a:r>
              <a:rPr lang="en-US" sz="2000" dirty="0"/>
              <a:t>Q3 2015</a:t>
            </a:r>
          </a:p>
          <a:p>
            <a:pPr marL="342900" indent="-342900">
              <a:buFont typeface="Arial"/>
              <a:buChar char="•"/>
            </a:pPr>
            <a:r>
              <a:rPr lang="en-US" sz="2000" dirty="0" smtClean="0"/>
              <a:t>Parking </a:t>
            </a:r>
            <a:r>
              <a:rPr lang="en-US" sz="2000" dirty="0"/>
              <a:t>facility provides interim </a:t>
            </a:r>
            <a:r>
              <a:rPr lang="en-US" sz="2000" dirty="0" smtClean="0"/>
              <a:t>use opportunity </a:t>
            </a:r>
            <a:r>
              <a:rPr lang="en-US" sz="2000" dirty="0"/>
              <a:t>if required (440 bays</a:t>
            </a:r>
            <a:r>
              <a:rPr lang="en-US" sz="2000" dirty="0" smtClean="0"/>
              <a:t>) </a:t>
            </a:r>
            <a:endParaRPr lang="en-US" sz="2000" dirty="0"/>
          </a:p>
          <a:p>
            <a:endParaRPr lang="en-US" dirty="0"/>
          </a:p>
          <a:p>
            <a:endParaRPr lang="en-US" dirty="0" smtClean="0"/>
          </a:p>
          <a:p>
            <a:endParaRPr lang="en-US" dirty="0"/>
          </a:p>
        </p:txBody>
      </p:sp>
      <p:pic>
        <p:nvPicPr>
          <p:cNvPr id="5" name="Picture 4"/>
          <p:cNvPicPr>
            <a:picLocks noChangeAspect="1"/>
          </p:cNvPicPr>
          <p:nvPr/>
        </p:nvPicPr>
        <p:blipFill>
          <a:blip r:embed="rId3"/>
          <a:stretch>
            <a:fillRect/>
          </a:stretch>
        </p:blipFill>
        <p:spPr>
          <a:xfrm>
            <a:off x="3596577" y="4600880"/>
            <a:ext cx="5049017" cy="1965020"/>
          </a:xfrm>
          <a:prstGeom prst="rect">
            <a:avLst/>
          </a:prstGeom>
        </p:spPr>
      </p:pic>
      <p:pic>
        <p:nvPicPr>
          <p:cNvPr id="7" name="Picture Placeholder 5" descr="TopYard3.jp2"/>
          <p:cNvPicPr>
            <a:picLocks noChangeAspect="1"/>
          </p:cNvPicPr>
          <p:nvPr/>
        </p:nvPicPr>
        <p:blipFill>
          <a:blip r:embed="rId4" cstate="print">
            <a:extLst>
              <a:ext uri="{28A0092B-C50C-407E-A947-70E740481C1C}">
                <a14:useLocalDpi xmlns:a14="http://schemas.microsoft.com/office/drawing/2010/main" val="0"/>
              </a:ext>
            </a:extLst>
          </a:blip>
          <a:srcRect l="7835" r="7835"/>
          <a:stretch>
            <a:fillRect/>
          </a:stretch>
        </p:blipFill>
        <p:spPr>
          <a:xfrm>
            <a:off x="4853608" y="1329088"/>
            <a:ext cx="4196909" cy="3687412"/>
          </a:xfrm>
          <a:prstGeom prst="rect">
            <a:avLst/>
          </a:prstGeom>
        </p:spPr>
      </p:pic>
      <p:sp>
        <p:nvSpPr>
          <p:cNvPr id="6" name="Subtitle 2"/>
          <p:cNvSpPr txBox="1">
            <a:spLocks/>
          </p:cNvSpPr>
          <p:nvPr/>
        </p:nvSpPr>
        <p:spPr>
          <a:xfrm>
            <a:off x="323528" y="332656"/>
            <a:ext cx="4752528" cy="477054"/>
          </a:xfrm>
          <a:prstGeom prst="rect">
            <a:avLst/>
          </a:prstGeom>
        </p:spPr>
        <p:txBody>
          <a:bodyPr wrap="square" spcCol="180000">
            <a:sp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ZA" sz="2500" b="1" dirty="0" smtClean="0">
                <a:solidFill>
                  <a:srgbClr val="003399"/>
                </a:solidFill>
                <a:latin typeface="Century Gothic" panose="020B0502020202020204" pitchFamily="34" charset="0"/>
              </a:rPr>
              <a:t>Top Yard</a:t>
            </a:r>
            <a:endParaRPr lang="en-GB" dirty="0">
              <a:solidFill>
                <a:prstClr val="black"/>
              </a:solidFill>
              <a:latin typeface="Century Gothic" panose="020B0502020202020204" pitchFamily="34" charset="0"/>
            </a:endParaRPr>
          </a:p>
        </p:txBody>
      </p:sp>
      <p:sp>
        <p:nvSpPr>
          <p:cNvPr id="9" name="Subtitle 2"/>
          <p:cNvSpPr txBox="1">
            <a:spLocks/>
          </p:cNvSpPr>
          <p:nvPr/>
        </p:nvSpPr>
        <p:spPr>
          <a:xfrm>
            <a:off x="4716015" y="332656"/>
            <a:ext cx="4168800" cy="477054"/>
          </a:xfrm>
          <a:prstGeom prst="rect">
            <a:avLst/>
          </a:prstGeom>
        </p:spPr>
        <p:txBody>
          <a:bodyPr wrap="square" spcCol="180000">
            <a:spAutoFit/>
          </a:bodyPr>
          <a:lstStyle>
            <a:lvl1pPr marL="0" indent="0" algn="l" defTabSz="457200" rtl="0" eaLnBrk="0" fontAlgn="base" hangingPunct="0">
              <a:spcBef>
                <a:spcPct val="20000"/>
              </a:spcBef>
              <a:spcAft>
                <a:spcPct val="0"/>
              </a:spcAft>
              <a:buFont typeface="Arial" charset="0"/>
              <a:buNone/>
              <a:defRPr sz="1800" kern="1200">
                <a:solidFill>
                  <a:schemeClr val="tx1"/>
                </a:solidFill>
                <a:latin typeface="Century Gothic" pitchFamily="34" charset="0"/>
                <a:ea typeface="+mn-ea"/>
                <a:cs typeface="+mn-cs"/>
              </a:defRPr>
            </a:lvl1pPr>
            <a:lvl2pPr marL="180975" indent="-180975" algn="l" defTabSz="457200" rtl="0" eaLnBrk="0" fontAlgn="base" hangingPunct="0">
              <a:spcBef>
                <a:spcPct val="20000"/>
              </a:spcBef>
              <a:spcAft>
                <a:spcPct val="0"/>
              </a:spcAft>
              <a:buFont typeface="Arial" pitchFamily="34" charset="0"/>
              <a:buChar char="•"/>
              <a:defRPr sz="1400" kern="1200">
                <a:solidFill>
                  <a:schemeClr val="tx1"/>
                </a:solidFill>
                <a:latin typeface="Century Gothic" pitchFamily="34" charset="0"/>
                <a:ea typeface="+mn-ea"/>
                <a:cs typeface="+mn-cs"/>
              </a:defRPr>
            </a:lvl2pPr>
            <a:lvl3pPr marL="914400" indent="0" algn="l"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ZA" sz="2500" b="1" dirty="0" smtClean="0">
                <a:solidFill>
                  <a:srgbClr val="003399"/>
                </a:solidFill>
              </a:rPr>
              <a:t>New Life in the east CBD</a:t>
            </a:r>
            <a:endParaRPr lang="en-GB" dirty="0">
              <a:solidFill>
                <a:prstClr val="black"/>
              </a:solidFill>
            </a:endParaRPr>
          </a:p>
        </p:txBody>
      </p:sp>
    </p:spTree>
    <p:extLst>
      <p:ext uri="{BB962C8B-B14F-4D97-AF65-F5344CB8AC3E}">
        <p14:creationId xmlns:p14="http://schemas.microsoft.com/office/powerpoint/2010/main" val="3710096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descr="TopYard2.jp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51847"/>
            <a:ext cx="9144000" cy="4639354"/>
          </a:xfrm>
          <a:prstGeom prst="rect">
            <a:avLst/>
          </a:prstGeom>
        </p:spPr>
      </p:pic>
      <p:sp>
        <p:nvSpPr>
          <p:cNvPr id="5" name="Content Placeholder 6"/>
          <p:cNvSpPr txBox="1">
            <a:spLocks/>
          </p:cNvSpPr>
          <p:nvPr/>
        </p:nvSpPr>
        <p:spPr>
          <a:xfrm>
            <a:off x="323528" y="1151847"/>
            <a:ext cx="8508953" cy="3644193"/>
          </a:xfrm>
          <a:prstGeom prst="rect">
            <a:avLst/>
          </a:prstGeom>
          <a:solidFill>
            <a:srgbClr val="000090">
              <a:alpha val="28000"/>
            </a:srgbClr>
          </a:solidFill>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200000"/>
              </a:lnSpc>
              <a:buFont typeface="Arial"/>
              <a:buNone/>
            </a:pPr>
            <a:r>
              <a:rPr lang="en-US" sz="2200" b="1" dirty="0">
                <a:solidFill>
                  <a:prstClr val="white"/>
                </a:solidFill>
                <a:latin typeface="Century Gothic" panose="020B0502020202020204" pitchFamily="34" charset="0"/>
              </a:rPr>
              <a:t>Summary</a:t>
            </a:r>
            <a:r>
              <a:rPr lang="en-US" sz="2200" b="1" dirty="0">
                <a:solidFill>
                  <a:prstClr val="black"/>
                </a:solidFill>
                <a:latin typeface="Century Gothic" panose="020B0502020202020204" pitchFamily="34" charset="0"/>
              </a:rPr>
              <a:t> </a:t>
            </a:r>
            <a:endParaRPr lang="en-US" sz="2200" dirty="0">
              <a:solidFill>
                <a:prstClr val="black"/>
              </a:solidFill>
              <a:latin typeface="Century Gothic" panose="020B0502020202020204" pitchFamily="34" charset="0"/>
            </a:endParaRPr>
          </a:p>
          <a:p>
            <a:pPr>
              <a:lnSpc>
                <a:spcPct val="110000"/>
              </a:lnSpc>
            </a:pPr>
            <a:r>
              <a:rPr lang="en-US" sz="2000" dirty="0">
                <a:solidFill>
                  <a:prstClr val="white"/>
                </a:solidFill>
                <a:latin typeface="Century Gothic" panose="020B0502020202020204" pitchFamily="34" charset="0"/>
              </a:rPr>
              <a:t>Development site - prime position &amp; development rights in place </a:t>
            </a:r>
          </a:p>
          <a:p>
            <a:pPr>
              <a:lnSpc>
                <a:spcPct val="110000"/>
              </a:lnSpc>
            </a:pPr>
            <a:r>
              <a:rPr lang="en-US" sz="2000" dirty="0">
                <a:solidFill>
                  <a:prstClr val="white"/>
                </a:solidFill>
                <a:latin typeface="Century Gothic" panose="020B0502020202020204" pitchFamily="34" charset="0"/>
              </a:rPr>
              <a:t>Vacant possession by </a:t>
            </a:r>
            <a:r>
              <a:rPr lang="en-US" sz="2000" dirty="0" err="1">
                <a:solidFill>
                  <a:prstClr val="white"/>
                </a:solidFill>
                <a:latin typeface="Century Gothic" panose="020B0502020202020204" pitchFamily="34" charset="0"/>
              </a:rPr>
              <a:t>Q3</a:t>
            </a:r>
            <a:r>
              <a:rPr lang="en-US" sz="2000" dirty="0">
                <a:solidFill>
                  <a:prstClr val="white"/>
                </a:solidFill>
                <a:latin typeface="Century Gothic" panose="020B0502020202020204" pitchFamily="34" charset="0"/>
              </a:rPr>
              <a:t> 2015</a:t>
            </a:r>
          </a:p>
          <a:p>
            <a:pPr>
              <a:lnSpc>
                <a:spcPct val="110000"/>
              </a:lnSpc>
            </a:pPr>
            <a:r>
              <a:rPr lang="en-US" sz="2000" dirty="0">
                <a:solidFill>
                  <a:prstClr val="white"/>
                </a:solidFill>
                <a:latin typeface="Century Gothic" panose="020B0502020202020204" pitchFamily="34" charset="0"/>
              </a:rPr>
              <a:t>DTPW open to market feedback to create a commercially viable transaction</a:t>
            </a:r>
          </a:p>
          <a:p>
            <a:pPr>
              <a:lnSpc>
                <a:spcPct val="110000"/>
              </a:lnSpc>
            </a:pPr>
            <a:r>
              <a:rPr lang="en-US" sz="2000" dirty="0">
                <a:solidFill>
                  <a:prstClr val="white"/>
                </a:solidFill>
                <a:latin typeface="Century Gothic" panose="020B0502020202020204" pitchFamily="34" charset="0"/>
              </a:rPr>
              <a:t>Precinct planning to be complete by </a:t>
            </a:r>
            <a:r>
              <a:rPr lang="en-US" sz="2000" dirty="0" err="1">
                <a:solidFill>
                  <a:prstClr val="white"/>
                </a:solidFill>
                <a:latin typeface="Century Gothic" panose="020B0502020202020204" pitchFamily="34" charset="0"/>
              </a:rPr>
              <a:t>Q2</a:t>
            </a:r>
            <a:r>
              <a:rPr lang="en-US" sz="2000" dirty="0">
                <a:solidFill>
                  <a:prstClr val="white"/>
                </a:solidFill>
                <a:latin typeface="Century Gothic" panose="020B0502020202020204" pitchFamily="34" charset="0"/>
              </a:rPr>
              <a:t> 2014</a:t>
            </a:r>
          </a:p>
          <a:p>
            <a:pPr>
              <a:lnSpc>
                <a:spcPct val="120000"/>
              </a:lnSpc>
            </a:pPr>
            <a:r>
              <a:rPr lang="en-US" sz="2000" dirty="0">
                <a:solidFill>
                  <a:prstClr val="white"/>
                </a:solidFill>
                <a:latin typeface="Century Gothic" panose="020B0502020202020204" pitchFamily="34" charset="0"/>
              </a:rPr>
              <a:t>No </a:t>
            </a:r>
            <a:r>
              <a:rPr lang="en-US" sz="2000" dirty="0" err="1" smtClean="0">
                <a:solidFill>
                  <a:prstClr val="white"/>
                </a:solidFill>
                <a:latin typeface="Century Gothic" panose="020B0502020202020204" pitchFamily="34" charset="0"/>
              </a:rPr>
              <a:t>EIA</a:t>
            </a:r>
            <a:r>
              <a:rPr lang="en-US" sz="2000" dirty="0" smtClean="0">
                <a:solidFill>
                  <a:prstClr val="white"/>
                </a:solidFill>
                <a:latin typeface="Century Gothic" panose="020B0502020202020204" pitchFamily="34" charset="0"/>
              </a:rPr>
              <a:t> required</a:t>
            </a:r>
            <a:endParaRPr lang="en-US" sz="2000" dirty="0">
              <a:solidFill>
                <a:prstClr val="white"/>
              </a:solidFill>
              <a:latin typeface="Century Gothic" panose="020B0502020202020204" pitchFamily="34" charset="0"/>
            </a:endParaRPr>
          </a:p>
          <a:p>
            <a:pPr marL="0" indent="0">
              <a:lnSpc>
                <a:spcPct val="120000"/>
              </a:lnSpc>
              <a:buFont typeface="Arial"/>
              <a:buNone/>
            </a:pPr>
            <a:endParaRPr lang="en-US" sz="2400" dirty="0" smtClean="0">
              <a:solidFill>
                <a:srgbClr val="FFFFFF"/>
              </a:solidFill>
            </a:endParaRPr>
          </a:p>
          <a:p>
            <a:pPr>
              <a:lnSpc>
                <a:spcPct val="200000"/>
              </a:lnSpc>
            </a:pPr>
            <a:endParaRPr lang="en-US" sz="2400" dirty="0" smtClean="0">
              <a:solidFill>
                <a:srgbClr val="FFFFFF"/>
              </a:solidFill>
            </a:endParaRPr>
          </a:p>
        </p:txBody>
      </p:sp>
      <p:sp>
        <p:nvSpPr>
          <p:cNvPr id="6" name="Subtitle 2"/>
          <p:cNvSpPr txBox="1">
            <a:spLocks/>
          </p:cNvSpPr>
          <p:nvPr/>
        </p:nvSpPr>
        <p:spPr>
          <a:xfrm>
            <a:off x="323528" y="332656"/>
            <a:ext cx="4752528" cy="477054"/>
          </a:xfrm>
          <a:prstGeom prst="rect">
            <a:avLst/>
          </a:prstGeom>
        </p:spPr>
        <p:txBody>
          <a:bodyPr wrap="square" spcCol="180000">
            <a:sp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ZA" sz="2500" b="1" dirty="0" smtClean="0">
                <a:solidFill>
                  <a:srgbClr val="003399"/>
                </a:solidFill>
                <a:latin typeface="Century Gothic" panose="020B0502020202020204" pitchFamily="34" charset="0"/>
              </a:rPr>
              <a:t>Top Yard</a:t>
            </a:r>
            <a:endParaRPr lang="en-GB" dirty="0">
              <a:solidFill>
                <a:prstClr val="black"/>
              </a:solidFill>
              <a:latin typeface="Century Gothic" panose="020B0502020202020204" pitchFamily="34" charset="0"/>
            </a:endParaRPr>
          </a:p>
        </p:txBody>
      </p:sp>
      <p:sp>
        <p:nvSpPr>
          <p:cNvPr id="7" name="Subtitle 2"/>
          <p:cNvSpPr txBox="1">
            <a:spLocks/>
          </p:cNvSpPr>
          <p:nvPr/>
        </p:nvSpPr>
        <p:spPr>
          <a:xfrm>
            <a:off x="4716015" y="332656"/>
            <a:ext cx="4168800" cy="477054"/>
          </a:xfrm>
          <a:prstGeom prst="rect">
            <a:avLst/>
          </a:prstGeom>
        </p:spPr>
        <p:txBody>
          <a:bodyPr wrap="square" spcCol="180000">
            <a:spAutoFit/>
          </a:bodyPr>
          <a:lstStyle>
            <a:lvl1pPr marL="0" indent="0" algn="l" defTabSz="457200" rtl="0" eaLnBrk="0" fontAlgn="base" hangingPunct="0">
              <a:spcBef>
                <a:spcPct val="20000"/>
              </a:spcBef>
              <a:spcAft>
                <a:spcPct val="0"/>
              </a:spcAft>
              <a:buFont typeface="Arial" charset="0"/>
              <a:buNone/>
              <a:defRPr sz="1800" kern="1200">
                <a:solidFill>
                  <a:schemeClr val="tx1"/>
                </a:solidFill>
                <a:latin typeface="Century Gothic" pitchFamily="34" charset="0"/>
                <a:ea typeface="+mn-ea"/>
                <a:cs typeface="+mn-cs"/>
              </a:defRPr>
            </a:lvl1pPr>
            <a:lvl2pPr marL="180975" indent="-180975" algn="l" defTabSz="457200" rtl="0" eaLnBrk="0" fontAlgn="base" hangingPunct="0">
              <a:spcBef>
                <a:spcPct val="20000"/>
              </a:spcBef>
              <a:spcAft>
                <a:spcPct val="0"/>
              </a:spcAft>
              <a:buFont typeface="Arial" pitchFamily="34" charset="0"/>
              <a:buChar char="•"/>
              <a:defRPr sz="1400" kern="1200">
                <a:solidFill>
                  <a:schemeClr val="tx1"/>
                </a:solidFill>
                <a:latin typeface="Century Gothic" pitchFamily="34" charset="0"/>
                <a:ea typeface="+mn-ea"/>
                <a:cs typeface="+mn-cs"/>
              </a:defRPr>
            </a:lvl2pPr>
            <a:lvl3pPr marL="914400" indent="0" algn="l"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l"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ZA" sz="2500" b="1" dirty="0" smtClean="0">
                <a:solidFill>
                  <a:srgbClr val="003399"/>
                </a:solidFill>
              </a:rPr>
              <a:t>New Life in the east CBD</a:t>
            </a:r>
            <a:endParaRPr lang="en-GB" dirty="0">
              <a:solidFill>
                <a:prstClr val="black"/>
              </a:solidFill>
            </a:endParaRPr>
          </a:p>
        </p:txBody>
      </p:sp>
      <p:sp>
        <p:nvSpPr>
          <p:cNvPr id="8" name="Content Placeholder 3"/>
          <p:cNvSpPr txBox="1">
            <a:spLocks/>
          </p:cNvSpPr>
          <p:nvPr/>
        </p:nvSpPr>
        <p:spPr>
          <a:xfrm>
            <a:off x="3247603" y="5619751"/>
            <a:ext cx="5932909" cy="1066799"/>
          </a:xfrm>
          <a:prstGeom prst="rect">
            <a:avLst/>
          </a:prstGeom>
        </p:spPr>
        <p:txBody>
          <a:bodyPr>
            <a:normAutofit fontScale="92500" lnSpcReduction="10000"/>
          </a:bodyPr>
          <a:lstStyle>
            <a:lvl1pPr marL="0" indent="0" algn="l" defTabSz="457200" rtl="0" eaLnBrk="1" latinLnBrk="0" hangingPunct="1">
              <a:spcBef>
                <a:spcPct val="20000"/>
              </a:spcBef>
              <a:buFont typeface="Arial"/>
              <a:buNone/>
              <a:defRPr sz="1800" kern="1200">
                <a:solidFill>
                  <a:schemeClr val="tx1"/>
                </a:solidFill>
                <a:latin typeface="Century Gothic" pitchFamily="34" charset="0"/>
                <a:ea typeface="+mn-ea"/>
                <a:cs typeface="+mn-cs"/>
              </a:defRPr>
            </a:lvl1pPr>
            <a:lvl2pPr marL="180975" indent="-180975" algn="l" defTabSz="457200" rtl="0" eaLnBrk="1" latinLnBrk="0" hangingPunct="1">
              <a:spcBef>
                <a:spcPct val="20000"/>
              </a:spcBef>
              <a:buFont typeface="Arial" pitchFamily="34" charset="0"/>
              <a:buChar char="•"/>
              <a:defRPr sz="1400" kern="1200">
                <a:solidFill>
                  <a:schemeClr val="tx1"/>
                </a:solidFill>
                <a:latin typeface="Century Gothic" pitchFamily="34" charset="0"/>
                <a:ea typeface="+mn-ea"/>
                <a:cs typeface="+mn-cs"/>
              </a:defRPr>
            </a:lvl2pPr>
            <a:lvl3pPr marL="914400" indent="0" algn="l"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90900"/>
            <a:endParaRPr lang="en-ZA" b="1" dirty="0" smtClean="0">
              <a:solidFill>
                <a:prstClr val="black"/>
              </a:solidFill>
            </a:endParaRPr>
          </a:p>
          <a:p>
            <a:pPr marL="90900" algn="ctr"/>
            <a:r>
              <a:rPr lang="en-ZA" sz="4800" b="1" i="1" dirty="0" smtClean="0">
                <a:solidFill>
                  <a:srgbClr val="003399"/>
                </a:solidFill>
                <a:ea typeface="+mj-ea"/>
                <a:cs typeface="+mj-cs"/>
              </a:rPr>
              <a:t>Thank You</a:t>
            </a:r>
            <a:endParaRPr lang="en-GB" sz="4800" b="1" i="1" dirty="0">
              <a:solidFill>
                <a:srgbClr val="003399"/>
              </a:solidFill>
              <a:ea typeface="+mj-ea"/>
              <a:cs typeface="+mj-cs"/>
            </a:endParaRPr>
          </a:p>
        </p:txBody>
      </p:sp>
    </p:spTree>
    <p:extLst>
      <p:ext uri="{BB962C8B-B14F-4D97-AF65-F5344CB8AC3E}">
        <p14:creationId xmlns:p14="http://schemas.microsoft.com/office/powerpoint/2010/main" val="405799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8" grpId="0"/>
    </p:bld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ransport%20&amp;%20Public%20Work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7614</TotalTime>
  <Words>1317</Words>
  <Application>Microsoft Office PowerPoint</Application>
  <PresentationFormat>On-screen Show (4:3)</PresentationFormat>
  <Paragraphs>146</Paragraphs>
  <Slides>9</Slides>
  <Notes>7</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2_Custom Design</vt:lpstr>
      <vt:lpstr>1_Transport%20&amp;%20Public%20Works[1]</vt:lpstr>
      <vt:lpstr>Top Yard  “New Life in the east CBD”  PROVINCIAL REGENERATION PROGRAMME INVESTOR CONFERENCE  26 March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 Fourie</dc:creator>
  <cp:lastModifiedBy>Algernon Nomdoe</cp:lastModifiedBy>
  <cp:revision>175</cp:revision>
  <cp:lastPrinted>2014-03-24T09:34:23Z</cp:lastPrinted>
  <dcterms:created xsi:type="dcterms:W3CDTF">2014-03-13T12:51:26Z</dcterms:created>
  <dcterms:modified xsi:type="dcterms:W3CDTF">2014-03-31T12:13:25Z</dcterms:modified>
</cp:coreProperties>
</file>