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54" r:id="rId3"/>
  </p:sldMasterIdLst>
  <p:notesMasterIdLst>
    <p:notesMasterId r:id="rId23"/>
  </p:notesMasterIdLst>
  <p:sldIdLst>
    <p:sldId id="256" r:id="rId4"/>
    <p:sldId id="268" r:id="rId5"/>
    <p:sldId id="271" r:id="rId6"/>
    <p:sldId id="270" r:id="rId7"/>
    <p:sldId id="262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2" r:id="rId18"/>
    <p:sldId id="283" r:id="rId19"/>
    <p:sldId id="280" r:id="rId20"/>
    <p:sldId id="281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22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7DE0A-F1E4-4644-A278-7B5EE18A6C85}" type="datetimeFigureOut">
              <a:rPr lang="en-ZA" smtClean="0"/>
              <a:t>2012/03/15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68311-76BE-4DBD-A9D3-9610B8A86CF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603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68311-76BE-4DBD-A9D3-9610B8A86CFF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951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Sub-heading</a:t>
            </a:r>
          </a:p>
          <a:p>
            <a:pPr lvl="1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0629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New section heading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752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6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_pp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smtClean="0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  <a:endParaRPr lang="en-US" sz="2222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6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0200" y="3642036"/>
            <a:ext cx="6627999" cy="1764986"/>
          </a:xfrm>
          <a:prstGeom prst="rect">
            <a:avLst/>
          </a:prstGeom>
        </p:spPr>
        <p:txBody>
          <a:bodyPr wrap="none" anchor="t">
            <a:normAutofit/>
          </a:bodyPr>
          <a:lstStyle/>
          <a:p>
            <a:pPr algn="l">
              <a:spcAft>
                <a:spcPts val="2400"/>
              </a:spcAft>
            </a:pPr>
            <a:r>
              <a:rPr lang="en-ZA" sz="3100" dirty="0">
                <a:solidFill>
                  <a:schemeClr val="bg1"/>
                </a:solidFill>
                <a:latin typeface="Century Gothic" pitchFamily="34" charset="0"/>
              </a:rPr>
              <a:t>Chapman’s Peak Drive </a:t>
            </a:r>
            <a:r>
              <a:rPr lang="en-ZA" sz="31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ZA" sz="31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ZA" sz="3100" dirty="0" smtClean="0">
                <a:solidFill>
                  <a:schemeClr val="bg1"/>
                </a:solidFill>
                <a:latin typeface="Century Gothic" pitchFamily="34" charset="0"/>
              </a:rPr>
              <a:t>Operations </a:t>
            </a:r>
            <a:r>
              <a:rPr lang="en-ZA" sz="3100" dirty="0">
                <a:solidFill>
                  <a:schemeClr val="bg1"/>
                </a:solidFill>
                <a:latin typeface="Century Gothic" pitchFamily="34" charset="0"/>
              </a:rPr>
              <a:t>Centre and Toll Plaza</a:t>
            </a:r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  <a:t>March 2012</a:t>
            </a:r>
            <a:endParaRPr lang="en-US" sz="2222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Due Process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935480" y="5974080"/>
            <a:ext cx="601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Century Gothic" pitchFamily="34" charset="0"/>
              </a:rPr>
              <a:t>Plans Released During Public Participation Process</a:t>
            </a:r>
            <a:endParaRPr lang="en-ZA" dirty="0">
              <a:latin typeface="Century Gothic" pitchFamily="34" charset="0"/>
            </a:endParaRPr>
          </a:p>
        </p:txBody>
      </p:sp>
      <p:pic>
        <p:nvPicPr>
          <p:cNvPr id="6" name="Picture 5" descr="E:\Desktop\Chapman's Peak\EIA Plans and Images\Chapmans Peak\2006_03_31 Hout Bay Plaza_Boundari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1266825"/>
            <a:ext cx="5958840" cy="452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9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Due Process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935480" y="5974080"/>
            <a:ext cx="60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latin typeface="Century Gothic" pitchFamily="34" charset="0"/>
              </a:rPr>
              <a:t>Plans Released During Public Participation Process</a:t>
            </a:r>
          </a:p>
          <a:p>
            <a:pPr algn="ctr"/>
            <a:r>
              <a:rPr lang="en-ZA" dirty="0" smtClean="0">
                <a:latin typeface="Century Gothic" pitchFamily="34" charset="0"/>
              </a:rPr>
              <a:t>Inset: 2008 Final design</a:t>
            </a:r>
            <a:endParaRPr lang="en-ZA" dirty="0">
              <a:latin typeface="Century Gothic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66824"/>
            <a:ext cx="7369810" cy="45891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 rotWithShape="1">
          <a:blip r:embed="rId3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t="27675"/>
          <a:stretch/>
        </p:blipFill>
        <p:spPr bwMode="auto">
          <a:xfrm>
            <a:off x="5684520" y="4953000"/>
            <a:ext cx="2500630" cy="8562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458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Due Process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2005 Record of Decision issued in favour of construction of two toll plazas.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ROD was challenged.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2008 Appeal Record of Decision issued by then Environment Minister </a:t>
            </a:r>
            <a:r>
              <a:rPr lang="en-ZA" dirty="0" err="1" smtClean="0"/>
              <a:t>Marthinus</a:t>
            </a:r>
            <a:r>
              <a:rPr lang="en-ZA" dirty="0" smtClean="0"/>
              <a:t> van </a:t>
            </a:r>
            <a:r>
              <a:rPr lang="en-ZA" dirty="0" err="1" smtClean="0"/>
              <a:t>Schalkwyk</a:t>
            </a:r>
            <a:r>
              <a:rPr lang="en-ZA" dirty="0" smtClean="0"/>
              <a:t>, upheld 2005 ROD.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2009 Report reveals no irregularity in concession contract but considerable tension over delays and lengthy closures (which Province had to pay for)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2009 – 2011 Contract renegotiated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2011 Third Amending Agreement signed, removing paid-for closure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 smtClean="0"/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09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The Toll Plaza and Control Centre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2008 Final design of the toll plaza and control centre was completed: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 smtClean="0"/>
          </a:p>
          <a:p>
            <a:pPr marL="466725" lvl="1" indent="-285750"/>
            <a:r>
              <a:rPr lang="en-ZA" sz="1800" dirty="0" smtClean="0"/>
              <a:t>Based on environmental principles developed </a:t>
            </a:r>
            <a:r>
              <a:rPr lang="en-ZA" sz="1800" dirty="0" smtClean="0"/>
              <a:t>specially </a:t>
            </a:r>
            <a:r>
              <a:rPr lang="en-ZA" sz="1800" dirty="0" smtClean="0"/>
              <a:t>for building on Chapman’s Peak</a:t>
            </a:r>
          </a:p>
          <a:p>
            <a:pPr marL="466725" lvl="1" indent="-285750"/>
            <a:endParaRPr lang="en-ZA" sz="1800" dirty="0" smtClean="0"/>
          </a:p>
          <a:p>
            <a:pPr marL="466725" lvl="1" indent="-285750"/>
            <a:r>
              <a:rPr lang="en-ZA" sz="1800" dirty="0" smtClean="0"/>
              <a:t>Based on practical experience of the concessionaire running the toll operation over the previous 5 years, since 2003.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 smtClean="0"/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57" y="3654107"/>
            <a:ext cx="2660015" cy="166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55279601\AppData\Local\Microsoft\Windows\Temporary Internet Files\Content.Word\2012_2_23 Hout Bay approac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90" y="3654107"/>
            <a:ext cx="3915410" cy="16681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935480" y="5539740"/>
            <a:ext cx="60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latin typeface="Century Gothic" pitchFamily="34" charset="0"/>
              </a:rPr>
              <a:t>Old and New: Temporary Facilities and 3D Model of New Design</a:t>
            </a:r>
            <a:endParaRPr lang="en-Z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The Toll Plaza and Control Centre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New building to replace temporary facilities: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Stack of six shipping containers and four fibreglass toll booths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Port-a-loo toilets in use by staff for eight years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As many as 200 staff departures since 2003, often citing poor working conditions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June 2010, female toll booth operator severely beaten by criminals in one of four robberies of the temporary facilities</a:t>
            </a:r>
          </a:p>
          <a:p>
            <a:endParaRPr lang="en-ZA" dirty="0"/>
          </a:p>
          <a:p>
            <a:r>
              <a:rPr lang="en-ZA" dirty="0" smtClean="0"/>
              <a:t>New building described as “luxury office block” in the media: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Largest office is that of </a:t>
            </a:r>
            <a:r>
              <a:rPr lang="en-ZA" dirty="0" err="1" smtClean="0"/>
              <a:t>Entilini</a:t>
            </a:r>
            <a:r>
              <a:rPr lang="en-ZA" dirty="0" smtClean="0"/>
              <a:t> General Manager at 12.4m², or roughly the size of a 16 </a:t>
            </a:r>
            <a:r>
              <a:rPr lang="en-ZA" dirty="0" err="1" smtClean="0"/>
              <a:t>seater</a:t>
            </a:r>
            <a:r>
              <a:rPr lang="en-ZA" dirty="0" smtClean="0"/>
              <a:t> minibus.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60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The Toll Plaza and Control Centre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 descr="2012_2_23 Noordhoek appro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23" y="1297304"/>
            <a:ext cx="12976866" cy="449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The Toll Plaza and Control Centre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4" name="Picture 2" descr="2012_2_23 Hout Bay appro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820" y="1146894"/>
            <a:ext cx="14242538" cy="464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1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Location of Toll Plaza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Located in disused quarry above </a:t>
            </a:r>
            <a:r>
              <a:rPr lang="en-ZA" dirty="0" err="1" smtClean="0"/>
              <a:t>Koeelbaai</a:t>
            </a:r>
            <a:r>
              <a:rPr lang="en-ZA" dirty="0" smtClean="0"/>
              <a:t> with low environmental value</a:t>
            </a: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Across the road from </a:t>
            </a:r>
            <a:r>
              <a:rPr lang="en-ZA" dirty="0" err="1" smtClean="0"/>
              <a:t>Tintswalo</a:t>
            </a:r>
            <a:r>
              <a:rPr lang="en-ZA" dirty="0" smtClean="0"/>
              <a:t> Atlantic luxury hotel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2.5km from </a:t>
            </a:r>
            <a:r>
              <a:rPr lang="en-ZA" dirty="0" err="1" smtClean="0"/>
              <a:t>Hout</a:t>
            </a:r>
            <a:r>
              <a:rPr lang="en-ZA" dirty="0" smtClean="0"/>
              <a:t> Bay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Is not visible or audible from </a:t>
            </a:r>
            <a:r>
              <a:rPr lang="en-ZA" dirty="0" err="1" smtClean="0"/>
              <a:t>Hout</a:t>
            </a:r>
            <a:r>
              <a:rPr lang="en-ZA" dirty="0" smtClean="0"/>
              <a:t> Bay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Close as possible to most dangerous parts of pass, without being at risk, critical for emergency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Control centre will be located on 2100m² of land which formerly belonged to </a:t>
            </a:r>
            <a:r>
              <a:rPr lang="en-ZA" dirty="0" err="1" smtClean="0"/>
              <a:t>SANParks</a:t>
            </a:r>
            <a:endParaRPr lang="en-Z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Land was originally given to </a:t>
            </a:r>
            <a:r>
              <a:rPr lang="en-ZA" dirty="0" err="1" smtClean="0"/>
              <a:t>SANParks</a:t>
            </a:r>
            <a:r>
              <a:rPr lang="en-ZA" dirty="0" smtClean="0"/>
              <a:t> by Province in 2003 as part of 9,700,000m² transfer, then re-incorporated into Provincial road reserve in 2011.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2807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Day Pass System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Province will continue to subsidise the Day Pass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Wild Card holders will continue to get discounted access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Access to </a:t>
            </a:r>
            <a:r>
              <a:rPr lang="en-ZA" dirty="0" err="1" smtClean="0"/>
              <a:t>picknicking</a:t>
            </a:r>
            <a:r>
              <a:rPr lang="en-ZA" dirty="0" smtClean="0"/>
              <a:t>, hiking and lookout facilities on either side of the toll plaza will remain</a:t>
            </a:r>
          </a:p>
          <a:p>
            <a:endParaRPr lang="en-ZA" dirty="0" smtClean="0"/>
          </a:p>
        </p:txBody>
      </p:sp>
      <p:pic>
        <p:nvPicPr>
          <p:cNvPr id="4" name="Picture 3" descr="http://www.chapmanspeakdrive.co.za/photos/things_to_do_-_picnic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2651760"/>
            <a:ext cx="5265419" cy="379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0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1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ZA" dirty="0" smtClean="0"/>
              <a:t>Chapman’s Peak Drive</a:t>
            </a:r>
            <a:endParaRPr lang="en-ZA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9"/>
          <a:stretch/>
        </p:blipFill>
        <p:spPr bwMode="auto">
          <a:xfrm>
            <a:off x="1150302" y="1172527"/>
            <a:ext cx="6843395" cy="4512945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9880" y="5791200"/>
            <a:ext cx="401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Century Gothic" pitchFamily="34" charset="0"/>
              </a:rPr>
              <a:t>25 Ton Boulder on Half-Tunnel 2004</a:t>
            </a:r>
            <a:endParaRPr lang="en-Z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:\Desktop\Chapman's Peak\EIA Plans and Images\Chapmans Peak\Picture 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03" y="1172525"/>
            <a:ext cx="6843394" cy="451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ZA" dirty="0" smtClean="0"/>
              <a:t>Chapman’s Peak Drive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1950720" y="5791200"/>
            <a:ext cx="532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Century Gothic" pitchFamily="34" charset="0"/>
              </a:rPr>
              <a:t>Top of Half-Tunnel Showing Various </a:t>
            </a:r>
            <a:r>
              <a:rPr lang="en-ZA" dirty="0" err="1" smtClean="0">
                <a:latin typeface="Century Gothic" pitchFamily="34" charset="0"/>
              </a:rPr>
              <a:t>Rockfalls</a:t>
            </a:r>
            <a:endParaRPr lang="en-Z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www.capegateway.gov.za/image/2011/11/chapmans_peak_rock_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904"/>
            <a:ext cx="3162300" cy="235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1" y="1172526"/>
            <a:ext cx="3383280" cy="4512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ZA" dirty="0" smtClean="0"/>
              <a:t>Chapman’s Peak Drive</a:t>
            </a:r>
            <a:endParaRPr lang="en-ZA" dirty="0"/>
          </a:p>
        </p:txBody>
      </p:sp>
      <p:pic>
        <p:nvPicPr>
          <p:cNvPr id="1026" name="Picture 2" descr="http://www.iol.co.za/polopoly_fs/iol-mot-nov9-chapman-s-peak-1.1174338!/image/1334743709.jpg_gen/derivatives/box_300/13347437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234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hQSEBUUExQVFBQWFhkYFxgYFxUaFxgaFxgYFxgZGBoYGyYfGhojGhgXHy8gJCcpLCwsFR8xNTAqNSYrLCkBCQoKDgwOGg8PGikcHxwpKSkpKSkpKSkpKSkpKSkpKSkpLCkpKSkpKSkpKSwpKSwpKSwsKSwpKSwpLCkpKSkpKf/AABEIAMIA4AMBIgACEQEDEQH/xAAbAAACAgMBAAAAAAAAAAAAAAAEBQIDAAEGB//EADsQAAECBAQEAwYGAQQCAwAAAAECEQADITEEEkFRBSJhcROBkQYyocHR8BQjQlKx4fEVYoKSosIWJHL/xAAZAQADAQEBAAAAAAAAAAAAAAABAgMABAX/xAAjEQACAwACAgIDAQEAAAAAAAAAAQIRIRIxA0ETUSJhcZEy/9oADAMBAAIRAxEAPwBcqXy3cNcEO/UaRPDY1QbKHAFARUeb7/zDDGcOzHNLZyGWl2pd4SYicZSg4oRTycN6isC8Olqjqp81U3Dh8pZLZkByklQbM1R3gWdgBKWV+8WTmUoByRehFvt4T8PxBzJJoCHOwsRTvvDbESpimWohSQ+U3BGbSFeGTsW8TkgzCrKcxqSHYvqzxBSEFIHMl6O5f4wx4pJJCVAWdyG6X9YVlRFL+VPjDXhOWMCGE8NTO7WO8SXMao5umrxZi3JcA2+cCIBSCpSSFEa/KEJyW2hnImJqCw9L/SB52IYdH8u1IFkYjNQ16xUpSwSzZdLNGQt+gxNeYBi1TGlPrrZjE04VRSHIJbQ67NGp+DWlIL5h/tqR6aQ9oJkvE+Gmr7UrWK044kl6B6uN7dTF+Gw2ZJB/lm2i3EYdJyqYEMHL1DfzBtBoE8ZL2ta7NpBNNPOvoYoThApZ5gNtXHTSCzhEbnYjX4QGxavScmSGorNt9Pu8FTsRmZjkUGobUsp0gs3YwGhASlmIERzHUwI6FOug+YrPmzAZVAChcaVHmxqPKImWsJOYhShYgMDVxminDhWYAHl1O1rjyhhO4dQEDMBYgmm/nB9l1O1qOemPUzElJNwASnWoO0bws0CmhqH+sPJope4DFtfk28JcXLJKmHMD7rD1r6w0ZbQr3oPCg9AodQqja0u+vrCTivDSp5iRzpIO7300hliMSkEBlJ6g9ACK0IcPFs9QUmjM1QT3du7wG2aXQhRPWJbqADAG/Wvn0gf/AFDOSQ+VqQ4nJoWvp/e8LJ6MoJShII0AJv07wqabJUQTiWGY+7qdoWY3FBRSpLltxQdYZ4cE2JGmUPfqIX8Vwq0kHKoJbRwkkXtD0Mkey8VwaU5ClTEu3fLrHPzcMFnLMAJckbE9+7w8/FArADNcdXpUQuGHzTFJ0qzaV0jnUkdkkKZuDFVAEHYWp1grhSwkpSVMKipJoQGpEZ8vwVEBQmIJAAqCKkcz9esS8NKiW5C3u1Ltdi3a+94p2T6D8QsjlyoIcHMHc9CDoIWcSwSlZSCKA702EXeMp2U7gO+jd4MQjPqzfdYzWE5KznTOZOVQY69WMC4qRmIOYsnc6HaD+K4JSTmAJBNWr27QvE0GhbqGrCIkzUky0m3S51vDOVhE5f2D17QAOHMgKTUHfRt3iqUpaSSSCHs41g4BIZAAAgAljo9YKykFgDmbanlvEeESFBLqZySzPTbvDCfNYin8g/esJejoWLO4D9mPlFK5gLsD2/q0NMbMBBZTlqUq329ekKFoB1NN4oqFm/o2iXuf8doIEkfpDlonJAy/pfsoDW5t6RXJmgGhro1R5/bw2MVRIiazgjp208jEMRJAAZxm3hkVBYbKAo3Jep3DRUs/pUMzHqLbfZhJWh6sH4bh5iF50hRQQKswY/KGiEKBs1HdO1yCxq0Vib4gfmlEA5VJYuWstJFvODZCgQOcVAzZCygQA7iH5UWhECVLyLCU5lpJqTSp3BsbuS0JcViQtYzJZjRaSCCNqWZjSsdZmTnDKdVmUGBpqCBeOT4kZkmcrlIl3aWXyp8rgbQV9harAieykg7Vs/8AUBTJdBUgv5EHeCk4hC5YUh2qFFmdXbqIXu7FKgw3gpkpriW4gsNC1qt6wGZhap0g8KASMw1fraop3iM3CA1ALbH5ROSE7QnlYdTgnMDozRuZhS4zkkDTKPWkX4rAAqBC1BrCjkxfLlBw6lEAWDUpWsMpBR3+BkoIUsEF9LEMKU0gLhWDLrqWs2t/6EbweDmSiVIJKSz66BgPjEpHFBKUtSpdTXUfWIKmdrzsCWlS1HMmqWLWpY19PsQBisEoKKmJSgskFRJCm008+kdBjMCVFSwU5cuZLPmYVylrl4EOCQpCVAMSAK0JNqjfrFLpE+NsVy8JOTMGeYqYkp/cTQigMMJFEn4bjtDEoLsCwoC5eBFLD26FmhHJvoSceJpOMKqu5eoLM0CzsHLWmqA4r19RBYwaSbsWtFKkZRys9iP5aNdk2wFKQigBcVraIy1SwWyJS5L13rT6aRDGTswqjKa1tmFv7iOH8ikVd4PFIm3pdLnqzkBwPjBDkAlbsK026gwOmaM2ah3u/SkXLxCgdMp7ekKOjMMsZgwZ92r90ic6So9SI1JW5ZgO9z5QTKUEllU63HXsYNmFyZLinKdiSNWMDqksWfmhicJLcsTV63voXtFA4ajPmYudO20HlRmrIpzIAUa10a3nSI4qY7Gqe1Q14fYXhlHUUkZQrKCyspqDUUP9wnxMhUtRzJGQ/wBCtWvSKJ/Y1URkYxKkgLSWJYHXYEKB3/mGXjkBKMoLANUOX0ewI7iJcO9m3l5pYJBc0UCBqxSR/G0ZNnhwVVzO9SSGbls+opCtDxx2U47HXSUnMKkggnau7QKFIULWdw5YuP8APrF0/AhWZQUwox1ZgdOsA4nAssMQXFauD22PeHi0kCXK7Inh8tSXTmBBoM6qOAPdtqYHxWGANi5rV3Ii6WGWQTvl76RTxLHgkOSQkBI8gx+MK/0JOVoGOKSSwLAeelYskqLmrpIFRp0aF0rDDNmLseg3g3D/AJZYMoVYd/pDVZJdg/FB4YoxzMAWch7gH+YHViFeHmSpgNrt0josTgkTJbLYuAKUA6jY/WEUiUJaloZxvexFfQQFSKVWs6zC8cahUSktYu1LWEb4lxWXNTLyoJUhSRfKWL0PR2hJLwzgEVb7MYFlP39vA4r0dMpHRLwk1IBlLUeZIIJzJP7mIdhr0gjxz7szKFJLMDRQIuD8fKEGF4qpBoPQqTe9i3wghfEgpSikCYyfdCKgkipAvWhywHH7F5DheJylzrXyfaAcRh2XnB5VN5RWk5gTlqP0qJTmswG3n5xuUorTzI8NqAlTjr6W84RKib0JlzQTV30YxXjZNQU03/sxA4U0OYdHse0XqwKykG29aQlUxKbIBQKHU53DCkAowQUaEgPUUFIPXLyJGZs38xElJNSQTq72+cPtYFp0QVwvKQovQUrys52vA2M4eVZSkgM9NGi5HECkZXKnp0HpC8TZiWKrn0t/flE4Rl7FYwEoZAKU1a/faCUIJSwHoRvo8KpU4qej9i4aCygigBzFrEB9WcGH4syKpcxixLqFTaC8HikFRdyBdmLg9D0+ML+GcIVMObMCHZSFULZhr2rDH2f4NkCiur8oA5mq6TergaQzjRSMdHWLxqUFktVGXqzEAE7wMsoWcp8WicuUkEKbuHoWIaLpaM2YMVEEsnV2sGsabQsXPJmJWksQllFyA4CstGBBo3pBWlnQ8kZitOUDKGJSxTMOxoWr1HeEPHcIy1kISgLc7q5QxNw6g3R4YYbiLPMmAOQ9AWuxbu8UjGKxLszoqKsSFdur1uzwq5WaVNYLOFTFBKVJJUkuHCeWlOYFyN4plkZspASQQAySKt3Yf5g04eWlPhIXkVlZQuAag0JFKirxRNwiQeZSpuZSMzMlRNSGyvvFSXF9G52DClBJUA9i7Cgq/qIUYzAAgMwIcuxD9/OG2PkSc4QnOOYMpTuH1OkWcVlpAy+I5NQQPX4wmWgSiuzlJoZwYjMOty33SDcZhw7io6XH3vASMM6tT2uYo/xZKUeLGGBxLFl1Hf1irH4ULQyFMP0ua9hu9YCmBq3FdK26RbLVQhqaPcQO9Qyd4dmvgxzElYCVF1Xe2lafGLZnBUTFEZuQjM5FaMClut37wRjZnhyy5BBDks9PKE+GxiwGkgzXN8xdLjSJRvs65cSjEcLyglw2Yhw9G36RrhE0S5mcAKyGqqaisW/izUL96lLu1+8Vy8QimSUxFGBfMQXd7WftFbbRKkP8Vg0zE+KCA9coB7dmYwMEZqgVFCliwy0JBsxpBfDZo8LKxBcKoS1y+tf6ilRSVK8MLy7BRALvcd4nejcUwSRiygNlJD0i6Vi0qD2cVGbbWBysEbA0/qBZOCUk+9rtp6weKIcqwLxgzgpNSPdOtT0jU/AnICoJXqHOzQPOxCipL0YEWuDrBiJZUhgeYa+UD/kZSvBKqSynSlgqihoNj01jJ8pX/GlAOkMZabOUlTFyRUtC0zlpmFBrqKXSdCRDJ2T/AKVIVkIaga39RLGYsAjQjrv0EGyOHmalSU1UzM5cBtoDTwJSmzKYg/B9YykuhaZfh8SSrK5BUABRmzVDndqesHYjFLBZKzlQKgpLaWISbNaI/hcmVKbimZuWr0I0HV6Vg/xkSxlfMWFK7VubPSsH+HRFfYv/ANUSRlqhbkPlYK23p3MV8SU6EqSFAMxd2HcP5wcmb4icwqAdQD3FdNhFKkpUtMxlAOQyTQ9wxHwgpjdirA41VU8pa23bo/nDDCcSyrBZKdNWUFEBQrUAN8aQXOwssDNzAk0/dvQKuK/GBFJBClISkPZRTY2etGMF6LXHSzi3Cs6/ES5KrA36CvvUiGJ4UJaElIUCk8wdiT+5moHGhENOEzRMTLC0grDpe+UjMAK+Y8o1iuHEKecXQ7NUVCSbW1iPJrB+1aOexeMYftuyrltUnNu8Fy5qUNyZ6qFbMrW2kFyuHLSlyUrlrKroJYMfeAVpSIpk56BiC4H6WIFHc60PnDSd9CcGKMZhC+dLFJeug9IXKDEfLb+Y6LEyAJIKQVLSckwZgQ5FGY2LpL9YRY3C5WUXSLMbj+qH0hlLKZOVoB/BBQICiKUZwYowy2YOTp1/qDcIksXqOl9f6gWZgRnUA4LvU0BakLDsmrvDquJYRS1FsygwynPfcAbwbwfhyhLJTLyKblFHdrqcUiOD4mFcqJJUAwckJCRpUw0nzTlJSaU9w12ZxpCvEdqoTcSwZkDPM5lWJSLK0HUNFoKWdgH6agNp0NovEvO4IJBqcxK+lAbQFNWEp/Xcfp5aPRxTyvDJ2JJUH4bFZAQ4cdg46MYKRNBUCG3rCLDYrmqmhJHVh5QxwKsxyuAxppSBJCxkUcVUykupJCtEhmY61qesUrJZKt7GLschuWnKaFQ1JFi3T4w0HDBMwA0mJJIvc1Z4YVrkxLLnaEPTT7pFH4goBWkkDUG4ipEqaFJBHNzDKXAdIzM7awyEsqcZa0BDg0L3pUtGpMm4NEsPlWM29/TSAcXKIfI5YdHqXESRKMn9Qynp8IlMZyMwLsRuR/W8LFaZdAsjFMaKKVjYs4PUbbWgmRO/dVw7mw7wunS1CYGYJLPSoPQ60huqQkBSaOpP7npo0bikzaWpxQmC7UZm2YeY+saxUgKUDmBUH6UBteF680phRma4PXWMTjP3VFD0g2ZeSvQ1RgUAKTXLY5VFxexGsVYGQmWFZVTCmnKXUUkO+o+xEsLKzy1LHLlYnKWFO1wzxHHcLdiJpBIBIOVrgHLsWLsTWCujpUr0Jn5CAM5rTmCaa0IOlSfKDxw+UElvDVT3coFRrQ/KF8rhwUkA5S6iHIZqFtaad3eJyOElnZBBLggqqkbFwKOBUQnaKYmDn8jFhQcJmJL1PvVJceQrDTFYmXlYqKqglOYValK3HyhevBlQWlKQCUMHNy70Jdh2jOIcPIIJmGyU5eWwvtcd+0bH2J1iLlY1Cljw0ZUEAqzFmJLV9LQNip0tCm8QqJYlQNOgduvwiteDGQlLhQqXJcmlCDQABjfWF6ZeZVGJazgf9RrDxSFk2dMjAyFSicxK1NnKKBWQ0cMElg1qxzvHT4iknmUlKctBZiad4nwslJATlKwosSHV/LUBHrDr/SjOlKIIc3qEnqFUN36QJKhX+So4eaAhtGuX/naIrlBSkqe+xv3hrifZ2clS1Ey1ae9UhmfuGEKfwpAd67NY01/iCiDi0PUYYypYGVR3UUOKltPrFuHyLUAoKVlqpKQoFtsr6w5xOEcAhw+ygbb6wCsZFg1cXb7pCs6m6DjIly5IycrmlFBiRetf8wmVJGUhSSXZlGhSenofSCp0/MyQpi5IcOIqnTnJBqUNbV6giMhJO+gYlhX1i0rbmBcNt6RkyYbv0azg69oHTixUEMCLwGnRHUMUTApxcHSDsHxBSHSTmQKtCKXPSCanuOkb/Fn9/r5tCRxgbaY/SUTVZSOWrGhqsMokG1IUT0rCyoIyhLJu7swzAxVwrEKQrnKSmum+4sADDbwwp2OV9B/ZZjFkyqbktFuFT4yloAfKASKEnqPSKZmBdsrhQLBxoem2sO+F8HUmapYMsISlIJUFEjMUqBoaMAfUQVPxCUGjEvdKQ5rd9oxl479nO/gVAJzpoT1bf1g7h/sxOnVCMyRqVBNKfy5tDWXJUFJdLZnIGtKONrGD8ficqORIKklChlcPWlHp/cb2H41WC3insEuUkrCgtISSQ7KT56gWjlpsoD3kgAvlI+Yj0LHcUTjZRAC00YpBDu9iQLdO0c5jPZlWUkDIA6lFRdgKk92rBl43eIg4ifFSDLkImDMM6iHcZS1iALee0RE/PKKQ76AGgPUAa7w04d7Qy/DlIAURKWnPQFCgHGtwbw0xHsYnxFrlTcqFsQkAlgas7xSXjd0g24q0IsJVIRMQaAVzIFibEkWg7B4sghiQBYFQIq7ij177w0mcDloT+ZM5bHMEgV0Gz/KJyOAIA/LWop0YpLU0LW6QvxTeUv8AR15K0RYzGqJOVQdgXat76GBTi5gNRRSqEC2xjqDwBBu6u7fflGS+CISGDgVo4prtB+CddAfls5X/AFJDpdQ3Oa57bAfOOc494ysSn8PMWAoUCSPP3bx3WM9ksNLLqC3W5SM1SCQ+VhSO84ZwiTJlhMmWkZS1Q52JJNTG+Nx0HyXh5FIT4OUrUSDUuzuNte8EzuNF2QUhAAFDXaoo9K1jsvbz2dk5PEyEEliUaFnCm8m8482Rw3LmILqO7V7mEdLsPMNVi3JPKXvy9G0LD4wqxctTGhbRn0cfOGkmQkSzmSym3YU8ov8AxMgDmROYCuVvOrbQqT+wOTYy4Vw6apH5s1QJNAlirqdmaD5nCUBJSHdveJLltTEJQaaFglglmelNW3iWMxJa9TpDNIrJ4KThdRcb67wLi56Qp8zED3a6X/mGaS7sQ+o2hfxXhfiHMCxsQGbv3MSiyKboClzwajKzVJYkdomke8pIc9wXFAT8RFC5QlqAVmcJATQHU7PWGfDeGzFkumh1bK96E9ItlFrXEQTJocn5xmHxTu9hf7NY6A+wyCXVNUkkuyWJ8ng7Cey2GQQSgzFGpUtRPa1G7wF480koNiHhweZl97UAF+zi0PUpVLZSuVKiwd3dRtSt4dSOFUZISlLuyWA9RWC5XDkNUg+ekZeKXoZJL2X8C4v/APRSopdIByn9K0uQB3aAZuKkzZqCEZNVEuxOzAfGCJ/DZS0hBBIDsHUAHqbUFYC/+F4Y1EsjqJk0X3ZYinwuhl5Ijfj0snwlOhn3qH1p+mBOKDJJWoCqUgltcpFiNMrnyitPApaQAFzSBoJswp/8iXja+CJX7yphGgzqA/6gsdq7xl4ZB+VFPBwQZzcqfFJBehcJNr3JgniqgcPNZb/lLtUVSReCJGEQgEBy93J/x0gRXCJYVmGZJY+6opd9wmh846VFojKSYi9g8KEicHdxJV/2QqnqI6vNltTpQfKEnDuDiQVFJUAoJFyaJdr94vxmK8OWpanISMx7RrXdC1+y3FrXNWEZGCeYLJB/20Aq/MKxmVMpIbUk2ZyanpSOSwHt6heKAIKJVUFSjV1ZcqlDRilv+XSO2/0zOMwLvViG86PpC49HV9EuHstKitWUg0ar+TRy2L40pcwpqJYUxb3rs76Qwm46XKVlmUauvUlt6AtvFXFcRIlyqJSlS/dy0KkkAuVaX+Uc/knJ4mHggVftIJQyS1eMlObIFhyMwYilT5NeO89n+ImaFzCAkOAK0f8AVePIpPvJIDJS5U4BIy1dzo8en8CxmHlSAJs2UMpIda0b1uaVeD40+LYkqVHOe3WPmfiiAomUAigs7XLQkm4JZDuCDVxp3EMvbf2llzJ6UyJqJkspS/hlBGYFV1AOWAs+sKuHYxa+U2FzE5oOMpWg2NogpByEaG8MsRhdWp6wCpTBj/MQa+xqOkwvD1fuajl6BurxDEYJLtmzHcVT6vDFSVLqSLRCTw8/uLbR2PwMZzixcjhxGw84ITgkguWrfQecH/gjqr6xYnCJF3P30hl4AcooAEsCwHRoJEgq0p5QWMoZhEguKLxV2B+bMRWMKlunfWLEISLfbWifhE1sNzQesSCUi5foPqYpxS6JOUn2zSl7RJjqwGr/AEvGHENYAfz6xUVkw1ClomAde/0iE3EPGnaKll+kFIFk5Z1PlFhmRUmaN4sAHWDRjM0ajZMQKoxiK7Qv4jhs8taDZSSPUU++kHFXlA82YO8I4odHiy5ZlzCk0Lse4+zHbex3tp4X5M0nw7JUT7mwP+3rpA/thwBRQqakA1dRAYgb9dI46XMZwY5tRRHs/GMFLnIZQd6gjTqO8cXxzxpdVvMQ9FtoWGUj9LEP1eN+x/tb4X5U0/l/pUf0PoWrlPwjt50gKTZLKGwIIPe4guKkgM804hi3w0xQ94gpYVJej/wYQ4HhYCZalJqVEWowFBS+sdpx32RUlKjJrQ8r215enSOZM50y+/yMCEWhW8phaE89QQHDaU3ZvKGvDZzLIoQaeu8LfxqQkpJ+3YwdhMESkTEIUQS2ulvvpEZ9jROhkTaUq10vX4xHFYVMxlDQUGo6doClzMzrIKSzEanr5RfJmqCioKDAOQdRrE2iyOsSaCJBRjYlkDmp3I/gVjZWkfuPkwj1WchoPE/ALOxbew+MQ/FF+Wnb6xhJNz63gaYmAnU+n1jfj/tAHk59YrCBrWJZoagGKBUan4mJCWIjnjM0ajEnjHJjQVG3ggMEvzjSkPGwqImZoIxiSZbRImKwYwmMEkYreI5jGnjGNtFGJmMHNAL0i1S4E4gpWUiXkKjopwD6QGsGQj4nxPOkpTVJu9HB0aPPeKYAoWdNu0dJieKmXMUicjKQbpcg9nrAeJxkmaGzM1Q4NOtohJDWIMPMpDvhPtXOkAJKiZb2oWB/a/8AEJcTLyKLMoalJBB6guYrKwxtEhrPYsDxqRORQhRLagKF6MSC8eb43BhOIWhCnInkJSK8q8xuNiQloUS5zKJH303jsvZZGDnKSoIMueNCpRCt8ua/UXh07ZpRFmN4MuWsBYCkEhlD3b+qT3h/I4wlKcr5QCGIYf5FY6ibg0kNkob1HoXjluN+xhPNLUE/7alJazFqRGfjfoCzoqRj1Z2IcPfvYwTgZpExjVP91bpHIT5i5SshdJd6u4bbpDrhnFkrHNRQ7VGpptEG67KKf2d7LBi9PWsVJmUHaM8SPXOcuzgaRgXFJXGZtoxqLs8ZnipJMYYxiwqeNAREJ3i1FIxjSUb+kWAxU0WCMA3GNEVGMKoxiRVEXiBMY1IJiSRGlRkVKWYwTS5jRTND211iyUkk79oJ8JKQSRb7oIlOSWFIxOb4twwEtykABwSPsH0jmp/BZajVPxj0V0UKgADoQAT3o57Qux3CZRqBkc/p+hifIZwPPMRwQpSQhlA1qAFpPRWo6GOf4hw6Yi6Cnv8AKPQ8bKAUQlWbygKfJStBQpmILH9pOsK17QtejisMq2oq4i9wkBnbQ63+DRLH8OVKADB8xJO9BA8ufVjtUHpeJNjrDseBe2y5bInutLBpl1B9394db947WTjAtIUkhSCKEW9Y8fE3lSL6fSDeD8fmYdToU6D7yTb+j1EPGa9ho9F4jwyXODLQ/XUPsXEcni/ZyZIXmlOtN2/UG0I18n7R0vCeNy8SHQrKvVJv36jqIZpw6TqXgy8akhGjXiExJ4xCaCJg7COsSySUxYkxAI3MZk6mMZl4IasaC/KIAff1iSUxhSYMSeIAxsGCYmTEQqIvGlLjGJlURCogBWJiMYkI0pUbAiuYptHjAImbEVF+lIkZgZiBV/3D5xTLL2oHGvXUmA3QyVl+FBfoOraPAnEpUyYWBYB+3el41jeLJljKkBxerj5veBpHtCCOah0py9Q9xHO7ellXRAcKLAhddK29YhNw08Fgsq6vBK+MIA3p+mnq8LMVxNzy5gdyfpA0b8UVzeHqYkkO7XaA14UtuGiRxSmbMW7mK/GI3g0yeAuMwyVpKVB9RZwfPSOV4xhPDUGFW9flHXKgedhkrGVYdJ+B3HUbawkoew2cPhppBf7MX+JqIJ4vwcy1M7jQgCo26EbQul0e1N9X0ibVDp0H4fFKSQQSCLEUIjteCe2YLIn0P7xb/kPmI4QVBY/URvxTBUmguNnsaTWCJN4yMjuRzliLxYIyMjGZv6xsaxqMgimibRJNoyMgmNLsIimMjIwTbxtP38YyMgBZYTAq1fmH/wDPzjIyMZE5g5T96iNJFD2/9YyMhJhicvjTznv84HjIyFMzFRU8bjIxjGjRjcZCsJBcUqjIyMEpxqQcOtxYhulRHI41IZNNPnGRkRfY3orwp5omuMjIRlI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7" name="AutoShape 8" descr="data:image/jpeg;base64,/9j/4AAQSkZJRgABAQAAAQABAAD/2wCEAAkGBhQSEBUUExQVFBQWFhkYFxgYFxUaFxgaFxgYFxgZGBoYGyYfGhojGhgXHy8gJCcpLCwsFR8xNTAqNSYrLCkBCQoKDgwOGg8PGikcHxwpKSkpKSkpKSkpKSkpKSkpKSkpLCkpKSkpKSkpKSwpKSwpKSwsKSwpKSwpLCkpKSkpKf/AABEIAMIA4AMBIgACEQEDEQH/xAAbAAACAgMBAAAAAAAAAAAAAAAEBQIDAAEGB//EADsQAAECBAQEAwYGAQQCAwAAAAECEQADITEEEkFRBSJhcROBkQYyocHR8BQjQlKx4fEVYoKSosIWJHL/xAAZAQADAQEBAAAAAAAAAAAAAAABAgMABAX/xAAjEQACAwACAgIDAQEAAAAAAAAAAQIRIRIxA0ETUSJhcZEy/9oADAMBAAIRAxEAPwBcqXy3cNcEO/UaRPDY1QbKHAFARUeb7/zDDGcOzHNLZyGWl2pd4SYicZSg4oRTycN6isC8Olqjqp81U3Dh8pZLZkByklQbM1R3gWdgBKWV+8WTmUoByRehFvt4T8PxBzJJoCHOwsRTvvDbESpimWohSQ+U3BGbSFeGTsW8TkgzCrKcxqSHYvqzxBSEFIHMl6O5f4wx4pJJCVAWdyG6X9YVlRFL+VPjDXhOWMCGE8NTO7WO8SXMao5umrxZi3JcA2+cCIBSCpSSFEa/KEJyW2hnImJqCw9L/SB52IYdH8u1IFkYjNQ16xUpSwSzZdLNGQt+gxNeYBi1TGlPrrZjE04VRSHIJbQ67NGp+DWlIL5h/tqR6aQ9oJkvE+Gmr7UrWK044kl6B6uN7dTF+Gw2ZJB/lm2i3EYdJyqYEMHL1DfzBtBoE8ZL2ta7NpBNNPOvoYoThApZ5gNtXHTSCzhEbnYjX4QGxavScmSGorNt9Pu8FTsRmZjkUGobUsp0gs3YwGhASlmIERzHUwI6FOug+YrPmzAZVAChcaVHmxqPKImWsJOYhShYgMDVxminDhWYAHl1O1rjyhhO4dQEDMBYgmm/nB9l1O1qOemPUzElJNwASnWoO0bws0CmhqH+sPJope4DFtfk28JcXLJKmHMD7rD1r6w0ZbQr3oPCg9AodQqja0u+vrCTivDSp5iRzpIO7300hliMSkEBlJ6g9ACK0IcPFs9QUmjM1QT3du7wG2aXQhRPWJbqADAG/Wvn0gf/AFDOSQ+VqQ4nJoWvp/e8LJ6MoJShII0AJv07wqabJUQTiWGY+7qdoWY3FBRSpLltxQdYZ4cE2JGmUPfqIX8Vwq0kHKoJbRwkkXtD0Mkey8VwaU5ClTEu3fLrHPzcMFnLMAJckbE9+7w8/FArADNcdXpUQuGHzTFJ0qzaV0jnUkdkkKZuDFVAEHYWp1grhSwkpSVMKipJoQGpEZ8vwVEBQmIJAAqCKkcz9esS8NKiW5C3u1Ltdi3a+94p2T6D8QsjlyoIcHMHc9CDoIWcSwSlZSCKA702EXeMp2U7gO+jd4MQjPqzfdYzWE5KznTOZOVQY69WMC4qRmIOYsnc6HaD+K4JSTmAJBNWr27QvE0GhbqGrCIkzUky0m3S51vDOVhE5f2D17QAOHMgKTUHfRt3iqUpaSSSCHs41g4BIZAAAgAljo9YKykFgDmbanlvEeESFBLqZySzPTbvDCfNYin8g/esJejoWLO4D9mPlFK5gLsD2/q0NMbMBBZTlqUq329ekKFoB1NN4oqFm/o2iXuf8doIEkfpDlonJAy/pfsoDW5t6RXJmgGhro1R5/bw2MVRIiazgjp208jEMRJAAZxm3hkVBYbKAo3Jep3DRUs/pUMzHqLbfZhJWh6sH4bh5iF50hRQQKswY/KGiEKBs1HdO1yCxq0Vib4gfmlEA5VJYuWstJFvODZCgQOcVAzZCygQA7iH5UWhECVLyLCU5lpJqTSp3BsbuS0JcViQtYzJZjRaSCCNqWZjSsdZmTnDKdVmUGBpqCBeOT4kZkmcrlIl3aWXyp8rgbQV9harAieykg7Vs/8AUBTJdBUgv5EHeCk4hC5YUh2qFFmdXbqIXu7FKgw3gpkpriW4gsNC1qt6wGZhap0g8KASMw1fraop3iM3CA1ALbH5ROSE7QnlYdTgnMDozRuZhS4zkkDTKPWkX4rAAqBC1BrCjkxfLlBw6lEAWDUpWsMpBR3+BkoIUsEF9LEMKU0gLhWDLrqWs2t/6EbweDmSiVIJKSz66BgPjEpHFBKUtSpdTXUfWIKmdrzsCWlS1HMmqWLWpY19PsQBisEoKKmJSgskFRJCm008+kdBjMCVFSwU5cuZLPmYVylrl4EOCQpCVAMSAK0JNqjfrFLpE+NsVy8JOTMGeYqYkp/cTQigMMJFEn4bjtDEoLsCwoC5eBFLD26FmhHJvoSceJpOMKqu5eoLM0CzsHLWmqA4r19RBYwaSbsWtFKkZRys9iP5aNdk2wFKQigBcVraIy1SwWyJS5L13rT6aRDGTswqjKa1tmFv7iOH8ikVd4PFIm3pdLnqzkBwPjBDkAlbsK026gwOmaM2ah3u/SkXLxCgdMp7ekKOjMMsZgwZ92r90ic6So9SI1JW5ZgO9z5QTKUEllU63HXsYNmFyZLinKdiSNWMDqksWfmhicJLcsTV63voXtFA4ajPmYudO20HlRmrIpzIAUa10a3nSI4qY7Gqe1Q14fYXhlHUUkZQrKCyspqDUUP9wnxMhUtRzJGQ/wBCtWvSKJ/Y1URkYxKkgLSWJYHXYEKB3/mGXjkBKMoLANUOX0ewI7iJcO9m3l5pYJBc0UCBqxSR/G0ZNnhwVVzO9SSGbls+opCtDxx2U47HXSUnMKkggnau7QKFIULWdw5YuP8APrF0/AhWZQUwox1ZgdOsA4nAssMQXFauD22PeHi0kCXK7Inh8tSXTmBBoM6qOAPdtqYHxWGANi5rV3Ii6WGWQTvl76RTxLHgkOSQkBI8gx+MK/0JOVoGOKSSwLAeelYskqLmrpIFRp0aF0rDDNmLseg3g3D/AJZYMoVYd/pDVZJdg/FB4YoxzMAWch7gH+YHViFeHmSpgNrt0josTgkTJbLYuAKUA6jY/WEUiUJaloZxvexFfQQFSKVWs6zC8cahUSktYu1LWEb4lxWXNTLyoJUhSRfKWL0PR2hJLwzgEVb7MYFlP39vA4r0dMpHRLwk1IBlLUeZIIJzJP7mIdhr0gjxz7szKFJLMDRQIuD8fKEGF4qpBoPQqTe9i3wghfEgpSikCYyfdCKgkipAvWhywHH7F5DheJylzrXyfaAcRh2XnB5VN5RWk5gTlqP0qJTmswG3n5xuUorTzI8NqAlTjr6W84RKib0JlzQTV30YxXjZNQU03/sxA4U0OYdHse0XqwKykG29aQlUxKbIBQKHU53DCkAowQUaEgPUUFIPXLyJGZs38xElJNSQTq72+cPtYFp0QVwvKQovQUrys52vA2M4eVZSkgM9NGi5HECkZXKnp0HpC8TZiWKrn0t/flE4Rl7FYwEoZAKU1a/faCUIJSwHoRvo8KpU4qej9i4aCygigBzFrEB9WcGH4syKpcxixLqFTaC8HikFRdyBdmLg9D0+ML+GcIVMObMCHZSFULZhr2rDH2f4NkCiur8oA5mq6TergaQzjRSMdHWLxqUFktVGXqzEAE7wMsoWcp8WicuUkEKbuHoWIaLpaM2YMVEEsnV2sGsabQsXPJmJWksQllFyA4CstGBBo3pBWlnQ8kZitOUDKGJSxTMOxoWr1HeEPHcIy1kISgLc7q5QxNw6g3R4YYbiLPMmAOQ9AWuxbu8UjGKxLszoqKsSFdur1uzwq5WaVNYLOFTFBKVJJUkuHCeWlOYFyN4plkZspASQQAySKt3Yf5g04eWlPhIXkVlZQuAag0JFKirxRNwiQeZSpuZSMzMlRNSGyvvFSXF9G52DClBJUA9i7Cgq/qIUYzAAgMwIcuxD9/OG2PkSc4QnOOYMpTuH1OkWcVlpAy+I5NQQPX4wmWgSiuzlJoZwYjMOty33SDcZhw7io6XH3vASMM6tT2uYo/xZKUeLGGBxLFl1Hf1irH4ULQyFMP0ua9hu9YCmBq3FdK26RbLVQhqaPcQO9Qyd4dmvgxzElYCVF1Xe2lafGLZnBUTFEZuQjM5FaMClut37wRjZnhyy5BBDks9PKE+GxiwGkgzXN8xdLjSJRvs65cSjEcLyglw2Yhw9G36RrhE0S5mcAKyGqqaisW/izUL96lLu1+8Vy8QimSUxFGBfMQXd7WftFbbRKkP8Vg0zE+KCA9coB7dmYwMEZqgVFCliwy0JBsxpBfDZo8LKxBcKoS1y+tf6ilRSVK8MLy7BRALvcd4nejcUwSRiygNlJD0i6Vi0qD2cVGbbWBysEbA0/qBZOCUk+9rtp6weKIcqwLxgzgpNSPdOtT0jU/AnICoJXqHOzQPOxCipL0YEWuDrBiJZUhgeYa+UD/kZSvBKqSynSlgqihoNj01jJ8pX/GlAOkMZabOUlTFyRUtC0zlpmFBrqKXSdCRDJ2T/AKVIVkIaga39RLGYsAjQjrv0EGyOHmalSU1UzM5cBtoDTwJSmzKYg/B9YykuhaZfh8SSrK5BUABRmzVDndqesHYjFLBZKzlQKgpLaWISbNaI/hcmVKbimZuWr0I0HV6Vg/xkSxlfMWFK7VubPSsH+HRFfYv/ANUSRlqhbkPlYK23p3MV8SU6EqSFAMxd2HcP5wcmb4icwqAdQD3FdNhFKkpUtMxlAOQyTQ9wxHwgpjdirA41VU8pa23bo/nDDCcSyrBZKdNWUFEBQrUAN8aQXOwssDNzAk0/dvQKuK/GBFJBClISkPZRTY2etGMF6LXHSzi3Cs6/ES5KrA36CvvUiGJ4UJaElIUCk8wdiT+5moHGhENOEzRMTLC0grDpe+UjMAK+Y8o1iuHEKecXQ7NUVCSbW1iPJrB+1aOexeMYftuyrltUnNu8Fy5qUNyZ6qFbMrW2kFyuHLSlyUrlrKroJYMfeAVpSIpk56BiC4H6WIFHc60PnDSd9CcGKMZhC+dLFJeug9IXKDEfLb+Y6LEyAJIKQVLSckwZgQ5FGY2LpL9YRY3C5WUXSLMbj+qH0hlLKZOVoB/BBQICiKUZwYowy2YOTp1/qDcIksXqOl9f6gWZgRnUA4LvU0BakLDsmrvDquJYRS1FsygwynPfcAbwbwfhyhLJTLyKblFHdrqcUiOD4mFcqJJUAwckJCRpUw0nzTlJSaU9w12ZxpCvEdqoTcSwZkDPM5lWJSLK0HUNFoKWdgH6agNp0NovEvO4IJBqcxK+lAbQFNWEp/Xcfp5aPRxTyvDJ2JJUH4bFZAQ4cdg46MYKRNBUCG3rCLDYrmqmhJHVh5QxwKsxyuAxppSBJCxkUcVUykupJCtEhmY61qesUrJZKt7GLschuWnKaFQ1JFi3T4w0HDBMwA0mJJIvc1Z4YVrkxLLnaEPTT7pFH4goBWkkDUG4ipEqaFJBHNzDKXAdIzM7awyEsqcZa0BDg0L3pUtGpMm4NEsPlWM29/TSAcXKIfI5YdHqXESRKMn9Qynp8IlMZyMwLsRuR/W8LFaZdAsjFMaKKVjYs4PUbbWgmRO/dVw7mw7wunS1CYGYJLPSoPQ60huqQkBSaOpP7npo0bikzaWpxQmC7UZm2YeY+saxUgKUDmBUH6UBteF680phRma4PXWMTjP3VFD0g2ZeSvQ1RgUAKTXLY5VFxexGsVYGQmWFZVTCmnKXUUkO+o+xEsLKzy1LHLlYnKWFO1wzxHHcLdiJpBIBIOVrgHLsWLsTWCujpUr0Jn5CAM5rTmCaa0IOlSfKDxw+UElvDVT3coFRrQ/KF8rhwUkA5S6iHIZqFtaad3eJyOElnZBBLggqqkbFwKOBUQnaKYmDn8jFhQcJmJL1PvVJceQrDTFYmXlYqKqglOYValK3HyhevBlQWlKQCUMHNy70Jdh2jOIcPIIJmGyU5eWwvtcd+0bH2J1iLlY1Cljw0ZUEAqzFmJLV9LQNip0tCm8QqJYlQNOgduvwiteDGQlLhQqXJcmlCDQABjfWF6ZeZVGJazgf9RrDxSFk2dMjAyFSicxK1NnKKBWQ0cMElg1qxzvHT4iknmUlKctBZiad4nwslJATlKwosSHV/LUBHrDr/SjOlKIIc3qEnqFUN36QJKhX+So4eaAhtGuX/naIrlBSkqe+xv3hrifZ2clS1Ey1ae9UhmfuGEKfwpAd67NY01/iCiDi0PUYYypYGVR3UUOKltPrFuHyLUAoKVlqpKQoFtsr6w5xOEcAhw+ygbb6wCsZFg1cXb7pCs6m6DjIly5IycrmlFBiRetf8wmVJGUhSSXZlGhSenofSCp0/MyQpi5IcOIqnTnJBqUNbV6giMhJO+gYlhX1i0rbmBcNt6RkyYbv0azg69oHTixUEMCLwGnRHUMUTApxcHSDsHxBSHSTmQKtCKXPSCanuOkb/Fn9/r5tCRxgbaY/SUTVZSOWrGhqsMokG1IUT0rCyoIyhLJu7swzAxVwrEKQrnKSmum+4sADDbwwp2OV9B/ZZjFkyqbktFuFT4yloAfKASKEnqPSKZmBdsrhQLBxoem2sO+F8HUmapYMsISlIJUFEjMUqBoaMAfUQVPxCUGjEvdKQ5rd9oxl479nO/gVAJzpoT1bf1g7h/sxOnVCMyRqVBNKfy5tDWXJUFJdLZnIGtKONrGD8ficqORIKklChlcPWlHp/cb2H41WC3insEuUkrCgtISSQ7KT56gWjlpsoD3kgAvlI+Yj0LHcUTjZRAC00YpBDu9iQLdO0c5jPZlWUkDIA6lFRdgKk92rBl43eIg4ifFSDLkImDMM6iHcZS1iALee0RE/PKKQ76AGgPUAa7w04d7Qy/DlIAURKWnPQFCgHGtwbw0xHsYnxFrlTcqFsQkAlgas7xSXjd0g24q0IsJVIRMQaAVzIFibEkWg7B4sghiQBYFQIq7ij177w0mcDloT+ZM5bHMEgV0Gz/KJyOAIA/LWop0YpLU0LW6QvxTeUv8AR15K0RYzGqJOVQdgXat76GBTi5gNRRSqEC2xjqDwBBu6u7fflGS+CISGDgVo4prtB+CddAfls5X/AFJDpdQ3Oa57bAfOOc494ysSn8PMWAoUCSPP3bx3WM9ksNLLqC3W5SM1SCQ+VhSO84ZwiTJlhMmWkZS1Q52JJNTG+Nx0HyXh5FIT4OUrUSDUuzuNte8EzuNF2QUhAAFDXaoo9K1jsvbz2dk5PEyEEliUaFnCm8m8482Rw3LmILqO7V7mEdLsPMNVi3JPKXvy9G0LD4wqxctTGhbRn0cfOGkmQkSzmSym3YU8ov8AxMgDmROYCuVvOrbQqT+wOTYy4Vw6apH5s1QJNAlirqdmaD5nCUBJSHdveJLltTEJQaaFglglmelNW3iWMxJa9TpDNIrJ4KThdRcb67wLi56Qp8zED3a6X/mGaS7sQ+o2hfxXhfiHMCxsQGbv3MSiyKboClzwajKzVJYkdomke8pIc9wXFAT8RFC5QlqAVmcJATQHU7PWGfDeGzFkumh1bK96E9ItlFrXEQTJocn5xmHxTu9hf7NY6A+wyCXVNUkkuyWJ8ng7Cey2GQQSgzFGpUtRPa1G7wF480koNiHhweZl97UAF+zi0PUpVLZSuVKiwd3dRtSt4dSOFUZISlLuyWA9RWC5XDkNUg+ekZeKXoZJL2X8C4v/APRSopdIByn9K0uQB3aAZuKkzZqCEZNVEuxOzAfGCJ/DZS0hBBIDsHUAHqbUFYC/+F4Y1EsjqJk0X3ZYinwuhl5Ijfj0snwlOhn3qH1p+mBOKDJJWoCqUgltcpFiNMrnyitPApaQAFzSBoJswp/8iXja+CJX7yphGgzqA/6gsdq7xl4ZB+VFPBwQZzcqfFJBehcJNr3JgniqgcPNZb/lLtUVSReCJGEQgEBy93J/x0gRXCJYVmGZJY+6opd9wmh846VFojKSYi9g8KEicHdxJV/2QqnqI6vNltTpQfKEnDuDiQVFJUAoJFyaJdr94vxmK8OWpanISMx7RrXdC1+y3FrXNWEZGCeYLJB/20Aq/MKxmVMpIbUk2ZyanpSOSwHt6heKAIKJVUFSjV1ZcqlDRilv+XSO2/0zOMwLvViG86PpC49HV9EuHstKitWUg0ar+TRy2L40pcwpqJYUxb3rs76Qwm46XKVlmUauvUlt6AtvFXFcRIlyqJSlS/dy0KkkAuVaX+Uc/knJ4mHggVftIJQyS1eMlObIFhyMwYilT5NeO89n+ImaFzCAkOAK0f8AVePIpPvJIDJS5U4BIy1dzo8en8CxmHlSAJs2UMpIda0b1uaVeD40+LYkqVHOe3WPmfiiAomUAigs7XLQkm4JZDuCDVxp3EMvbf2llzJ6UyJqJkspS/hlBGYFV1AOWAs+sKuHYxa+U2FzE5oOMpWg2NogpByEaG8MsRhdWp6wCpTBj/MQa+xqOkwvD1fuajl6BurxDEYJLtmzHcVT6vDFSVLqSLRCTw8/uLbR2PwMZzixcjhxGw84ITgkguWrfQecH/gjqr6xYnCJF3P30hl4AcooAEsCwHRoJEgq0p5QWMoZhEguKLxV2B+bMRWMKlunfWLEISLfbWifhE1sNzQesSCUi5foPqYpxS6JOUn2zSl7RJjqwGr/AEvGHENYAfz6xUVkw1ClomAde/0iE3EPGnaKll+kFIFk5Z1PlFhmRUmaN4sAHWDRjM0ajZMQKoxiK7Qv4jhs8taDZSSPUU++kHFXlA82YO8I4odHiy5ZlzCk0Lse4+zHbex3tp4X5M0nw7JUT7mwP+3rpA/thwBRQqakA1dRAYgb9dI46XMZwY5tRRHs/GMFLnIZQd6gjTqO8cXxzxpdVvMQ9FtoWGUj9LEP1eN+x/tb4X5U0/l/pUf0PoWrlPwjt50gKTZLKGwIIPe4guKkgM804hi3w0xQ94gpYVJej/wYQ4HhYCZalJqVEWowFBS+sdpx32RUlKjJrQ8r215enSOZM50y+/yMCEWhW8phaE89QQHDaU3ZvKGvDZzLIoQaeu8LfxqQkpJ+3YwdhMESkTEIUQS2ulvvpEZ9jROhkTaUq10vX4xHFYVMxlDQUGo6doClzMzrIKSzEanr5RfJmqCioKDAOQdRrE2iyOsSaCJBRjYlkDmp3I/gVjZWkfuPkwj1WchoPE/ALOxbew+MQ/FF+Wnb6xhJNz63gaYmAnU+n1jfj/tAHk59YrCBrWJZoagGKBUan4mJCWIjnjM0ajEnjHJjQVG3ggMEvzjSkPGwqImZoIxiSZbRImKwYwmMEkYreI5jGnjGNtFGJmMHNAL0i1S4E4gpWUiXkKjopwD6QGsGQj4nxPOkpTVJu9HB0aPPeKYAoWdNu0dJieKmXMUicjKQbpcg9nrAeJxkmaGzM1Q4NOtohJDWIMPMpDvhPtXOkAJKiZb2oWB/a/8AEJcTLyKLMoalJBB6guYrKwxtEhrPYsDxqRORQhRLagKF6MSC8eb43BhOIWhCnInkJSK8q8xuNiQloUS5zKJH303jsvZZGDnKSoIMueNCpRCt8ua/UXh07ZpRFmN4MuWsBYCkEhlD3b+qT3h/I4wlKcr5QCGIYf5FY6ibg0kNkob1HoXjluN+xhPNLUE/7alJazFqRGfjfoCzoqRj1Z2IcPfvYwTgZpExjVP91bpHIT5i5SshdJd6u4bbpDrhnFkrHNRQ7VGpptEG67KKf2d7LBi9PWsVJmUHaM8SPXOcuzgaRgXFJXGZtoxqLs8ZnipJMYYxiwqeNAREJ3i1FIxjSUb+kWAxU0WCMA3GNEVGMKoxiRVEXiBMY1IJiSRGlRkVKWYwTS5jRTND211iyUkk79oJ8JKQSRb7oIlOSWFIxOb4twwEtykABwSPsH0jmp/BZajVPxj0V0UKgADoQAT3o57Qux3CZRqBkc/p+hifIZwPPMRwQpSQhlA1qAFpPRWo6GOf4hw6Yi6Cnv8AKPQ8bKAUQlWbygKfJStBQpmILH9pOsK17QtejisMq2oq4i9wkBnbQ63+DRLH8OVKADB8xJO9BA8ufVjtUHpeJNjrDseBe2y5bInutLBpl1B9394db947WTjAtIUkhSCKEW9Y8fE3lSL6fSDeD8fmYdToU6D7yTb+j1EPGa9ho9F4jwyXODLQ/XUPsXEcni/ZyZIXmlOtN2/UG0I18n7R0vCeNy8SHQrKvVJv36jqIZpw6TqXgy8akhGjXiExJ4xCaCJg7COsSySUxYkxAI3MZk6mMZl4IasaC/KIAff1iSUxhSYMSeIAxsGCYmTEQqIvGlLjGJlURCogBWJiMYkI0pUbAiuYptHjAImbEVF+lIkZgZiBV/3D5xTLL2oHGvXUmA3QyVl+FBfoOraPAnEpUyYWBYB+3el41jeLJljKkBxerj5veBpHtCCOah0py9Q9xHO7ellXRAcKLAhddK29YhNw08Fgsq6vBK+MIA3p+mnq8LMVxNzy5gdyfpA0b8UVzeHqYkkO7XaA14UtuGiRxSmbMW7mK/GI3g0yeAuMwyVpKVB9RZwfPSOV4xhPDUGFW9flHXKgedhkrGVYdJ+B3HUbawkoew2cPhppBf7MX+JqIJ4vwcy1M7jQgCo26EbQul0e1N9X0ibVDp0H4fFKSQQSCLEUIjteCe2YLIn0P7xb/kPmI4QVBY/URvxTBUmguNnsaTWCJN4yMjuRzliLxYIyMjGZv6xsaxqMgimibRJNoyMgmNLsIimMjIwTbxtP38YyMgBZYTAq1fmH/wDPzjIyMZE5g5T96iNJFD2/9YyMhJhicvjTznv84HjIyFMzFRU8bjIxjGjRjcZCsJBcUqjIyMEpxqQcOtxYhulRHI41IZNNPnGRkRfY3orwp5omuMjIRlIn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34" name="Picture 10" descr="http://cdn.24.co.za/files/Cms/General/d/1452/c47d9ce767594658810f9c93807680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1" y="2357436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3.gstatic.com/images?q=tbn:ANd9GcQnvqRk2WFrTaKhxG_sOL_ljCMzpwgGtix__z-KfzVDabJSrRSH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1" y="1172526"/>
            <a:ext cx="2857500" cy="19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data:image/jpeg;base64,/9j/4AAQSkZJRgABAQAAAQABAAD/2wCEAAkGBhQSERUUExQWFBQWGBoaGBgYFxgaFxscGBgYHRgYGBgYHCYeGhojGxwUHy8gIycpLCwsGB4xNTAqNSYsLCkBCQoKDgwOGg8PGikkHyQsKSwpKSwsLCkpKSkpLCwpLCksLCkpKSwpKSkpKSwpKSwsLCwsLCkpKSwpLCwpKSwsLP/AABEIAMIBBAMBIgACEQEDEQH/xAAbAAACAwEBAQAAAAAAAAAAAAAEBQIDBgABB//EADkQAAECBAQDBwMEAQQCAwAAAAECEQADITEEEkFRBWFxBhMigZGh8DKxwULR4fFSFCNignKSBxVD/8QAGgEAAwEBAQEAAAAAAAAAAAAAAQIDAAQFBv/EAC8RAAICAQQBAwMDAwUBAAAAAAABAhEDEiExQQQFE1EiMmFCcaEVgZEjUrHR8BT/2gAMAwEAAhEDEQA/AAsSAsNqlm6coDUIMxy/G7NQWDC2zRVML1hCyGcqWAWfM1P+pqk+hghTUT5ftCnDTGAa4+1KRouFqlziA7KFx8vGRKUewFeEyBjc1ihIY01hx2kktNCQ/wBKQITYhk2NWrypC9lor6Qvg88iYtILunMf+v8AcAycTmAAsmlXcte9bwLwjFgTprqY934TzzCIy8SCosG/fWOmJx5I72MYlKXsaxQmZEpU7eGJUaPADMsp/wAg4enMNyNoM4lhy6QbgAfPW8JJPFUgMoEEfSoGz3HSNAFy50kqCiWFRUN+YDFrexHxjDjIRTq5/HSMpjcPlVu9+ca6bhkkZAKbvW2j6whm8NUgsolRLlL3I6Rz5b2aOzC1VMUYWSZUwTZRqQxBG5qDy5wTM4osrBWLWS1h+5iqdjO7cBsx+2sdw4GYrMVFKi+jinSujCFi3IeSSYxl8bQuYc9HoCzpI26tpFGN4QkhRAY6NZtKaRRK4KjvFArUlqhQf1Y/KQZO4VNUn/bmBZFapY23BaGuhWrEeDBylBmFOU0TVmJraLp+BJCsnjBDHVg/1Qt4hKmpU6xfXTo4iiXjFpP1EecRcd7KqOwT2fxipOISpNXcEB7EWPoDBs2a6sz1US/nERhVZu+BZzSmuvznHT2Ip85w8FtYH9xTh5ynYMTo/o0WYTFzEKZCyhQoUlgzdYBePZmKKmerBubczrAasqMOLcZX3ucnxFCXKSxLJbSj8+UaXCdrkTEJzqSAkBlg1DNRQ5tGK41LcpUzOhL9WAf7QnFmq8TljT3Aj7WviRWjwMEmoKEpZjYuPvGf41wTv0KmqBEwEAlvqfVXMUrrGa7DdolSJhQsZpNz/wADuPyOUfXOLSUDCTVZgxS76XBDe0FbSW4uWUdNJHxThCjJnrq1i/Q1jTzeJ97iFTLEISHFPEL9XhH3KP8AVEKtrvdw3m0Hf6Z0lSNST1qW6UisuNiCVs1fCO0ciZSeooyuGqmvUQfxWWnu80lXeoIKTVzlJqk/5J6hxHzXEziSfCdq39ov4N2kVh1Bnyk+IG39xCSdFVFXf8F0+YJaikj0T6R7GjxWEkTFGYZMxWcAjIpDAZRQhRcF39o6OqM5UQcY32DTWWk5gAdzalqhspvCta6M1Uli3LpDjD4UzApKSHAdj+8LFyVImMoZcw13bTk8aPwXslgVuFOLM96DeCJGH8ZLs2vLe8U4OcUqoHBSQocjd/Y+UMUYUiYECykOD5VbfUeUZmtFuNmlRQoqzEpDkmtCzHygDi+KYMjS+5fSLMbK7tIAe5vzhTOU5v8A3Acdxou1sD8NWO9UVUcEV6iL5P1H5eKMbhiFjVwD7V/MGcNljXUV6iKrkhNbBAmRUvEMYlOISQCWfnTrA2UrBKbCnqWdttYZsiosJm4isX4XjK5dQHam99DFmH4eFX8IHuTqK0gnDSACQgE80ktVjUHWFbQ2j5GC+JBgsEpXQgMS/JtYU8V4oqctXhKGSxUAdbhy3tBUqd3bFQIzakBw0LOLYtUxYTLLAmr6C79besSbk9h4pITnCrzeJieWnXewh1weVc0BZ6/ZrQvKShXicg686mo9INllyOgL6afzBS2GQRjpBJBzVJNQ70q3SGnDsQAoEVAoTzavKzQq4iXEpILHOa6tlMWKwaQsKzZQUsWo2XfajekB/CHSD+K8OPjUZachvbXRq0jHcU4IpDqCXTtf0j6T2fMnIpCilSiDQk5uo09NoXYjhkpUxs5CX2cC/wDB0hXsOosz/FcMmXIlpFClKSA5NTUv5iM/Mm/OsPe0nDZkteVVWqCLEaEcoU4uUlRQoUcHMDukD0gqaqmDTuLjrEsHKeYkGocEjlrHpR1gzg8khRI2PsCT9oVlHsgLGzM0xRsHp0FB7AQDPcatsYPK2ZxUisC4qrihEZmiFcFxqHyTA+aj6EvS1QY+h4RXh7sJJSNCosW5G0fJZU1SSCg1EbiRxWYuQoA1VkAU7FlKBUCen5iDX1fuDInViqapKsbNynwlxRrFQs8XYoFKadGhXgpxE+aDrQ9XMM8RNPherh+fnzv7R1pHK2JpijmZ9fRue8H9neFpnYkInEpl3WX0FtCamnnBOBQjvFlYJShBU2j0b3grgmJUU98UjLVw1AxIZ9aNYaxpr4GT2HXFMCCt5asqWFAEt71s0dGbxnFZk1RUkUFP06dTHQmoHtmuw4lCgUCfIa2c6vBHEUyF/WgAigylz1BSaRkZk5y7XPT5SL5WPWD4VEciAQ/pFaXYKl0G4zDLIaWoqRqlRr86x7gMS6DLU4Uk5kH9STS3ItEhjZlFKQjycetY9Xjkl1pQoZd8pA5DlBpPgFtclHEMSpSgFF6MCffz5wHLw5fKB6D7wUjtXLzHNLS7fqS6eoarwy4Pj5EwKdSeiQQ2zpdyObwdLYyyqJfhuFJMorV+mWQ2r1PozRHh/CpapS1jwoSKHXw3Jh0rhCRLPjJJDkC1Q7NtaMrxKeUoUEsM9KUp8OsbS47sTWp8C4TX8ZDpcirXIce0XYVSkpUU1SSnYF2PtAeECilKQq+htYO8MMVOSlISKpS7KIZ6XIfy9zAH/YkiYLuE+Zy6PfyjsJNQlX1C5sfWg0hNiJwUlmY3d/Z4v4fhw4zAXdj09PKDRnFhGMxilLIIfUFw7cucdJQru1LsoKDDUps/55x7jZgchyRtS3LlF2AngEuNb+Wh2hdNIpFIjMlBJGdT8vn5ieBWzJoAQfTSsV49CnBAet20POOSlSasAG9m/mFT1DuKQHMxKkzMzuQrwnT+7xp8IszkFV1tZrvqPcwgMgZSouSlXtY2glExSQlQJFged2rASfDNsj3B4PIo5qpdwWZtSnptDiYSpOZALbCvwtA6FqIO1CzQThcQiWVirEuAwo9CwegevnAbXDGUWA4/FZ5YQsHMmxZi1XEI53DnBKTW1fz+/KNBip6FJuHruPSEapygWNq9Oh5ROUfgyYnmJWgsR0ME4XMAV1YDxeb084cr4X3yCqWlTBhoSCfvygMcKm92tIcWcGxL8/ODF3yaTVCNZo4rAq5Zahqdd4ZiUUllAg8xFJwtqUFjDbAFUzBnPkY5nZtSeUbSVww4cS5ai5UHzXBUxJB9KdGjP97kUmYn60EEHobdI3Evi0jESETkgBQUM6WHgUQQDzBqx1ifDBJujCzQCvMKOqrdaOIkcSQSGNCx9Y183g8tSypKWzVcWd/8dIVYvg6wT4QRXMpq1N3vD67JiQYvwzGupNP/AGT+8N+CTMmHSgpYTCoqJNWcCgNMrC94tlcMS4WJbpUCmYkOcrhwa3BOotBnZuUuaiShcoZUkgkGoAUSH2Gm8LJvo0mhBPn9wpUsynY3JNdj6NHRrON8JlrnrPeINhpRha8dE/b/AAOsiAZ/C1sXBBu7dNYpUWugvrpVtYfp4m4KU/S71Ja1avUe1YFXh82a/U1j0JRs5IzfYrmcQCkhJcNZjfrEkGliza2ivG8OUmjBQGogaViymiqgfKwqTRa1JFGIwJUVEF2qdx1ijujLKF0cHzoXfkYYKqSU+35gIzWLEAi+xggo1eK7QzgQlwkG7M1bizPaFWMxTrUSXoNmfygGZiKAmxpyLWpAWJ8JUBYsdr7+8T7GpVwMJGIKVZiH8J15UI+bxCdMUprcgOcRwK3GU+W/JucPMFgQlBmKBD/c68oZbjJIr4Lw9IQoqAUuwBDgfuSadIMnzSVFIQlJaoAvuQTyjhIKRmIKQfpuAwjyWh5qO8GR3q4BYpNK6Q7jtsFX2LRgM5LuwAIFPg0iciRaih561Y8+nOG03hqgrwKZwC6g3kIqmSvFlCSoaqdmjJom7T3PMNhnYeJQD3O7e0CYuS63YAD5T7Q0Rg8pbNlDX+bwDOlnOQWZVKAnrEp87F0rQOJmZOUUFSedSwMUzlGqhZrag2dv/WI4vECWwqTmcDU7u3n77xXg8QXLMPLcmjHr8aBW1g7oKwuKZjmKs1DTUc9nhrKw7OaEkXNh/OsLRLsJY0LlW7kkwbJnFk5KqVZrBt39YSr3Kp9BGI4cApiRXTKHtct+YFxvZxRl94kKIBqWp7Q/w8gqWSqtHL7ijjkQ3pzg2TishP8AioVB5ctRDNbWLe9MyvZ7GGXNymiV05Fj4T6w9PBkhWrkasWc/wB0hBxOUwWAzJUGUKCtD9tNYaYBSpwSsKbRTXzfgM0IkRn8izjHB1lRtSyg9Q9ekKk8OSpWRSCC7OHqBd9izRspXD1hbKWVVs+nOAOL8fRJBTLCTX61AGuuXfqbQUrEv4M1i+zaZcrOpRS9rH2PKEuGkmS7F819mG+usS4zxWcud41ApApWw0A02pFUom7ndozW46exouG8YcgULUymhYaJIrGkkcVwpAKkKR6qSebiovGHwVNnNnvDWXlDZwAk3LsebbQjXQrvo0WKlFAWEkKzKKUqBcMQ5JNiRZ4vwfDpcuV3mU57UqVGrU3hRxbGoSUy5Q8IBLUFOfNjA3E+Lol4YhJPemgYvlCrts415QIxVAlqb4BMbPTnJAZzpb2joQJmzDYDzjobSytGpROCVMQCKbFvWL5U0ggF2atC3SKu6rVwDoQkeRJO20cUlgAddAz2ueUdpxIjnJKnJbQEuzfbWAZ2FSr/AMjq5FhZveGEiZlLn0JJcHl+YpmguWIrZqPXW1NNYwVsJ14WYg+EPWwH71gYuS9ByoLaQ8w2IABSodCXAO9hWIpAKaJBcaV8w0LRTWVSEBcrKofqBPSjke8K8dgFylMsdDoQ9wYIxEnxOHfavsY7H4RaZSSpTjMABch9uX7RKtyrqrGnYThffYmtkpKvwG51jZ4vAqWti7pqGZizA9fxGY/+PFMucXZkNpqqn5jc4SW6Heu+oI19IlOTTOiELixfj0A3T4mFT9NBQMbGFePwP+2or8ShdtACTT940xw36pgJUBoQBQ+EkB2JEXzMGZktSQxzAi1S4NaBrRZS6RPjdmBw89S8qSSpmANqPvBUqcxy/bqKwvmoVImmUaKFCxcEFtduUEGXlIYmt+m3qfaHi6NNdjliQA7Dfp9oXYtGUPro/L57RfhkFSmGYliAPpB2qQ1aV5xTNSBkBOpcXUNgeYNIEp2jRVCrich8iv1GnKrRSGNg5f7vc9YLxU51Cxyl+T84pTLASACPF1etzveI6itFqZR8LmgJbmTpzrDXBYfJ3bJfMKkVIY+tW+8AIXUN4iBQ6V+9I0mE4WUAJU4WSFAC93DN1NOcGzV2WTMPQEg0LUp5NC/EJYeGqnpu7sNdvtB2KnJTmNh1t5aa0EIJuMKlskBv0nRtVQzojJ2XS5OaRNciqh6j7Uirs9xFUgrGUKT4cwdqWcGGkjh7SUA1dRJ9A5rzpWBl8BOY3ZaFAEaGpTCSelWCMdToD432iz5soyg2ALqPmLueUZDiSV5X8mhxhk5VuoHOh35HS+9DSKUYUmYHYvViwBbQP5RRK1YjklZmJYJLBtdfYQRMowpa3zaD5HBwqaoWZm0qXp85xbP4cUPmAFPqFfh5ROTaHi0wHDoVUgEljDPhHBVTirMoAAOx5V2Yc4GlpIFymrO9Phh9wfFK+mm5NiwvahpEnP4H0lWI4cAzqBOX9IJJ5OYVzjYN4eYeukOJiwtZIokOwv5vvSJScMhVVEKNW9KtFVjElkUTPTJqHuT0Mew2m8GQoulYSNhyj2H0Mn7oYtKiGFQatUl+Z9YFnqCXDMRr5WbaJzJi0MUqZoGnKLuakvUmtdYqmQSJDFEByznUVptlAP3ipc9lOU5rVdzW0TGHPJr35R7PStQSAzpoAEgC9TQVPM1jWEicaAHTmANCSQWPmYknCTMrlIALXYEvrSltCIq/+vGZJdTgOX+ny1ENJM3MKjU6/OUbopFJuhWZygWspPn5gAMQRryhdxHEkpCSczVPrDzG4IKFCxFiLiMxiMPlS+qn1JgPgNU6GfZbFlE7LfvPKociPpPDsYoZiGD0IGzPcecfIMBi8s2WuwCgr94+hyO0C0uhCQ5trTyoKRzZItvY7cMlVGmxXEm7sEJS9Co3IHKPMX2kRKTlQc6ybj6W/DsB5xlf9JMmKC5kwuxpdhoOsMMHgUZ6bMCa7aGAsij+RnjT5M7xCY88KvmOm71eDZuFIHKh9TvDvGYBASKAVZ+f9QN/oSpLJrZ3J+kUakaOZuVAyQuIFJxQAAAOZ7uRYa6RRj56DMJy3rZyz1sLPB4lZQUBApdQr6V1tAkhDTCFCn6vIx0KMWzl1OhZjMNQgPW5Ia/LlFspDMRcGhNdKXpYmHOJkJKQEhqFgbmtDTRnhbIX4vEPpLjbrBcFEZSbQywMtSVhZSCw35aBoNlY1Zmgu5oz3AF/fWB5PERMWyWT/wAQ+mpfesMJSUy0hSvqUKegpzhGux72pAXFE5hlJaz3r1gJGDJmpYOEVr9w/wBoa4zCEpcfU1R+WEC4AJSSkuSbvqKsRCxuxXVBaVmjMq7b6ftDfCj/AGkuKKB+5F4zUueEylKcO7JADh7MrqN4YcGn5UplqVcuHaj3A894XN9URsO0hTxMplzV0BILWNr03Z4QYnikt7FLWtUnrrQ+0ajtDIJUVCpLDnT57Rjp4JzJUQPqSU/qJ1fVmFwfYmDh+0lmj9QfIxKCK+FZqxcA0epZgTSPMXKBl0UFEu6XZQ5/zzELp80FIU6iaC7hmqGNvKLMJKpQt4gogEiocM72tDvbdiK+EV4bgywaKSq7p1Ybm3SDp0nuUkAsTvdtgY8RnWSSpmOjafiKp0hy6lPTWsNpi9xdT4AlT1VKVEFmppzHO9ecDImKS9SXr/N3B/mDZ0tJSrb9rQHMNnv7GDdC6Q1MyS3jHi/4283Sa9I6A6aluVY6F1L4DoNNOYh1MBzHq3tAk/EugsCCS1TRQ0BGh86xBIWsZlfSdOlomZfPpFFEnqJ8MWO7ys5Br5dYO7gAXY/PeAMOsocir6HeL5nEaVo5qSDGcRrJzpfhcXFTAyZjVFdSPnlF0vHJ39vl4Bmr8TpdINPXkLQVtsB82WTsSpicpHKn5jPY1RzF7OSH53h1MmAXIeFXEiCobNGa22HjJt7geFYMI2PA0eFRUfALVAd2cVr/AHGPS7A/pD15RoOHTqJDhTWGpAL6X11iLipbMvGTjujRYniSaBEpIbmXLbkRRL4qsGiZYNfCRysKx5LWhRcFla87XDQVKk94hRBSFJN9W8V+XSzxX2YdIT3ZAc/jZUWKEqIrQtboaj35w24V2lQpk5e7WrfxJIY0BalWodoWDCGmaoL5SlQNnuTty3G8CysEgnKaE2JoHdqq0JiTxRTH9yTRqJ89aZQ8OcEqScya7u4poBC6fMYsKkNT3t1PtE8UZkqVlKPAb5iku9/pNdKwrTxME1SB/wCKlO+lIb3EugNBeImhSnzcwwtpRnrAmLBQl0nMVU9bP7RdIM/6kodJq6kgtsxUaW/EWzp80AKmCVQhjY0sAB1MCeSPNBgnwT7P8JU5WeTv9VQ9BuKw+lqQkglT6HUsNG3jD4ni007DZtBA3fzF0Klev3rHPLO5bIssenc2GL46lNavowrXoaCEi+JIKn8dDSwHnrd/WFeHwipbvrSlbR6pJAzEh9qeohJZa2Co3yHTOIIdiFocuxDimobf8wVh+OvMDEFBIANmNd4VYaaiZmCibOk0vqKm0csy0oKQrY3FTsYosjcSemma7is0KQlQv+1oxvaHBATAtL+JPiHMFoOldqk90JYSkUYknUavvFGPxnegqDBg/MqcOL2b3ENCkuRcjt7mfmTNrdN7xZInqTUV6i0XTlApJvu8QlJ8ALVLUrTpWul4d7E0WScZlo8V/wCrcmo6PWKZitx5/iKFyDcC9RzuHjUwOkH98VeFtbUfTWB50jKQwLn4esepkqUQWY0d/nx4ZS5gI5jXk37/AGjK2K3QJLlpaqiD0joKJTrXzAjoNMFolLxBFAAACWGjaCPV4mo0bn94CTM6xYFAggs7u97aecVTbEouVijQiwNRu2kV42YQEnvEqCqsHcci4FvOPFQPNlElhGbMey8UWs8eHHlIZwB1cx4tFgBz+GBlSS9Czc4CY1Fs3E5ngdc2jN81j1MsgnXkIqWtvVq6RmFHk+bQNY36/KxquCYIqlhdKDRgQK06mkZEJegNafBGrwPFDJlpoC4A/FoEeRmOsIhTc3LDfkNBrXlFyEgpIH1g+ZYF6jXaK0Y4JTlNDcG3O41ilHGhnzZSbO1LcyYo5cGRKaZhoEpSVP8Aqau+VmuDbeIf/RTJgGaYkAcqkxCfxZZzMlF6P4lDnQ/vCydiVsxmKo9np5aRKbQy+BijCiWVFbqAcJe1KGwbcxRJ4h3a1lKEqdk0ZgAQfI0FesJwnNQZlcvld4Yy+GFKQSCAdLH3jnlka3SLKF7B0zj6lJCavYDM6aWvAMwLfMqrk7eZjhhw9VFAan6vKhGsVqzgWLb19zEJOTVsqkkyKppOkTkyyPm8EJWAkO0UzZ4Ao5L/ABo5dTui3R0ydW//AGMBTancbn7RGfOr8eK0zmsNNaVh9LFtHpWpNnEQnElLu6jo2n4iibjvP7ftFaZhV9QLVoOm+0dMIMlOSJIlsRWvsIKklRGYOQCASzgEktU2tAkubcBL7Mbc6Ex5InTAlSAShKjUPlBLEeJyNCfWOlRo5m7GMjA94lSkM92sPfRq7RUgECpAANxUcq15nm3KISMKctZ0tKQ9Ap3q9QkF6wvGKSmgUGFH5MdOfXWKUI2OkS0JUUXKdXZPUbxwL1QHYOR+r0+WhLL4mEKBS6hszNyqbfgxajis1agAgJ0AALjNsX5e8DjkXdheInkqP6W0y1bnFAmkXrzNPeOl8KxSyRlU25LW1eDsN2OVdcwbsATtu3OOSflYcf3TKqEn+kXqmIepHkX9wY9h9K7JykhipR9B7NHRD+q+Mu3/AID7GQRrxRFgQTvy2gnCzSbwtqYkC3KPT1US0WNlmKS70imTinpyiGMJoxI84bUqsVQadF7kUKr+UVTB/wAve0AKqHeIhTQmspoCisG6wPnrFa8ran2FOV/mkULW9jEMMglVCOddI2rcGmkWg0pQgu8P5EgT6y6FKXUCbkDxMD5mEC1AFx9of8AORIUKKJcXb5yjSlp3ClZqE8Fw6cOhQWqZMJGdnOUa+AUB0vAM/hoJIAUz0J8NKuWNvJ4snccUQ+ZjytbZ2hZP42spqt9BWv3vCe7q4H0V2UKlkEpLhj1f+OUctFQBU8xaBU8ZlpckqUp6gV9/xAKuPKzUlnqpxSJtTlwh04xHslClFiGG4DfaLVgCjknSMtN7VzSMrMnkT94sTxgkBlBJ0cVHmoxN4pPkf3EuB7jEhTAlkjegrHSe0KJIKULIKgxAYAvyeMvjp6prPNJVtZPP6RFnC8stLqynmD4tfPQwfZT5YPdY8xHE/ASUKypDuEkNo5LM0KUcbVN+kW3UB7QRP7VrUhSA4QQRlIDVoaE67wlWcxdgTp4dOZEUWGKEeWTHuHkqKvGoJSaO1HalWNObawItJlqImzArRgT1BIIAO0C4fBT1ApShahsAfm3pDCR2MnEl8qB/y/IDvCSzYMW8pITTOfyeJxUpJ8agBQsGLDnlJY8onJ40hBJEpx4mJUQfpb2JhphP/j8Kf/c2f6QNNVHrpDSX2XlS1ZShKlUL5gsHmCKOI5cnqmBK0m/7UPHBP5MUMeop8KQMqhX6iXdkvtQlotOCxExv9tfXKwr/AJE6RvpWDQgMlCUjYAetIJyU+Wjz8nrj/RBf3ZWPiLtmDl9jpxIJygc1P9nhjw7sanL/ALqiTqkAAC9zciNEqYB9ufk0eEpIcX0O3zaOefqPkzXNfsUWHHECk9nZCCGluTYqc+1oMGESl2SEno0VnjUoUK0uHBGvptsYBxPaRH6QpXkw9459HkZeVJv88B1Qj8DSWXD6xIs0Zmd2pW/hCU+/9QvxXHVk1mKI5Mke0dEPS88nvsJLyI9G0zp1b51jo+fp4oNRXmAfdo6Ov+jS/wB38Cf/AE/g4mOYmw/aL0zkgGzaUr6784h3+ZT+I8mtHv1+TmU/hFiMLTxeg05mLVs2UupOmjFuhitcw/qBS+4P92g2ThSbEACjn8Q6SrYnKb7Eow9w/SjO3XWLzgUUdYre9PUXhsvh6atmJ5EVbqIvRgRcITA030H3K7Egwaf0h/enlSPO4Jo2tmEH43iSEKAUp+QanU2gFXFrsgN1r7Q6iI5tkUcPUosaDX+o7F8NlpLZl0205UipXE5h2SOQr6kQMSSSSXPN9NbRnFMMWw1GCQlsyiq2Z1AUfQfqLPDmRMk4UlJQglVTmRmIBqllDcbbQnwmHnBKlJSrIalQRoxFC1KFolJwayMuQE0JJSXAoBUG1REnKC7X+UU+pk8bi5GUIkILj9ZLF3eAErUoupdTqbtV2OkaFPZRSg1QssbMgA3B1cH130gjCdi0gq7wnkKV/iOefqHjxX3DLDN9GQVgzX6SORD+nSLpPCVLcpSGCgD4hraii7c4+gyeDyk//mKWo/3i4YYO4AB5ARwZPV4/oiWXjPtmEw/Zeco1ASBuXFrhoZSexQoVLcahIqP+xMa3umPl8ERy0YF+pjzp+p+RN7Oi68eCEeE7MSE1IznnXzaGsjAoBohA6AA6ee0QmYtMsuro3uIGm9oZRNB0YPeOecfJzO92OnCI0XLOnsI9XLZi4fUGEmI7SqaksgEFiqga1DCyd2kX/kkHkH9IbF6bnlyqFeeCNWFJe9PnvFeI4ihBcqGuv7VjFYzipIqSeRNP3FIDVjCSCAB6v1r+I78fo7b+tkpeT8G2mdppVSMym2FPUwBN7XKtkAD6k26CMr/qVAijjb7x5hZoCnVWmtR5x2Q9JwRe6si/Ikx/M7QLLAEA8hUs5dzq1IXYjihVqpX2gfFYpBAytmB8vLbpAebaO+Hj448Ik5t9hP8Aq9KCpPwiKF4h9fn7RAufR71/uIpSH+oAb/1FlFLonbJGZvElqYVatmNRcV23iBTRm3qDQ+TRwtp/EMCyUuYNfsn8iPI5aiouw/6hh6COg0CxoeJyxQISa8z513i2VxepPdzCzUSQABoCwPuIon4NwCCShylynUDyajXg3h2CUgiYErNP8Sw5u1NonrhFbspTbKlY1Mxb93MNdVpSBahZPu4hrKzIBCwQbXBAGgChQ0rA86TNClqQlMwKq9aUsAWJI5x5J4LPnZUzVpSm7bNW2sI/KwxV6kb25SdUFKx6WJBQGG4J9jSAeI8c/TLdQCWJKWqdQHJaGXDOEys/czUglKs0sszjyuYbyeBy0rKmdQL/AFE33BuI4cvqsMbakn+PyVj4zfBh8Bw1c1eVIJqHVoAdSwptGkk9h0guuY+rhIfzKnjQFASfCEhyHYM79NYnicUlAL2Ac0ePI8j1bPkf+nsv5OmHjxit9xIOy0gH6Co6uSX8hBieHIzJIloBTQU0/ME96DblURy8SlI8RA6lo43mzy5bbKqMUXi0VKkDOmY1RTkQbgj09IFndoJQP15jskE+9oW4vtTRkoL/API082gYvFzSeyNLLFGjWuBySDuPcxlMR2lWf1pT0Ynn5CFeM4ypaqrWpOxJGmkd+H0qfbROXkI3GLx0tNVLAa1f2gDE9pJYfKCpWzem0YtXEWFEhuZP5iuZjlbluUd+P0mK+5t/+/H/AGRfks1eJ7ULZwlKRq5P7Qrm8aWp/wDcJ5AfPeEapmj+8eKIppv8/Md2PwMWPhEpZpMPGLzGicxOhqTeJSpy0LswNGA3uGELUTMpDUaxBjyZiC/TXW+pjqWNInqDJk4s5Ll7PUeXXaBQK3byipSidP58o6p6CHUUhbLT6nd/jxyVO0RSaj59okkM41+awQHh63r/AGY4K+GOWGv12j0t5j5baME4JHtTr/USSkG9BuzkDnvERMYPrvpfUR4maQSQetWPMA6wAE5clywqSWHNyw6RCaa7n5d48VNGgoTrHhUcujA6s7kesExOUaKCg9C1RT2P4vEEpGseAhue38ROYs2pppf2jAJJbb3jopUqOghs+my+HS0+EJDEv571guUxJB6PAOJ4tLTdY8i8CTO0qB9KFq5sAI+GWHNlV02etqjEbkAk6j7cxFiRRmtyjJ4jtNMUCAlKA16k/sDzgWdxxZBCppA2DP6iOuPpmZr6ml/P/BJ54rg2SkpP1NcN10bnFM3iKUjMapHhKgNRoTvGFkY9lJJUaF8xq33O0W4jtEspypASk/fU861rWOxekvt2S980sztMmyEE81EAezmBcR2nXuhG+vkHjLnFqKC7O4L61pTcQIpVd947YemYo9EnnkzQYjj5P1TDzAcfY35wAcc7kJKmq5Nuf2haktHJnkC19TW2m0dkfGhHgRzbDBj1EsCBeB5uJUCfE9d394jOrVgH0FBeIABw4rz/AIiyhFdC2ySVkkk9esepYMQa1pqNqtHilAuRQep/mIADq/KHATWkh39xvHBTM1x7x6zax4FhKq1EYxyk6s8eP8/ePSq3K3T7mOSq/wA/uMYgr0ekXYuaFnMEpl0FEg5aAAmpLOz9SbRFDfLV05RLEYZSb3pqD9oxivu+drREjm7aRfKWljmFDZhrveKiK8uYjAJGaL0FG2MelRAb51iIQWdxTTWPAoPoKaUjALEynPW3zQx5iJakqIUK6xGUplA0LHypFvEsUJi1Lytm0d7Dc1gb2N1YMqZZvnWPVS7aPHmYxygN3pasEBxFWDdflY5NzePUlmMSWC7kAeTD2jAK0jb0i1UsMCVV1G0VlNo9CDBAe5DpHRxTt+0dAGocTxX1iibPVl+o/TuY6Ojg6R0dgpWWuY8UPvHR0dsSUjpB8cHhAdQYM5jyOho8iSFn6vP8R0qoU+0dHQAlGsFYsMENsY6OhjFahRXQfaLsGkFBcR0dAMVIvHKFY6OjAJYQuD5feO18/wAx0dBCRUK+ZisGnmI6OjGLFJYev4iK6Kjo6AwEZsTT9PlHR0YCLeJBiGpQRBf0x7HRlwF8kJYp5x0sUVHsdGAUH8CJqFI6OgmLJY8QiJ+ox0dGMcnWJH8R0dACiaUBrR0dHRgn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9" name="AutoShape 16" descr="data:image/jpeg;base64,/9j/4AAQSkZJRgABAQAAAQABAAD/2wCEAAkGBhQSERUUExQWFBQWGBoaGBgYFxgaFxscGBgYHRgYGBgYHCYeGhojGxwUHy8gIycpLCwsGB4xNTAqNSYsLCkBCQoKDgwOGg8PGikkHyQsKSwpKSwsLCkpKSkpLCwpLCksLCkpKSwpKSkpKSwpKSwsLCwsLCkpKSwpLCwpKSwsLP/AABEIAMIBBAMBIgACEQEDEQH/xAAbAAACAwEBAQAAAAAAAAAAAAAEBQIDBgABB//EADkQAAECBAQDBwMEAQQCAwAAAAECEQADITEEEkFRBWFxBhMigZGh8DKxwULR4fFSFCNignKSBxVD/8QAGgEAAwEBAQEAAAAAAAAAAAAAAQIDAAQFBv/EAC8RAAICAQQBAwMDAwUBAAAAAAABAhEDEiExQQQFE1EiMmFCcaEVgZEjUrHR8BT/2gAMAwEAAhEDEQA/AAsSAsNqlm6coDUIMxy/G7NQWDC2zRVML1hCyGcqWAWfM1P+pqk+hghTUT5ftCnDTGAa4+1KRouFqlziA7KFx8vGRKUewFeEyBjc1ihIY01hx2kktNCQ/wBKQITYhk2NWrypC9lor6Qvg88iYtILunMf+v8AcAycTmAAsmlXcte9bwLwjFgTprqY934TzzCIy8SCosG/fWOmJx5I72MYlKXsaxQmZEpU7eGJUaPADMsp/wAg4enMNyNoM4lhy6QbgAfPW8JJPFUgMoEEfSoGz3HSNAFy50kqCiWFRUN+YDFrexHxjDjIRTq5/HSMpjcPlVu9+ca6bhkkZAKbvW2j6whm8NUgsolRLlL3I6Rz5b2aOzC1VMUYWSZUwTZRqQxBG5qDy5wTM4osrBWLWS1h+5iqdjO7cBsx+2sdw4GYrMVFKi+jinSujCFi3IeSSYxl8bQuYc9HoCzpI26tpFGN4QkhRAY6NZtKaRRK4KjvFArUlqhQf1Y/KQZO4VNUn/bmBZFapY23BaGuhWrEeDBylBmFOU0TVmJraLp+BJCsnjBDHVg/1Qt4hKmpU6xfXTo4iiXjFpP1EecRcd7KqOwT2fxipOISpNXcEB7EWPoDBs2a6sz1US/nERhVZu+BZzSmuvznHT2Ip85w8FtYH9xTh5ynYMTo/o0WYTFzEKZCyhQoUlgzdYBePZmKKmerBubczrAasqMOLcZX3ucnxFCXKSxLJbSj8+UaXCdrkTEJzqSAkBlg1DNRQ5tGK41LcpUzOhL9WAf7QnFmq8TljT3Aj7WviRWjwMEmoKEpZjYuPvGf41wTv0KmqBEwEAlvqfVXMUrrGa7DdolSJhQsZpNz/wADuPyOUfXOLSUDCTVZgxS76XBDe0FbSW4uWUdNJHxThCjJnrq1i/Q1jTzeJ97iFTLEISHFPEL9XhH3KP8AVEKtrvdw3m0Hf6Z0lSNST1qW6UisuNiCVs1fCO0ciZSeooyuGqmvUQfxWWnu80lXeoIKTVzlJqk/5J6hxHzXEziSfCdq39ov4N2kVh1Bnyk+IG39xCSdFVFXf8F0+YJaikj0T6R7GjxWEkTFGYZMxWcAjIpDAZRQhRcF39o6OqM5UQcY32DTWWk5gAdzalqhspvCta6M1Uli3LpDjD4UzApKSHAdj+8LFyVImMoZcw13bTk8aPwXslgVuFOLM96DeCJGH8ZLs2vLe8U4OcUqoHBSQocjd/Y+UMUYUiYECykOD5VbfUeUZmtFuNmlRQoqzEpDkmtCzHygDi+KYMjS+5fSLMbK7tIAe5vzhTOU5v8A3Acdxou1sD8NWO9UVUcEV6iL5P1H5eKMbhiFjVwD7V/MGcNljXUV6iKrkhNbBAmRUvEMYlOISQCWfnTrA2UrBKbCnqWdttYZsiosJm4isX4XjK5dQHam99DFmH4eFX8IHuTqK0gnDSACQgE80ktVjUHWFbQ2j5GC+JBgsEpXQgMS/JtYU8V4oqctXhKGSxUAdbhy3tBUqd3bFQIzakBw0LOLYtUxYTLLAmr6C79besSbk9h4pITnCrzeJieWnXewh1weVc0BZ6/ZrQvKShXicg686mo9INllyOgL6afzBS2GQRjpBJBzVJNQ70q3SGnDsQAoEVAoTzavKzQq4iXEpILHOa6tlMWKwaQsKzZQUsWo2XfajekB/CHSD+K8OPjUZachvbXRq0jHcU4IpDqCXTtf0j6T2fMnIpCilSiDQk5uo09NoXYjhkpUxs5CX2cC/wDB0hXsOosz/FcMmXIlpFClKSA5NTUv5iM/Mm/OsPe0nDZkteVVWqCLEaEcoU4uUlRQoUcHMDukD0gqaqmDTuLjrEsHKeYkGocEjlrHpR1gzg8khRI2PsCT9oVlHsgLGzM0xRsHp0FB7AQDPcatsYPK2ZxUisC4qrihEZmiFcFxqHyTA+aj6EvS1QY+h4RXh7sJJSNCosW5G0fJZU1SSCg1EbiRxWYuQoA1VkAU7FlKBUCen5iDX1fuDInViqapKsbNynwlxRrFQs8XYoFKadGhXgpxE+aDrQ9XMM8RNPherh+fnzv7R1pHK2JpijmZ9fRue8H9neFpnYkInEpl3WX0FtCamnnBOBQjvFlYJShBU2j0b3grgmJUU98UjLVw1AxIZ9aNYaxpr4GT2HXFMCCt5asqWFAEt71s0dGbxnFZk1RUkUFP06dTHQmoHtmuw4lCgUCfIa2c6vBHEUyF/WgAigylz1BSaRkZk5y7XPT5SL5WPWD4VEciAQ/pFaXYKl0G4zDLIaWoqRqlRr86x7gMS6DLU4Uk5kH9STS3ItEhjZlFKQjycetY9Xjkl1pQoZd8pA5DlBpPgFtclHEMSpSgFF6MCffz5wHLw5fKB6D7wUjtXLzHNLS7fqS6eoarwy4Pj5EwKdSeiQQ2zpdyObwdLYyyqJfhuFJMorV+mWQ2r1PozRHh/CpapS1jwoSKHXw3Jh0rhCRLPjJJDkC1Q7NtaMrxKeUoUEsM9KUp8OsbS47sTWp8C4TX8ZDpcirXIce0XYVSkpUU1SSnYF2PtAeECilKQq+htYO8MMVOSlISKpS7KIZ6XIfy9zAH/YkiYLuE+Zy6PfyjsJNQlX1C5sfWg0hNiJwUlmY3d/Z4v4fhw4zAXdj09PKDRnFhGMxilLIIfUFw7cucdJQru1LsoKDDUps/55x7jZgchyRtS3LlF2AngEuNb+Wh2hdNIpFIjMlBJGdT8vn5ieBWzJoAQfTSsV49CnBAet20POOSlSasAG9m/mFT1DuKQHMxKkzMzuQrwnT+7xp8IszkFV1tZrvqPcwgMgZSouSlXtY2glExSQlQJFged2rASfDNsj3B4PIo5qpdwWZtSnptDiYSpOZALbCvwtA6FqIO1CzQThcQiWVirEuAwo9CwegevnAbXDGUWA4/FZ5YQsHMmxZi1XEI53DnBKTW1fz+/KNBip6FJuHruPSEapygWNq9Oh5ROUfgyYnmJWgsR0ME4XMAV1YDxeb084cr4X3yCqWlTBhoSCfvygMcKm92tIcWcGxL8/ODF3yaTVCNZo4rAq5Zahqdd4ZiUUllAg8xFJwtqUFjDbAFUzBnPkY5nZtSeUbSVww4cS5ai5UHzXBUxJB9KdGjP97kUmYn60EEHobdI3Evi0jESETkgBQUM6WHgUQQDzBqx1ifDBJujCzQCvMKOqrdaOIkcSQSGNCx9Y183g8tSypKWzVcWd/8dIVYvg6wT4QRXMpq1N3vD67JiQYvwzGupNP/AGT+8N+CTMmHSgpYTCoqJNWcCgNMrC94tlcMS4WJbpUCmYkOcrhwa3BOotBnZuUuaiShcoZUkgkGoAUSH2Gm8LJvo0mhBPn9wpUsynY3JNdj6NHRrON8JlrnrPeINhpRha8dE/b/AAOsiAZ/C1sXBBu7dNYpUWugvrpVtYfp4m4KU/S71Ja1avUe1YFXh82a/U1j0JRs5IzfYrmcQCkhJcNZjfrEkGliza2ivG8OUmjBQGogaViymiqgfKwqTRa1JFGIwJUVEF2qdx1ijujLKF0cHzoXfkYYKqSU+35gIzWLEAi+xggo1eK7QzgQlwkG7M1bizPaFWMxTrUSXoNmfygGZiKAmxpyLWpAWJ8JUBYsdr7+8T7GpVwMJGIKVZiH8J15UI+bxCdMUprcgOcRwK3GU+W/JucPMFgQlBmKBD/c68oZbjJIr4Lw9IQoqAUuwBDgfuSadIMnzSVFIQlJaoAvuQTyjhIKRmIKQfpuAwjyWh5qO8GR3q4BYpNK6Q7jtsFX2LRgM5LuwAIFPg0iciRaih561Y8+nOG03hqgrwKZwC6g3kIqmSvFlCSoaqdmjJom7T3PMNhnYeJQD3O7e0CYuS63YAD5T7Q0Rg8pbNlDX+bwDOlnOQWZVKAnrEp87F0rQOJmZOUUFSedSwMUzlGqhZrag2dv/WI4vECWwqTmcDU7u3n77xXg8QXLMPLcmjHr8aBW1g7oKwuKZjmKs1DTUc9nhrKw7OaEkXNh/OsLRLsJY0LlW7kkwbJnFk5KqVZrBt39YSr3Kp9BGI4cApiRXTKHtct+YFxvZxRl94kKIBqWp7Q/w8gqWSqtHL7ijjkQ3pzg2TishP8AioVB5ctRDNbWLe9MyvZ7GGXNymiV05Fj4T6w9PBkhWrkasWc/wB0hBxOUwWAzJUGUKCtD9tNYaYBSpwSsKbRTXzfgM0IkRn8izjHB1lRtSyg9Q9ekKk8OSpWRSCC7OHqBd9izRspXD1hbKWVVs+nOAOL8fRJBTLCTX61AGuuXfqbQUrEv4M1i+zaZcrOpRS9rH2PKEuGkmS7F819mG+usS4zxWcud41ApApWw0A02pFUom7ndozW46exouG8YcgULUymhYaJIrGkkcVwpAKkKR6qSebiovGHwVNnNnvDWXlDZwAk3LsebbQjXQrvo0WKlFAWEkKzKKUqBcMQ5JNiRZ4vwfDpcuV3mU57UqVGrU3hRxbGoSUy5Q8IBLUFOfNjA3E+Lol4YhJPemgYvlCrts415QIxVAlqb4BMbPTnJAZzpb2joQJmzDYDzjobSytGpROCVMQCKbFvWL5U0ggF2atC3SKu6rVwDoQkeRJO20cUlgAddAz2ueUdpxIjnJKnJbQEuzfbWAZ2FSr/AMjq5FhZveGEiZlLn0JJcHl+YpmguWIrZqPXW1NNYwVsJ14WYg+EPWwH71gYuS9ByoLaQ8w2IABSodCXAO9hWIpAKaJBcaV8w0LRTWVSEBcrKofqBPSjke8K8dgFylMsdDoQ9wYIxEnxOHfavsY7H4RaZSSpTjMABch9uX7RKtyrqrGnYThffYmtkpKvwG51jZ4vAqWti7pqGZizA9fxGY/+PFMucXZkNpqqn5jc4SW6Heu+oI19IlOTTOiELixfj0A3T4mFT9NBQMbGFePwP+2or8ShdtACTT940xw36pgJUBoQBQ+EkB2JEXzMGZktSQxzAi1S4NaBrRZS6RPjdmBw89S8qSSpmANqPvBUqcxy/bqKwvmoVImmUaKFCxcEFtduUEGXlIYmt+m3qfaHi6NNdjliQA7Dfp9oXYtGUPro/L57RfhkFSmGYliAPpB2qQ1aV5xTNSBkBOpcXUNgeYNIEp2jRVCrich8iv1GnKrRSGNg5f7vc9YLxU51Cxyl+T84pTLASACPF1etzveI6itFqZR8LmgJbmTpzrDXBYfJ3bJfMKkVIY+tW+8AIXUN4iBQ6V+9I0mE4WUAJU4WSFAC93DN1NOcGzV2WTMPQEg0LUp5NC/EJYeGqnpu7sNdvtB2KnJTmNh1t5aa0EIJuMKlskBv0nRtVQzojJ2XS5OaRNciqh6j7Uirs9xFUgrGUKT4cwdqWcGGkjh7SUA1dRJ9A5rzpWBl8BOY3ZaFAEaGpTCSelWCMdToD432iz5soyg2ALqPmLueUZDiSV5X8mhxhk5VuoHOh35HS+9DSKUYUmYHYvViwBbQP5RRK1YjklZmJYJLBtdfYQRMowpa3zaD5HBwqaoWZm0qXp85xbP4cUPmAFPqFfh5ROTaHi0wHDoVUgEljDPhHBVTirMoAAOx5V2Yc4GlpIFymrO9Phh9wfFK+mm5NiwvahpEnP4H0lWI4cAzqBOX9IJJ5OYVzjYN4eYeukOJiwtZIokOwv5vvSJScMhVVEKNW9KtFVjElkUTPTJqHuT0Mew2m8GQoulYSNhyj2H0Mn7oYtKiGFQatUl+Z9YFnqCXDMRr5WbaJzJi0MUqZoGnKLuakvUmtdYqmQSJDFEByznUVptlAP3ipc9lOU5rVdzW0TGHPJr35R7PStQSAzpoAEgC9TQVPM1jWEicaAHTmANCSQWPmYknCTMrlIALXYEvrSltCIq/+vGZJdTgOX+ny1ENJM3MKjU6/OUbopFJuhWZygWspPn5gAMQRryhdxHEkpCSczVPrDzG4IKFCxFiLiMxiMPlS+qn1JgPgNU6GfZbFlE7LfvPKociPpPDsYoZiGD0IGzPcecfIMBi8s2WuwCgr94+hyO0C0uhCQ5trTyoKRzZItvY7cMlVGmxXEm7sEJS9Co3IHKPMX2kRKTlQc6ybj6W/DsB5xlf9JMmKC5kwuxpdhoOsMMHgUZ6bMCa7aGAsij+RnjT5M7xCY88KvmOm71eDZuFIHKh9TvDvGYBASKAVZ+f9QN/oSpLJrZ3J+kUakaOZuVAyQuIFJxQAAAOZ7uRYa6RRj56DMJy3rZyz1sLPB4lZQUBApdQr6V1tAkhDTCFCn6vIx0KMWzl1OhZjMNQgPW5Ia/LlFspDMRcGhNdKXpYmHOJkJKQEhqFgbmtDTRnhbIX4vEPpLjbrBcFEZSbQywMtSVhZSCw35aBoNlY1Zmgu5oz3AF/fWB5PERMWyWT/wAQ+mpfesMJSUy0hSvqUKegpzhGux72pAXFE5hlJaz3r1gJGDJmpYOEVr9w/wBoa4zCEpcfU1R+WEC4AJSSkuSbvqKsRCxuxXVBaVmjMq7b6ftDfCj/AGkuKKB+5F4zUueEylKcO7JADh7MrqN4YcGn5UplqVcuHaj3A894XN9URsO0hTxMplzV0BILWNr03Z4QYnikt7FLWtUnrrQ+0ajtDIJUVCpLDnT57Rjp4JzJUQPqSU/qJ1fVmFwfYmDh+0lmj9QfIxKCK+FZqxcA0epZgTSPMXKBl0UFEu6XZQ5/zzELp80FIU6iaC7hmqGNvKLMJKpQt4gogEiocM72tDvbdiK+EV4bgywaKSq7p1Ybm3SDp0nuUkAsTvdtgY8RnWSSpmOjafiKp0hy6lPTWsNpi9xdT4AlT1VKVEFmppzHO9ecDImKS9SXr/N3B/mDZ0tJSrb9rQHMNnv7GDdC6Q1MyS3jHi/4283Sa9I6A6aluVY6F1L4DoNNOYh1MBzHq3tAk/EugsCCS1TRQ0BGh86xBIWsZlfSdOlomZfPpFFEnqJ8MWO7ys5Br5dYO7gAXY/PeAMOsocir6HeL5nEaVo5qSDGcRrJzpfhcXFTAyZjVFdSPnlF0vHJ39vl4Bmr8TpdINPXkLQVtsB82WTsSpicpHKn5jPY1RzF7OSH53h1MmAXIeFXEiCobNGa22HjJt7geFYMI2PA0eFRUfALVAd2cVr/AHGPS7A/pD15RoOHTqJDhTWGpAL6X11iLipbMvGTjujRYniSaBEpIbmXLbkRRL4qsGiZYNfCRysKx5LWhRcFla87XDQVKk94hRBSFJN9W8V+XSzxX2YdIT3ZAc/jZUWKEqIrQtboaj35w24V2lQpk5e7WrfxJIY0BalWodoWDCGmaoL5SlQNnuTty3G8CysEgnKaE2JoHdqq0JiTxRTH9yTRqJ89aZQ8OcEqScya7u4poBC6fMYsKkNT3t1PtE8UZkqVlKPAb5iku9/pNdKwrTxME1SB/wCKlO+lIb3EugNBeImhSnzcwwtpRnrAmLBQl0nMVU9bP7RdIM/6kodJq6kgtsxUaW/EWzp80AKmCVQhjY0sAB1MCeSPNBgnwT7P8JU5WeTv9VQ9BuKw+lqQkglT6HUsNG3jD4ni007DZtBA3fzF0Klev3rHPLO5bIssenc2GL46lNavowrXoaCEi+JIKn8dDSwHnrd/WFeHwipbvrSlbR6pJAzEh9qeohJZa2Co3yHTOIIdiFocuxDimobf8wVh+OvMDEFBIANmNd4VYaaiZmCibOk0vqKm0csy0oKQrY3FTsYosjcSemma7is0KQlQv+1oxvaHBATAtL+JPiHMFoOldqk90JYSkUYknUavvFGPxnegqDBg/MqcOL2b3ENCkuRcjt7mfmTNrdN7xZInqTUV6i0XTlApJvu8QlJ8ALVLUrTpWul4d7E0WScZlo8V/wCrcmo6PWKZitx5/iKFyDcC9RzuHjUwOkH98VeFtbUfTWB50jKQwLn4esepkqUQWY0d/nx4ZS5gI5jXk37/AGjK2K3QJLlpaqiD0joKJTrXzAjoNMFolLxBFAAACWGjaCPV4mo0bn94CTM6xYFAggs7u97aecVTbEouVijQiwNRu2kV42YQEnvEqCqsHcci4FvOPFQPNlElhGbMey8UWs8eHHlIZwB1cx4tFgBz+GBlSS9Czc4CY1Fs3E5ngdc2jN81j1MsgnXkIqWtvVq6RmFHk+bQNY36/KxquCYIqlhdKDRgQK06mkZEJegNafBGrwPFDJlpoC4A/FoEeRmOsIhTc3LDfkNBrXlFyEgpIH1g+ZYF6jXaK0Y4JTlNDcG3O41ilHGhnzZSbO1LcyYo5cGRKaZhoEpSVP8Aqau+VmuDbeIf/RTJgGaYkAcqkxCfxZZzMlF6P4lDnQ/vCydiVsxmKo9np5aRKbQy+BijCiWVFbqAcJe1KGwbcxRJ4h3a1lKEqdk0ZgAQfI0FesJwnNQZlcvld4Yy+GFKQSCAdLH3jnlka3SLKF7B0zj6lJCavYDM6aWvAMwLfMqrk7eZjhhw9VFAan6vKhGsVqzgWLb19zEJOTVsqkkyKppOkTkyyPm8EJWAkO0UzZ4Ao5L/ABo5dTui3R0ydW//AGMBTancbn7RGfOr8eK0zmsNNaVh9LFtHpWpNnEQnElLu6jo2n4iibjvP7ftFaZhV9QLVoOm+0dMIMlOSJIlsRWvsIKklRGYOQCASzgEktU2tAkubcBL7Mbc6Ex5InTAlSAShKjUPlBLEeJyNCfWOlRo5m7GMjA94lSkM92sPfRq7RUgECpAANxUcq15nm3KISMKctZ0tKQ9Ap3q9QkF6wvGKSmgUGFH5MdOfXWKUI2OkS0JUUXKdXZPUbxwL1QHYOR+r0+WhLL4mEKBS6hszNyqbfgxajis1agAgJ0AALjNsX5e8DjkXdheInkqP6W0y1bnFAmkXrzNPeOl8KxSyRlU25LW1eDsN2OVdcwbsATtu3OOSflYcf3TKqEn+kXqmIepHkX9wY9h9K7JykhipR9B7NHRD+q+Mu3/AID7GQRrxRFgQTvy2gnCzSbwtqYkC3KPT1US0WNlmKS70imTinpyiGMJoxI84bUqsVQadF7kUKr+UVTB/wAve0AKqHeIhTQmspoCisG6wPnrFa8ran2FOV/mkULW9jEMMglVCOddI2rcGmkWg0pQgu8P5EgT6y6FKXUCbkDxMD5mEC1AFx9of8AORIUKKJcXb5yjSlp3ClZqE8Fw6cOhQWqZMJGdnOUa+AUB0vAM/hoJIAUz0J8NKuWNvJ4snccUQ+ZjytbZ2hZP42spqt9BWv3vCe7q4H0V2UKlkEpLhj1f+OUctFQBU8xaBU8ZlpckqUp6gV9/xAKuPKzUlnqpxSJtTlwh04xHslClFiGG4DfaLVgCjknSMtN7VzSMrMnkT94sTxgkBlBJ0cVHmoxN4pPkf3EuB7jEhTAlkjegrHSe0KJIKULIKgxAYAvyeMvjp6prPNJVtZPP6RFnC8stLqynmD4tfPQwfZT5YPdY8xHE/ASUKypDuEkNo5LM0KUcbVN+kW3UB7QRP7VrUhSA4QQRlIDVoaE67wlWcxdgTp4dOZEUWGKEeWTHuHkqKvGoJSaO1HalWNObawItJlqImzArRgT1BIIAO0C4fBT1ApShahsAfm3pDCR2MnEl8qB/y/IDvCSzYMW8pITTOfyeJxUpJ8agBQsGLDnlJY8onJ40hBJEpx4mJUQfpb2JhphP/j8Kf/c2f6QNNVHrpDSX2XlS1ZShKlUL5gsHmCKOI5cnqmBK0m/7UPHBP5MUMeop8KQMqhX6iXdkvtQlotOCxExv9tfXKwr/AJE6RvpWDQgMlCUjYAetIJyU+Wjz8nrj/RBf3ZWPiLtmDl9jpxIJygc1P9nhjw7sanL/ALqiTqkAAC9zciNEqYB9ufk0eEpIcX0O3zaOefqPkzXNfsUWHHECk9nZCCGluTYqc+1oMGESl2SEno0VnjUoUK0uHBGvptsYBxPaRH6QpXkw9459HkZeVJv88B1Qj8DSWXD6xIs0Zmd2pW/hCU+/9QvxXHVk1mKI5Mke0dEPS88nvsJLyI9G0zp1b51jo+fp4oNRXmAfdo6Ov+jS/wB38Cf/AE/g4mOYmw/aL0zkgGzaUr6784h3+ZT+I8mtHv1+TmU/hFiMLTxeg05mLVs2UupOmjFuhitcw/qBS+4P92g2ThSbEACjn8Q6SrYnKb7Eow9w/SjO3XWLzgUUdYre9PUXhsvh6atmJ5EVbqIvRgRcITA030H3K7Egwaf0h/enlSPO4Jo2tmEH43iSEKAUp+QanU2gFXFrsgN1r7Q6iI5tkUcPUosaDX+o7F8NlpLZl0205UipXE5h2SOQr6kQMSSSSXPN9NbRnFMMWw1GCQlsyiq2Z1AUfQfqLPDmRMk4UlJQglVTmRmIBqllDcbbQnwmHnBKlJSrIalQRoxFC1KFolJwayMuQE0JJSXAoBUG1REnKC7X+UU+pk8bi5GUIkILj9ZLF3eAErUoupdTqbtV2OkaFPZRSg1QssbMgA3B1cH130gjCdi0gq7wnkKV/iOefqHjxX3DLDN9GQVgzX6SORD+nSLpPCVLcpSGCgD4hraii7c4+gyeDyk//mKWo/3i4YYO4AB5ARwZPV4/oiWXjPtmEw/Zeco1ASBuXFrhoZSexQoVLcahIqP+xMa3umPl8ERy0YF+pjzp+p+RN7Oi68eCEeE7MSE1IznnXzaGsjAoBohA6AA6ee0QmYtMsuro3uIGm9oZRNB0YPeOecfJzO92OnCI0XLOnsI9XLZi4fUGEmI7SqaksgEFiqga1DCyd2kX/kkHkH9IbF6bnlyqFeeCNWFJe9PnvFeI4ihBcqGuv7VjFYzipIqSeRNP3FIDVjCSCAB6v1r+I78fo7b+tkpeT8G2mdppVSMym2FPUwBN7XKtkAD6k26CMr/qVAijjb7x5hZoCnVWmtR5x2Q9JwRe6si/Ikx/M7QLLAEA8hUs5dzq1IXYjihVqpX2gfFYpBAytmB8vLbpAebaO+Hj448Ik5t9hP8Aq9KCpPwiKF4h9fn7RAufR71/uIpSH+oAb/1FlFLonbJGZvElqYVatmNRcV23iBTRm3qDQ+TRwtp/EMCyUuYNfsn8iPI5aiouw/6hh6COg0CxoeJyxQISa8z513i2VxepPdzCzUSQABoCwPuIon4NwCCShylynUDyajXg3h2CUgiYErNP8Sw5u1NonrhFbspTbKlY1Mxb93MNdVpSBahZPu4hrKzIBCwQbXBAGgChQ0rA86TNClqQlMwKq9aUsAWJI5x5J4LPnZUzVpSm7bNW2sI/KwxV6kb25SdUFKx6WJBQGG4J9jSAeI8c/TLdQCWJKWqdQHJaGXDOEys/czUglKs0sszjyuYbyeBy0rKmdQL/AFE33BuI4cvqsMbakn+PyVj4zfBh8Bw1c1eVIJqHVoAdSwptGkk9h0guuY+rhIfzKnjQFASfCEhyHYM79NYnicUlAL2Ac0ePI8j1bPkf+nsv5OmHjxit9xIOy0gH6Co6uSX8hBieHIzJIloBTQU0/ME96DblURy8SlI8RA6lo43mzy5bbKqMUXi0VKkDOmY1RTkQbgj09IFndoJQP15jskE+9oW4vtTRkoL/API082gYvFzSeyNLLFGjWuBySDuPcxlMR2lWf1pT0Ynn5CFeM4ypaqrWpOxJGmkd+H0qfbROXkI3GLx0tNVLAa1f2gDE9pJYfKCpWzem0YtXEWFEhuZP5iuZjlbluUd+P0mK+5t/+/H/AGRfks1eJ7ULZwlKRq5P7Qrm8aWp/wDcJ5AfPeEapmj+8eKIppv8/Md2PwMWPhEpZpMPGLzGicxOhqTeJSpy0LswNGA3uGELUTMpDUaxBjyZiC/TXW+pjqWNInqDJk4s5Ll7PUeXXaBQK3byipSidP58o6p6CHUUhbLT6nd/jxyVO0RSaj59okkM41+awQHh63r/AGY4K+GOWGv12j0t5j5baME4JHtTr/USSkG9BuzkDnvERMYPrvpfUR4maQSQetWPMA6wAE5clywqSWHNyw6RCaa7n5d48VNGgoTrHhUcujA6s7kesExOUaKCg9C1RT2P4vEEpGseAhue38ROYs2pppf2jAJJbb3jopUqOghs+my+HS0+EJDEv571guUxJB6PAOJ4tLTdY8i8CTO0qB9KFq5sAI+GWHNlV02etqjEbkAk6j7cxFiRRmtyjJ4jtNMUCAlKA16k/sDzgWdxxZBCppA2DP6iOuPpmZr6ml/P/BJ54rg2SkpP1NcN10bnFM3iKUjMapHhKgNRoTvGFkY9lJJUaF8xq33O0W4jtEspypASk/fU861rWOxekvt2S980sztMmyEE81EAezmBcR2nXuhG+vkHjLnFqKC7O4L61pTcQIpVd947YemYo9EnnkzQYjj5P1TDzAcfY35wAcc7kJKmq5Nuf2haktHJnkC19TW2m0dkfGhHgRzbDBj1EsCBeB5uJUCfE9d394jOrVgH0FBeIABw4rz/AIiyhFdC2ySVkkk9esepYMQa1pqNqtHilAuRQep/mIADq/KHATWkh39xvHBTM1x7x6zax4FhKq1EYxyk6s8eP8/ePSq3K3T7mOSq/wA/uMYgr0ekXYuaFnMEpl0FEg5aAAmpLOz9SbRFDfLV05RLEYZSb3pqD9oxivu+drREjm7aRfKWljmFDZhrveKiK8uYjAJGaL0FG2MelRAb51iIQWdxTTWPAoPoKaUjALEynPW3zQx5iJakqIUK6xGUplA0LHypFvEsUJi1Lytm0d7Dc1gb2N1YMqZZvnWPVS7aPHmYxygN3pasEBxFWDdflY5NzePUlmMSWC7kAeTD2jAK0jb0i1UsMCVV1G0VlNo9CDBAe5DpHRxTt+0dAGocTxX1iibPVl+o/TuY6Ojg6R0dgpWWuY8UPvHR0dsSUjpB8cHhAdQYM5jyOho8iSFn6vP8R0qoU+0dHQAlGsFYsMENsY6OhjFahRXQfaLsGkFBcR0dAMVIvHKFY6OjAJYQuD5feO18/wAx0dBCRUK+ZisGnmI6OjGLFJYev4iK6Kjo6AwEZsTT9PlHR0YCLeJBiGpQRBf0x7HRlwF8kJYp5x0sUVHsdGAUH8CJqFI6OgmLJY8QiJ+ox0dGMcnWJH8R0dACiaUBrR0dHRgn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5" name="TextBox 14"/>
          <p:cNvSpPr txBox="1"/>
          <p:nvPr/>
        </p:nvSpPr>
        <p:spPr>
          <a:xfrm>
            <a:off x="2400300" y="5791200"/>
            <a:ext cx="435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Century Gothic" pitchFamily="34" charset="0"/>
              </a:rPr>
              <a:t>25 Ton Boulder and Various </a:t>
            </a:r>
            <a:r>
              <a:rPr lang="en-ZA" dirty="0" err="1" smtClean="0">
                <a:latin typeface="Century Gothic" pitchFamily="34" charset="0"/>
              </a:rPr>
              <a:t>Rockfalls</a:t>
            </a:r>
            <a:endParaRPr lang="en-Z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ZA" dirty="0"/>
              <a:t>Chapman’s Peak Drive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ZA" dirty="0"/>
              <a:t>Without tolling, Chapman’s Peak Drive will be permanently closed.</a:t>
            </a:r>
          </a:p>
          <a:p>
            <a:pPr marL="342900" indent="-342900">
              <a:buFont typeface="+mj-lt"/>
              <a:buAutoNum type="arabicPeriod"/>
            </a:pPr>
            <a:endParaRPr lang="en-ZA" dirty="0"/>
          </a:p>
          <a:p>
            <a:pPr marL="342900" lvl="0" indent="-342900">
              <a:buFont typeface="+mj-lt"/>
              <a:buAutoNum type="arabicPeriod"/>
            </a:pPr>
            <a:r>
              <a:rPr lang="en-ZA" dirty="0"/>
              <a:t>Due process has been followed from the beginning, including an extensive public participation and appeals process spanning eight </a:t>
            </a:r>
            <a:r>
              <a:rPr lang="en-ZA" dirty="0" smtClean="0"/>
              <a:t>years.</a:t>
            </a:r>
            <a:br>
              <a:rPr lang="en-ZA" dirty="0" smtClean="0"/>
            </a:br>
            <a:endParaRPr lang="en-ZA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ZA" dirty="0" smtClean="0"/>
              <a:t>The </a:t>
            </a:r>
            <a:r>
              <a:rPr lang="en-ZA" dirty="0" err="1"/>
              <a:t>SANParks</a:t>
            </a:r>
            <a:r>
              <a:rPr lang="en-ZA" dirty="0"/>
              <a:t> land involved is in fact 0.022% of 970 hectares sold by Province to </a:t>
            </a:r>
            <a:r>
              <a:rPr lang="en-ZA" dirty="0" err="1"/>
              <a:t>SANParks</a:t>
            </a:r>
            <a:r>
              <a:rPr lang="en-ZA" dirty="0"/>
              <a:t> in 2003 for R1200</a:t>
            </a:r>
            <a:r>
              <a:rPr lang="en-ZA" dirty="0" smtClean="0"/>
              <a:t>.</a:t>
            </a:r>
            <a:r>
              <a:rPr lang="en-ZA" dirty="0"/>
              <a:t> 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  <a:p>
            <a:pPr marL="342900" lvl="0" indent="-342900">
              <a:buFont typeface="+mj-lt"/>
              <a:buAutoNum type="arabicPeriod"/>
            </a:pPr>
            <a:r>
              <a:rPr lang="en-ZA" dirty="0"/>
              <a:t>The operations centre and toll plaza is vital to the operations and safety needed to manage Chapman’s Peak Drive as a whole and which replaces unacceptable temporary working conditions</a:t>
            </a:r>
            <a:r>
              <a:rPr lang="en-ZA" dirty="0" smtClean="0"/>
              <a:t>.</a:t>
            </a:r>
            <a:br>
              <a:rPr lang="en-ZA" dirty="0" smtClean="0"/>
            </a:br>
            <a:endParaRPr lang="en-ZA" dirty="0"/>
          </a:p>
          <a:p>
            <a:pPr marL="342900" indent="-342900">
              <a:buFont typeface="+mj-lt"/>
              <a:buAutoNum type="arabicPeriod"/>
            </a:pPr>
            <a:r>
              <a:rPr lang="en-ZA" dirty="0"/>
              <a:t>Day passes </a:t>
            </a:r>
            <a:r>
              <a:rPr lang="en-ZA" dirty="0" smtClean="0"/>
              <a:t>will</a:t>
            </a:r>
            <a:r>
              <a:rPr lang="en-ZA" dirty="0" smtClean="0"/>
              <a:t> </a:t>
            </a:r>
            <a:r>
              <a:rPr lang="en-ZA" dirty="0"/>
              <a:t>continue provided permanent tolling facilities are introduced.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5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Background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1922 Chapman’s Peak Opened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No records kept of </a:t>
            </a:r>
            <a:r>
              <a:rPr lang="en-ZA" dirty="0" err="1" smtClean="0"/>
              <a:t>rockfalls</a:t>
            </a:r>
            <a:r>
              <a:rPr lang="en-ZA" dirty="0" smtClean="0"/>
              <a:t>, landslides and </a:t>
            </a:r>
            <a:r>
              <a:rPr lang="en-ZA" dirty="0" err="1" smtClean="0"/>
              <a:t>washaways</a:t>
            </a:r>
            <a:r>
              <a:rPr lang="en-ZA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Known serious </a:t>
            </a:r>
            <a:r>
              <a:rPr lang="en-ZA" dirty="0" err="1" smtClean="0"/>
              <a:t>rockfalls</a:t>
            </a:r>
            <a:r>
              <a:rPr lang="en-ZA" dirty="0" smtClean="0"/>
              <a:t> and landslides (one or more fatality or serious injury):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 smtClean="0"/>
          </a:p>
          <a:p>
            <a:pPr marL="466725" lvl="1" indent="-285750"/>
            <a:r>
              <a:rPr lang="en-ZA" sz="1800" dirty="0" smtClean="0"/>
              <a:t>August </a:t>
            </a:r>
            <a:r>
              <a:rPr lang="en-ZA" sz="1800" dirty="0"/>
              <a:t>1977, July 1987, July </a:t>
            </a:r>
            <a:r>
              <a:rPr lang="en-ZA" sz="1800" dirty="0" smtClean="0"/>
              <a:t>1993, </a:t>
            </a:r>
            <a:r>
              <a:rPr lang="en-ZA" sz="1800" dirty="0"/>
              <a:t>August </a:t>
            </a:r>
            <a:r>
              <a:rPr lang="en-ZA" sz="1800" dirty="0" smtClean="0"/>
              <a:t>1993, June 1994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May 1980, road closed for seven months after portion washed away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Jan 2000, Lara </a:t>
            </a:r>
            <a:r>
              <a:rPr lang="en-ZA" dirty="0" err="1" smtClean="0"/>
              <a:t>Callige</a:t>
            </a:r>
            <a:r>
              <a:rPr lang="en-ZA" dirty="0" smtClean="0"/>
              <a:t> killed and Olga </a:t>
            </a:r>
            <a:r>
              <a:rPr lang="en-ZA" dirty="0" err="1" smtClean="0"/>
              <a:t>Callige</a:t>
            </a:r>
            <a:r>
              <a:rPr lang="en-ZA" dirty="0" smtClean="0"/>
              <a:t> critically injured by </a:t>
            </a:r>
            <a:r>
              <a:rPr lang="en-ZA" dirty="0" err="1" smtClean="0"/>
              <a:t>rockfall</a:t>
            </a:r>
            <a:r>
              <a:rPr lang="en-ZA" dirty="0" smtClean="0"/>
              <a:t> in good weather conditions.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58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Background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After </a:t>
            </a:r>
            <a:r>
              <a:rPr lang="en-ZA" dirty="0" err="1" smtClean="0"/>
              <a:t>Callige</a:t>
            </a:r>
            <a:r>
              <a:rPr lang="en-ZA" dirty="0" smtClean="0"/>
              <a:t> sisters, road was to stay closed from 2000 – 2003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Decision was taken to toll the road and to appoint a concessionaire to rehabilitate the road and then toll it.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err="1" smtClean="0"/>
              <a:t>Entilini</a:t>
            </a:r>
            <a:r>
              <a:rPr lang="en-ZA" dirty="0" smtClean="0"/>
              <a:t> were appointed via a competitive bidding process.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err="1" smtClean="0"/>
              <a:t>Entilini</a:t>
            </a:r>
            <a:r>
              <a:rPr lang="en-ZA" dirty="0" smtClean="0"/>
              <a:t> obtained R160M loan to rehabilitate the pass. 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Used </a:t>
            </a:r>
            <a:r>
              <a:rPr lang="en-ZA" dirty="0"/>
              <a:t>a combination of safety features, including catch-fences, netting, barring down, a half-tunnel at the most dangerous point, and a comprehensive monitoring system involving CCTV, tremor and weather detection </a:t>
            </a:r>
            <a:r>
              <a:rPr lang="en-ZA" dirty="0" smtClean="0"/>
              <a:t>systems.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71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Due Process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2002 Objections were made to early toll plaza plans and a full EIA process began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2003 The EIA included a major public participation process</a:t>
            </a:r>
          </a:p>
          <a:p>
            <a:pPr marL="466725" lvl="1" indent="-285750"/>
            <a:r>
              <a:rPr lang="en-ZA" dirty="0" smtClean="0"/>
              <a:t>The draft plans for the toll plaza(s) were first made available to the public in 2003 as part of the public participation process.</a:t>
            </a:r>
          </a:p>
          <a:p>
            <a:pPr marL="466725" lvl="1" indent="-285750"/>
            <a:r>
              <a:rPr lang="en-ZA" dirty="0" smtClean="0"/>
              <a:t>Ads were placed in the Sunday Times and Rapport (8 June 2003), the Cape Times and Die Burger (5 June 2003), False Bay Echo and </a:t>
            </a:r>
            <a:r>
              <a:rPr lang="en-ZA" dirty="0" err="1" smtClean="0"/>
              <a:t>Constantiaberg</a:t>
            </a:r>
            <a:r>
              <a:rPr lang="en-ZA" dirty="0" smtClean="0"/>
              <a:t> Bulletin (12 June 2003) and </a:t>
            </a:r>
            <a:r>
              <a:rPr lang="en-ZA" dirty="0" err="1" smtClean="0"/>
              <a:t>Hout</a:t>
            </a:r>
            <a:r>
              <a:rPr lang="en-ZA" dirty="0" smtClean="0"/>
              <a:t> Bay Sentinel (13 June 2003) inviting Interested and Affected Parties (IAPs) to register and provide comment.</a:t>
            </a:r>
          </a:p>
          <a:p>
            <a:pPr marL="466725" lvl="1" indent="-285750"/>
            <a:r>
              <a:rPr lang="en-ZA" dirty="0" smtClean="0"/>
              <a:t>Public Notices were erected at various locations in the surrounding areas and at either end of Chapman’s Peak Drive, announcing public meetings and inviting IAPs to register.</a:t>
            </a:r>
          </a:p>
          <a:p>
            <a:pPr marL="466725" lvl="1" indent="-285750"/>
            <a:r>
              <a:rPr lang="en-ZA" dirty="0" smtClean="0"/>
              <a:t>Public meetings were held at Fish </a:t>
            </a:r>
            <a:r>
              <a:rPr lang="en-ZA" dirty="0" err="1" smtClean="0"/>
              <a:t>Hoek</a:t>
            </a:r>
            <a:r>
              <a:rPr lang="en-ZA" dirty="0" smtClean="0"/>
              <a:t> (18 June, 30 July), </a:t>
            </a:r>
            <a:r>
              <a:rPr lang="en-ZA" dirty="0" err="1" smtClean="0"/>
              <a:t>Hout</a:t>
            </a:r>
            <a:r>
              <a:rPr lang="en-ZA" dirty="0" smtClean="0"/>
              <a:t> Bay (19 June, 31 July) and with Chapman’s Peak Community Forum on 2 August 2003.</a:t>
            </a:r>
          </a:p>
          <a:p>
            <a:pPr marL="466725" lvl="1" indent="-285750"/>
            <a:r>
              <a:rPr lang="en-ZA" dirty="0" smtClean="0"/>
              <a:t>A site visit was conducted with the Chapman’s Peak Drive Environmental Monitoring Committee on 10 July 2003.</a:t>
            </a:r>
          </a:p>
          <a:p>
            <a:pPr marL="466725" lvl="1" indent="-285750"/>
            <a:r>
              <a:rPr lang="en-ZA" dirty="0" smtClean="0"/>
              <a:t>The EIA was lodged at the affected public libraries and posted online, and IAPs invited to comment further.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 smtClean="0"/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78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Due Process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ZA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9"/>
          <a:stretch/>
        </p:blipFill>
        <p:spPr bwMode="auto">
          <a:xfrm>
            <a:off x="938212" y="1264919"/>
            <a:ext cx="7267576" cy="460248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0300" y="5966460"/>
            <a:ext cx="435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Century Gothic" pitchFamily="34" charset="0"/>
              </a:rPr>
              <a:t>Cape Times, page 2, 5 June 2003</a:t>
            </a:r>
            <a:endParaRPr lang="en-Z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ern Cape Govern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Western Cape Government</Template>
  <TotalTime>411</TotalTime>
  <Words>852</Words>
  <Application>Microsoft Office PowerPoint</Application>
  <PresentationFormat>On-screen Show (4:3)</PresentationFormat>
  <Paragraphs>90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Western Cape Government</vt:lpstr>
      <vt:lpstr>Custom Design</vt:lpstr>
      <vt:lpstr>2_Custom Design</vt:lpstr>
      <vt:lpstr>Chapman’s Peak Drive  Operations Centre and Toll Plaza  March 2012</vt:lpstr>
      <vt:lpstr>Chapman’s Peak Drive</vt:lpstr>
      <vt:lpstr>Chapman’s Peak Drive</vt:lpstr>
      <vt:lpstr>Chapman’s Peak Drive</vt:lpstr>
      <vt:lpstr>Chapman’s Peak Drive</vt:lpstr>
      <vt:lpstr>Background</vt:lpstr>
      <vt:lpstr>Background</vt:lpstr>
      <vt:lpstr>Due Process</vt:lpstr>
      <vt:lpstr>Due Process</vt:lpstr>
      <vt:lpstr>Due Process</vt:lpstr>
      <vt:lpstr>Due Process</vt:lpstr>
      <vt:lpstr>Due Process</vt:lpstr>
      <vt:lpstr>The Toll Plaza and Control Centre</vt:lpstr>
      <vt:lpstr>The Toll Plaza and Control Centre</vt:lpstr>
      <vt:lpstr>The Toll Plaza and Control Centre</vt:lpstr>
      <vt:lpstr>The Toll Plaza and Control Centre</vt:lpstr>
      <vt:lpstr>Location of Toll Plaza</vt:lpstr>
      <vt:lpstr>Day Pass System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RAIL CONFERENCE   24TH FEBRUARY 2012</dc:title>
  <dc:creator>Rushka Brenner</dc:creator>
  <cp:lastModifiedBy>Hector Eliott</cp:lastModifiedBy>
  <cp:revision>26</cp:revision>
  <dcterms:created xsi:type="dcterms:W3CDTF">2012-02-23T14:31:07Z</dcterms:created>
  <dcterms:modified xsi:type="dcterms:W3CDTF">2012-03-15T13:00:30Z</dcterms:modified>
</cp:coreProperties>
</file>