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69" r:id="rId3"/>
  </p:sldMasterIdLst>
  <p:sldIdLst>
    <p:sldId id="258" r:id="rId4"/>
    <p:sldId id="257" r:id="rId5"/>
    <p:sldId id="261" r:id="rId6"/>
    <p:sldId id="27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5" r:id="rId17"/>
    <p:sldId id="274" r:id="rId18"/>
    <p:sldId id="273" r:id="rId19"/>
    <p:sldId id="259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FF66"/>
    <a:srgbClr val="FF66FF"/>
    <a:srgbClr val="99FF33"/>
    <a:srgbClr val="FF33CC"/>
    <a:srgbClr val="00A9A4"/>
    <a:srgbClr val="A2C88D"/>
    <a:srgbClr val="AC3E43"/>
    <a:srgbClr val="A76127"/>
    <a:srgbClr val="FEBC1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9" d="100"/>
          <a:sy n="59" d="100"/>
        </p:scale>
        <p:origin x="-1122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76751B-13FB-4724-8B6B-852ACD4EBB68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33D3DB09-089C-4258-94C4-57BB31317776}">
      <dgm:prSet phldrT="[Text]"/>
      <dgm:spPr/>
      <dgm:t>
        <a:bodyPr/>
        <a:lstStyle/>
        <a:p>
          <a:r>
            <a:rPr lang="en-ZA" dirty="0" smtClean="0">
              <a:latin typeface="Arial" pitchFamily="34" charset="0"/>
              <a:cs typeface="Arial" pitchFamily="34" charset="0"/>
            </a:rPr>
            <a:t>People</a:t>
          </a:r>
          <a:endParaRPr lang="en-ZA" dirty="0">
            <a:latin typeface="Arial" pitchFamily="34" charset="0"/>
            <a:cs typeface="Arial" pitchFamily="34" charset="0"/>
          </a:endParaRPr>
        </a:p>
      </dgm:t>
    </dgm:pt>
    <dgm:pt modelId="{1ED7D341-BC6A-4F52-AFCA-598AC99D52E8}" type="parTrans" cxnId="{F48FEA07-2064-4A84-838A-66E88071EB8C}">
      <dgm:prSet/>
      <dgm:spPr/>
      <dgm:t>
        <a:bodyPr/>
        <a:lstStyle/>
        <a:p>
          <a:endParaRPr lang="en-ZA"/>
        </a:p>
      </dgm:t>
    </dgm:pt>
    <dgm:pt modelId="{492A1596-A525-4A22-93D7-A0A92ABDF290}" type="sibTrans" cxnId="{F48FEA07-2064-4A84-838A-66E88071EB8C}">
      <dgm:prSet/>
      <dgm:spPr/>
      <dgm:t>
        <a:bodyPr/>
        <a:lstStyle/>
        <a:p>
          <a:endParaRPr lang="en-ZA"/>
        </a:p>
      </dgm:t>
    </dgm:pt>
    <dgm:pt modelId="{8BD77FF7-5CC0-41F1-A4B9-D1ED560AD60B}">
      <dgm:prSet phldrT="[Text]" custT="1"/>
      <dgm:spPr/>
      <dgm:t>
        <a:bodyPr/>
        <a:lstStyle/>
        <a:p>
          <a:r>
            <a:rPr lang="en-GB" sz="1600" dirty="0" smtClean="0">
              <a:solidFill>
                <a:srgbClr val="003B79"/>
              </a:solidFill>
              <a:latin typeface="Arial" pitchFamily="34" charset="0"/>
              <a:cs typeface="Arial" pitchFamily="34" charset="0"/>
            </a:rPr>
            <a:t>Existing IT personnel not sufficiently skilled and </a:t>
          </a:r>
          <a:r>
            <a:rPr lang="en-GB" sz="1600" dirty="0" smtClean="0">
              <a:solidFill>
                <a:srgbClr val="003B79"/>
              </a:solidFill>
              <a:latin typeface="Arial" pitchFamily="34" charset="0"/>
              <a:cs typeface="Arial" pitchFamily="34" charset="0"/>
            </a:rPr>
            <a:t>vacancies not filled.</a:t>
          </a:r>
          <a:endParaRPr lang="en-ZA" sz="1600" dirty="0">
            <a:solidFill>
              <a:srgbClr val="003B79"/>
            </a:solidFill>
            <a:latin typeface="Arial" pitchFamily="34" charset="0"/>
            <a:cs typeface="Arial" pitchFamily="34" charset="0"/>
          </a:endParaRPr>
        </a:p>
      </dgm:t>
    </dgm:pt>
    <dgm:pt modelId="{856928FF-3D3E-4B63-AF89-2A7C524C39F5}" type="parTrans" cxnId="{43C6E69F-2525-4644-B611-8DB72E792CC3}">
      <dgm:prSet/>
      <dgm:spPr/>
      <dgm:t>
        <a:bodyPr/>
        <a:lstStyle/>
        <a:p>
          <a:endParaRPr lang="en-ZA"/>
        </a:p>
      </dgm:t>
    </dgm:pt>
    <dgm:pt modelId="{A3B6DAA6-F956-4D02-ADE6-BF9C0041D60A}" type="sibTrans" cxnId="{43C6E69F-2525-4644-B611-8DB72E792CC3}">
      <dgm:prSet/>
      <dgm:spPr/>
      <dgm:t>
        <a:bodyPr/>
        <a:lstStyle/>
        <a:p>
          <a:endParaRPr lang="en-ZA"/>
        </a:p>
      </dgm:t>
    </dgm:pt>
    <dgm:pt modelId="{48141288-9C45-4EE6-B642-F3535D62FB69}">
      <dgm:prSet phldrT="[Text]"/>
      <dgm:spPr/>
      <dgm:t>
        <a:bodyPr/>
        <a:lstStyle/>
        <a:p>
          <a:r>
            <a:rPr lang="en-ZA" dirty="0" smtClean="0">
              <a:latin typeface="Arial" pitchFamily="34" charset="0"/>
              <a:cs typeface="Arial" pitchFamily="34" charset="0"/>
            </a:rPr>
            <a:t>Accountability</a:t>
          </a:r>
          <a:endParaRPr lang="en-ZA" dirty="0">
            <a:latin typeface="Arial" pitchFamily="34" charset="0"/>
            <a:cs typeface="Arial" pitchFamily="34" charset="0"/>
          </a:endParaRPr>
        </a:p>
      </dgm:t>
    </dgm:pt>
    <dgm:pt modelId="{195D7C79-D072-4EFD-A973-F603726FE18D}" type="parTrans" cxnId="{2BA8F779-CE8E-478C-9612-F5BCD1D49CE1}">
      <dgm:prSet/>
      <dgm:spPr/>
      <dgm:t>
        <a:bodyPr/>
        <a:lstStyle/>
        <a:p>
          <a:endParaRPr lang="en-ZA"/>
        </a:p>
      </dgm:t>
    </dgm:pt>
    <dgm:pt modelId="{AFAA86D2-2837-4A22-8463-66FDC45938BF}" type="sibTrans" cxnId="{2BA8F779-CE8E-478C-9612-F5BCD1D49CE1}">
      <dgm:prSet/>
      <dgm:spPr/>
      <dgm:t>
        <a:bodyPr/>
        <a:lstStyle/>
        <a:p>
          <a:endParaRPr lang="en-ZA"/>
        </a:p>
      </dgm:t>
    </dgm:pt>
    <dgm:pt modelId="{FA24EA32-5D69-4F1D-9C82-69F351B745E6}">
      <dgm:prSet phldrT="[Text]" custT="1"/>
      <dgm:spPr/>
      <dgm:t>
        <a:bodyPr/>
        <a:lstStyle/>
        <a:p>
          <a:r>
            <a:rPr lang="en-GB" sz="1600" dirty="0" smtClean="0">
              <a:solidFill>
                <a:srgbClr val="003B79"/>
              </a:solidFill>
              <a:latin typeface="Arial" pitchFamily="34" charset="0"/>
              <a:cs typeface="Arial" pitchFamily="34" charset="0"/>
            </a:rPr>
            <a:t>Lack of ownership of commitments as </a:t>
          </a:r>
          <a:r>
            <a:rPr lang="en-ZA" sz="1600" dirty="0" smtClean="0">
              <a:solidFill>
                <a:srgbClr val="003B79"/>
              </a:solidFill>
              <a:latin typeface="Arial" pitchFamily="34" charset="0"/>
              <a:cs typeface="Arial" pitchFamily="34" charset="0"/>
            </a:rPr>
            <a:t>progress in addressing previous year‘s IT findings has been minimal. </a:t>
          </a:r>
          <a:endParaRPr lang="en-ZA" sz="1600" dirty="0">
            <a:solidFill>
              <a:srgbClr val="003B79"/>
            </a:solidFill>
            <a:latin typeface="Arial" pitchFamily="34" charset="0"/>
            <a:cs typeface="Arial" pitchFamily="34" charset="0"/>
          </a:endParaRPr>
        </a:p>
      </dgm:t>
    </dgm:pt>
    <dgm:pt modelId="{6EFBACB1-DE04-4696-89A5-1716DE8C48CA}" type="parTrans" cxnId="{6C85B88D-3B7A-4E5A-9BE7-B1276FEC2DD4}">
      <dgm:prSet/>
      <dgm:spPr/>
      <dgm:t>
        <a:bodyPr/>
        <a:lstStyle/>
        <a:p>
          <a:endParaRPr lang="en-ZA"/>
        </a:p>
      </dgm:t>
    </dgm:pt>
    <dgm:pt modelId="{571E6BB3-6A7F-417A-BE50-3F273F9EEFC4}" type="sibTrans" cxnId="{6C85B88D-3B7A-4E5A-9BE7-B1276FEC2DD4}">
      <dgm:prSet/>
      <dgm:spPr/>
      <dgm:t>
        <a:bodyPr/>
        <a:lstStyle/>
        <a:p>
          <a:endParaRPr lang="en-ZA"/>
        </a:p>
      </dgm:t>
    </dgm:pt>
    <dgm:pt modelId="{B9F85843-EA19-4BA6-98D2-2F9F1389E255}">
      <dgm:prSet phldrT="[Text]"/>
      <dgm:spPr/>
      <dgm:t>
        <a:bodyPr/>
        <a:lstStyle/>
        <a:p>
          <a:r>
            <a:rPr lang="en-ZA" dirty="0" smtClean="0">
              <a:latin typeface="Arial" pitchFamily="34" charset="0"/>
              <a:cs typeface="Arial" pitchFamily="34" charset="0"/>
            </a:rPr>
            <a:t>Sustainability</a:t>
          </a:r>
          <a:endParaRPr lang="en-ZA" dirty="0">
            <a:latin typeface="Arial" pitchFamily="34" charset="0"/>
            <a:cs typeface="Arial" pitchFamily="34" charset="0"/>
          </a:endParaRPr>
        </a:p>
      </dgm:t>
    </dgm:pt>
    <dgm:pt modelId="{D4D5F00C-293D-43E4-8D7E-5B4C2087350B}" type="parTrans" cxnId="{840F9F55-61E4-4397-91F9-CD60FE88FFFB}">
      <dgm:prSet/>
      <dgm:spPr/>
      <dgm:t>
        <a:bodyPr/>
        <a:lstStyle/>
        <a:p>
          <a:endParaRPr lang="en-ZA"/>
        </a:p>
      </dgm:t>
    </dgm:pt>
    <dgm:pt modelId="{80F44967-F61E-4753-989B-2115B8D123BA}" type="sibTrans" cxnId="{840F9F55-61E4-4397-91F9-CD60FE88FFFB}">
      <dgm:prSet/>
      <dgm:spPr/>
      <dgm:t>
        <a:bodyPr/>
        <a:lstStyle/>
        <a:p>
          <a:endParaRPr lang="en-ZA"/>
        </a:p>
      </dgm:t>
    </dgm:pt>
    <dgm:pt modelId="{6E0615D4-A625-480E-9E5E-D371C015B645}">
      <dgm:prSet phldrT="[Text]" custT="1"/>
      <dgm:spPr/>
      <dgm:t>
        <a:bodyPr/>
        <a:lstStyle/>
        <a:p>
          <a:r>
            <a:rPr lang="en-ZA" sz="1600" dirty="0" smtClean="0">
              <a:solidFill>
                <a:srgbClr val="003B79"/>
              </a:solidFill>
              <a:latin typeface="Arial" pitchFamily="34" charset="0"/>
              <a:cs typeface="Arial" pitchFamily="34" charset="0"/>
            </a:rPr>
            <a:t>IT is not viewed as a strategic </a:t>
          </a:r>
          <a:r>
            <a:rPr lang="en-ZA" sz="1600" dirty="0" smtClean="0">
              <a:solidFill>
                <a:srgbClr val="003B79"/>
              </a:solidFill>
              <a:latin typeface="Arial" pitchFamily="34" charset="0"/>
              <a:cs typeface="Arial" pitchFamily="34" charset="0"/>
            </a:rPr>
            <a:t>priority, rather as an operational activity</a:t>
          </a:r>
          <a:endParaRPr lang="en-ZA" sz="1600" dirty="0">
            <a:solidFill>
              <a:srgbClr val="003B79"/>
            </a:solidFill>
            <a:latin typeface="Arial" pitchFamily="34" charset="0"/>
            <a:cs typeface="Arial" pitchFamily="34" charset="0"/>
          </a:endParaRPr>
        </a:p>
      </dgm:t>
    </dgm:pt>
    <dgm:pt modelId="{8C9AA7BF-B6C5-432C-9850-6302A99295C8}" type="parTrans" cxnId="{A06E5498-FC63-42C9-95F7-7338D1E90676}">
      <dgm:prSet/>
      <dgm:spPr/>
      <dgm:t>
        <a:bodyPr/>
        <a:lstStyle/>
        <a:p>
          <a:endParaRPr lang="en-ZA"/>
        </a:p>
      </dgm:t>
    </dgm:pt>
    <dgm:pt modelId="{059CECED-57C2-4C41-A74A-44C3ED00656B}" type="sibTrans" cxnId="{A06E5498-FC63-42C9-95F7-7338D1E90676}">
      <dgm:prSet/>
      <dgm:spPr/>
      <dgm:t>
        <a:bodyPr/>
        <a:lstStyle/>
        <a:p>
          <a:endParaRPr lang="en-ZA"/>
        </a:p>
      </dgm:t>
    </dgm:pt>
    <dgm:pt modelId="{74737375-8468-4F14-B680-18BD6B3F8A64}">
      <dgm:prSet custT="1"/>
      <dgm:spPr/>
      <dgm:t>
        <a:bodyPr/>
        <a:lstStyle/>
        <a:p>
          <a:r>
            <a:rPr lang="en-ZA" sz="1600" dirty="0" smtClean="0">
              <a:solidFill>
                <a:srgbClr val="003B79"/>
              </a:solidFill>
              <a:latin typeface="Arial" pitchFamily="34" charset="0"/>
              <a:cs typeface="Arial" pitchFamily="34" charset="0"/>
            </a:rPr>
            <a:t>Inadequate discipline in terms of tracking the progress made in addressing  IT audit findings by  oversight committees, management and Internal Audit </a:t>
          </a:r>
          <a:endParaRPr lang="en-ZA" sz="1600" dirty="0">
            <a:solidFill>
              <a:srgbClr val="003B79"/>
            </a:solidFill>
            <a:latin typeface="Arial" pitchFamily="34" charset="0"/>
            <a:cs typeface="Arial" pitchFamily="34" charset="0"/>
          </a:endParaRPr>
        </a:p>
      </dgm:t>
    </dgm:pt>
    <dgm:pt modelId="{69479294-11B8-4391-A0C3-0FA243208E13}" type="parTrans" cxnId="{3B7169CA-A62A-40AF-8C6B-926D1D476D48}">
      <dgm:prSet/>
      <dgm:spPr/>
      <dgm:t>
        <a:bodyPr/>
        <a:lstStyle/>
        <a:p>
          <a:endParaRPr lang="en-ZA"/>
        </a:p>
      </dgm:t>
    </dgm:pt>
    <dgm:pt modelId="{75459CC3-EF6E-4F5D-9A24-DBC8D8F2C0BE}" type="sibTrans" cxnId="{3B7169CA-A62A-40AF-8C6B-926D1D476D48}">
      <dgm:prSet/>
      <dgm:spPr/>
      <dgm:t>
        <a:bodyPr/>
        <a:lstStyle/>
        <a:p>
          <a:endParaRPr lang="en-ZA"/>
        </a:p>
      </dgm:t>
    </dgm:pt>
    <dgm:pt modelId="{161DE665-BB42-44D6-AEFA-709F63725EC4}">
      <dgm:prSet phldrT="[Text]" custT="1"/>
      <dgm:spPr/>
      <dgm:t>
        <a:bodyPr/>
        <a:lstStyle/>
        <a:p>
          <a:r>
            <a:rPr lang="en-ZA" sz="1600" dirty="0" smtClean="0">
              <a:solidFill>
                <a:srgbClr val="003B79"/>
              </a:solidFill>
              <a:latin typeface="Arial" pitchFamily="34" charset="0"/>
              <a:cs typeface="Arial" pitchFamily="34" charset="0"/>
            </a:rPr>
            <a:t>Department of Local Government currently not focused on fulfilling </a:t>
          </a:r>
          <a:r>
            <a:rPr lang="en-ZA" sz="1600" dirty="0" smtClean="0">
              <a:solidFill>
                <a:srgbClr val="003B79"/>
              </a:solidFill>
              <a:latin typeface="Arial" pitchFamily="34" charset="0"/>
              <a:cs typeface="Arial" pitchFamily="34" charset="0"/>
            </a:rPr>
            <a:t>mandate regarding support to local government</a:t>
          </a:r>
          <a:endParaRPr lang="en-ZA" sz="1600" dirty="0">
            <a:solidFill>
              <a:srgbClr val="003B79"/>
            </a:solidFill>
            <a:latin typeface="Arial" pitchFamily="34" charset="0"/>
            <a:cs typeface="Arial" pitchFamily="34" charset="0"/>
          </a:endParaRPr>
        </a:p>
      </dgm:t>
    </dgm:pt>
    <dgm:pt modelId="{E24B6123-7AC3-4355-BFDA-8B3B1A4BE114}" type="parTrans" cxnId="{82424881-5977-44A8-AF4D-0C1AE086AEAE}">
      <dgm:prSet/>
      <dgm:spPr/>
      <dgm:t>
        <a:bodyPr/>
        <a:lstStyle/>
        <a:p>
          <a:endParaRPr lang="en-ZA"/>
        </a:p>
      </dgm:t>
    </dgm:pt>
    <dgm:pt modelId="{1608EE8B-00CF-47F0-808F-D75A80875F5F}" type="sibTrans" cxnId="{82424881-5977-44A8-AF4D-0C1AE086AEAE}">
      <dgm:prSet/>
      <dgm:spPr/>
      <dgm:t>
        <a:bodyPr/>
        <a:lstStyle/>
        <a:p>
          <a:endParaRPr lang="en-ZA"/>
        </a:p>
      </dgm:t>
    </dgm:pt>
    <dgm:pt modelId="{29AC0916-643E-4589-A706-9F0B0D4E74AA}">
      <dgm:prSet phldrT="[Text]" custT="1"/>
      <dgm:spPr/>
      <dgm:t>
        <a:bodyPr/>
        <a:lstStyle/>
        <a:p>
          <a:r>
            <a:rPr lang="en-ZA" sz="1600" dirty="0" smtClean="0">
              <a:solidFill>
                <a:srgbClr val="003B79"/>
              </a:solidFill>
              <a:latin typeface="Arial" pitchFamily="34" charset="0"/>
              <a:cs typeface="Arial" pitchFamily="34" charset="0"/>
            </a:rPr>
            <a:t>Municipalities receive minimal support from key role players regarding IT matters e.g. OTP, SALGA, Department of Local Gov</a:t>
          </a:r>
          <a:endParaRPr lang="en-ZA" sz="1600" dirty="0">
            <a:solidFill>
              <a:srgbClr val="003B79"/>
            </a:solidFill>
            <a:latin typeface="Arial" pitchFamily="34" charset="0"/>
            <a:cs typeface="Arial" pitchFamily="34" charset="0"/>
          </a:endParaRPr>
        </a:p>
      </dgm:t>
    </dgm:pt>
    <dgm:pt modelId="{464DFF4C-DBA2-4EA6-9411-0038FCBE7BD9}" type="parTrans" cxnId="{474A997F-CE18-4EB0-8D35-C951FBDD611A}">
      <dgm:prSet/>
      <dgm:spPr/>
      <dgm:t>
        <a:bodyPr/>
        <a:lstStyle/>
        <a:p>
          <a:endParaRPr lang="en-US"/>
        </a:p>
      </dgm:t>
    </dgm:pt>
    <dgm:pt modelId="{3918ECE0-9430-4EAE-9B3C-1509FD0DC01D}" type="sibTrans" cxnId="{474A997F-CE18-4EB0-8D35-C951FBDD611A}">
      <dgm:prSet/>
      <dgm:spPr/>
      <dgm:t>
        <a:bodyPr/>
        <a:lstStyle/>
        <a:p>
          <a:endParaRPr lang="en-US"/>
        </a:p>
      </dgm:t>
    </dgm:pt>
    <dgm:pt modelId="{88607D8C-5222-4C22-A0DE-F56F348EFAB0}">
      <dgm:prSet phldrT="[Text]" custT="1"/>
      <dgm:spPr/>
      <dgm:t>
        <a:bodyPr/>
        <a:lstStyle/>
        <a:p>
          <a:r>
            <a:rPr lang="en-ZA" sz="1600" dirty="0" smtClean="0">
              <a:solidFill>
                <a:srgbClr val="003B79"/>
              </a:solidFill>
              <a:latin typeface="Arial" pitchFamily="34" charset="0"/>
              <a:cs typeface="Arial" pitchFamily="34" charset="0"/>
            </a:rPr>
            <a:t>Overreliance on IT vendors / 3</a:t>
          </a:r>
          <a:r>
            <a:rPr lang="en-ZA" sz="1600" baseline="30000" dirty="0" smtClean="0">
              <a:solidFill>
                <a:srgbClr val="003B79"/>
              </a:solidFill>
              <a:latin typeface="Arial" pitchFamily="34" charset="0"/>
              <a:cs typeface="Arial" pitchFamily="34" charset="0"/>
            </a:rPr>
            <a:t>rd</a:t>
          </a:r>
          <a:r>
            <a:rPr lang="en-ZA" sz="1600" dirty="0" smtClean="0">
              <a:solidFill>
                <a:srgbClr val="003B79"/>
              </a:solidFill>
              <a:latin typeface="Arial" pitchFamily="34" charset="0"/>
              <a:cs typeface="Arial" pitchFamily="34" charset="0"/>
            </a:rPr>
            <a:t> party service providers – no skills transfer.</a:t>
          </a:r>
          <a:endParaRPr lang="en-ZA" sz="1600" dirty="0">
            <a:solidFill>
              <a:srgbClr val="003B79"/>
            </a:solidFill>
            <a:latin typeface="Arial" pitchFamily="34" charset="0"/>
            <a:cs typeface="Arial" pitchFamily="34" charset="0"/>
          </a:endParaRPr>
        </a:p>
      </dgm:t>
    </dgm:pt>
    <dgm:pt modelId="{08B8B4DC-004E-4059-AF2D-554C73E55811}" type="parTrans" cxnId="{F183F992-9567-4603-8186-62810E041C7D}">
      <dgm:prSet/>
      <dgm:spPr/>
      <dgm:t>
        <a:bodyPr/>
        <a:lstStyle/>
        <a:p>
          <a:endParaRPr lang="en-US"/>
        </a:p>
      </dgm:t>
    </dgm:pt>
    <dgm:pt modelId="{EFBA5083-047B-45DD-812B-E391828BDA39}" type="sibTrans" cxnId="{F183F992-9567-4603-8186-62810E041C7D}">
      <dgm:prSet/>
      <dgm:spPr/>
      <dgm:t>
        <a:bodyPr/>
        <a:lstStyle/>
        <a:p>
          <a:endParaRPr lang="en-US"/>
        </a:p>
      </dgm:t>
    </dgm:pt>
    <dgm:pt modelId="{1B1F1948-2E8F-41F8-AD0B-8FA3E6A61752}">
      <dgm:prSet phldrT="[Text]" custT="1"/>
      <dgm:spPr/>
      <dgm:t>
        <a:bodyPr/>
        <a:lstStyle/>
        <a:p>
          <a:r>
            <a:rPr lang="en-ZA" sz="1600" dirty="0" smtClean="0">
              <a:solidFill>
                <a:srgbClr val="003B79"/>
              </a:solidFill>
              <a:latin typeface="Arial" pitchFamily="34" charset="0"/>
              <a:cs typeface="Arial" pitchFamily="34" charset="0"/>
            </a:rPr>
            <a:t>No </a:t>
          </a:r>
          <a:r>
            <a:rPr lang="en-ZA" sz="1600" dirty="0" smtClean="0">
              <a:solidFill>
                <a:srgbClr val="003B79"/>
              </a:solidFill>
              <a:latin typeface="Arial" pitchFamily="34" charset="0"/>
              <a:cs typeface="Arial" pitchFamily="34" charset="0"/>
            </a:rPr>
            <a:t>consequences </a:t>
          </a:r>
          <a:r>
            <a:rPr lang="en-ZA" sz="1600" dirty="0" smtClean="0">
              <a:solidFill>
                <a:srgbClr val="003B79"/>
              </a:solidFill>
              <a:latin typeface="Arial" pitchFamily="34" charset="0"/>
              <a:cs typeface="Arial" pitchFamily="34" charset="0"/>
            </a:rPr>
            <a:t> in place for </a:t>
          </a:r>
          <a:r>
            <a:rPr lang="en-ZA" sz="1600" dirty="0" smtClean="0">
              <a:solidFill>
                <a:srgbClr val="003B79"/>
              </a:solidFill>
              <a:latin typeface="Arial" pitchFamily="34" charset="0"/>
              <a:cs typeface="Arial" pitchFamily="34" charset="0"/>
            </a:rPr>
            <a:t>not honouring </a:t>
          </a:r>
          <a:r>
            <a:rPr lang="en-ZA" sz="1600" dirty="0" smtClean="0">
              <a:solidFill>
                <a:srgbClr val="003B79"/>
              </a:solidFill>
              <a:latin typeface="Arial" pitchFamily="34" charset="0"/>
              <a:cs typeface="Arial" pitchFamily="34" charset="0"/>
            </a:rPr>
            <a:t>commitments to resolve IT findings.</a:t>
          </a:r>
          <a:endParaRPr lang="en-ZA" sz="1600" dirty="0">
            <a:solidFill>
              <a:srgbClr val="003B79"/>
            </a:solidFill>
            <a:latin typeface="Arial" pitchFamily="34" charset="0"/>
            <a:cs typeface="Arial" pitchFamily="34" charset="0"/>
          </a:endParaRPr>
        </a:p>
      </dgm:t>
    </dgm:pt>
    <dgm:pt modelId="{4DCD0913-0B6F-4D1C-9600-53574003E054}" type="parTrans" cxnId="{885420B4-112E-4798-8D85-0803BB898934}">
      <dgm:prSet/>
      <dgm:spPr/>
      <dgm:t>
        <a:bodyPr/>
        <a:lstStyle/>
        <a:p>
          <a:endParaRPr lang="en-US"/>
        </a:p>
      </dgm:t>
    </dgm:pt>
    <dgm:pt modelId="{9852B54A-3DC0-4300-964B-F749C16E7EF7}" type="sibTrans" cxnId="{885420B4-112E-4798-8D85-0803BB898934}">
      <dgm:prSet/>
      <dgm:spPr/>
      <dgm:t>
        <a:bodyPr/>
        <a:lstStyle/>
        <a:p>
          <a:endParaRPr lang="en-US"/>
        </a:p>
      </dgm:t>
    </dgm:pt>
    <dgm:pt modelId="{2AE70CF0-1F20-41AB-9144-222AD18D6594}" type="pres">
      <dgm:prSet presAssocID="{1D76751B-13FB-4724-8B6B-852ACD4EBB6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ZA"/>
        </a:p>
      </dgm:t>
    </dgm:pt>
    <dgm:pt modelId="{0ABFF19C-5E78-41D7-AF56-4259FCF51F8F}" type="pres">
      <dgm:prSet presAssocID="{33D3DB09-089C-4258-94C4-57BB31317776}" presName="composite" presStyleCnt="0"/>
      <dgm:spPr/>
    </dgm:pt>
    <dgm:pt modelId="{052F4CC0-EE6E-4DB6-BFE6-E492E0DB40B4}" type="pres">
      <dgm:prSet presAssocID="{33D3DB09-089C-4258-94C4-57BB31317776}" presName="parentText" presStyleLbl="alignNode1" presStyleIdx="0" presStyleCnt="3" custScaleX="111227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4C1E065A-3728-4883-B34B-9531D4E03F26}" type="pres">
      <dgm:prSet presAssocID="{33D3DB09-089C-4258-94C4-57BB31317776}" presName="descendantText" presStyleLbl="alignAcc1" presStyleIdx="0" presStyleCnt="3" custScaleX="96587" custScaleY="142672" custLinFactNeighborX="-316" custLinFactNeighborY="-707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49C4DA06-224D-455E-BF71-745D3E7AAAC5}" type="pres">
      <dgm:prSet presAssocID="{492A1596-A525-4A22-93D7-A0A92ABDF290}" presName="sp" presStyleCnt="0"/>
      <dgm:spPr/>
    </dgm:pt>
    <dgm:pt modelId="{FBA4818A-C994-4244-8CD0-DEBD83A90BAF}" type="pres">
      <dgm:prSet presAssocID="{48141288-9C45-4EE6-B642-F3535D62FB69}" presName="composite" presStyleCnt="0"/>
      <dgm:spPr/>
    </dgm:pt>
    <dgm:pt modelId="{798E04CF-961F-4E24-969B-BF02E597ED7A}" type="pres">
      <dgm:prSet presAssocID="{48141288-9C45-4EE6-B642-F3535D62FB69}" presName="parentText" presStyleLbl="alignNode1" presStyleIdx="1" presStyleCnt="3" custScaleX="113302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9BA5D2EA-37A9-4A22-A331-7A9FC71357BA}" type="pres">
      <dgm:prSet presAssocID="{48141288-9C45-4EE6-B642-F3535D62FB69}" presName="descendantText" presStyleLbl="alignAcc1" presStyleIdx="1" presStyleCnt="3" custScaleX="97198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D5417979-891E-439F-AEB2-4071CABD095D}" type="pres">
      <dgm:prSet presAssocID="{AFAA86D2-2837-4A22-8463-66FDC45938BF}" presName="sp" presStyleCnt="0"/>
      <dgm:spPr/>
    </dgm:pt>
    <dgm:pt modelId="{B6E78F9D-AD95-4B1F-9DE3-1CD9E60C52F0}" type="pres">
      <dgm:prSet presAssocID="{B9F85843-EA19-4BA6-98D2-2F9F1389E255}" presName="composite" presStyleCnt="0"/>
      <dgm:spPr/>
    </dgm:pt>
    <dgm:pt modelId="{A831FCE8-2055-45A1-8EA1-1497E4F92C98}" type="pres">
      <dgm:prSet presAssocID="{B9F85843-EA19-4BA6-98D2-2F9F1389E255}" presName="parentText" presStyleLbl="alignNode1" presStyleIdx="2" presStyleCnt="3" custScaleX="113412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07180EC2-2668-47B6-B4EA-1413E28478AE}" type="pres">
      <dgm:prSet presAssocID="{B9F85843-EA19-4BA6-98D2-2F9F1389E255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43C6E69F-2525-4644-B611-8DB72E792CC3}" srcId="{33D3DB09-089C-4258-94C4-57BB31317776}" destId="{8BD77FF7-5CC0-41F1-A4B9-D1ED560AD60B}" srcOrd="0" destOrd="0" parTransId="{856928FF-3D3E-4B63-AF89-2A7C524C39F5}" sibTransId="{A3B6DAA6-F956-4D02-ADE6-BF9C0041D60A}"/>
    <dgm:cxn modelId="{4E4F82D7-1BD0-49EA-8C19-F0B9DB1A6192}" type="presOf" srcId="{8BD77FF7-5CC0-41F1-A4B9-D1ED560AD60B}" destId="{4C1E065A-3728-4883-B34B-9531D4E03F26}" srcOrd="0" destOrd="0" presId="urn:microsoft.com/office/officeart/2005/8/layout/chevron2"/>
    <dgm:cxn modelId="{0DAF1D58-B9A7-4962-90F0-948C1FED1244}" type="presOf" srcId="{1D76751B-13FB-4724-8B6B-852ACD4EBB68}" destId="{2AE70CF0-1F20-41AB-9144-222AD18D6594}" srcOrd="0" destOrd="0" presId="urn:microsoft.com/office/officeart/2005/8/layout/chevron2"/>
    <dgm:cxn modelId="{885420B4-112E-4798-8D85-0803BB898934}" srcId="{48141288-9C45-4EE6-B642-F3535D62FB69}" destId="{1B1F1948-2E8F-41F8-AD0B-8FA3E6A61752}" srcOrd="1" destOrd="0" parTransId="{4DCD0913-0B6F-4D1C-9600-53574003E054}" sibTransId="{9852B54A-3DC0-4300-964B-F749C16E7EF7}"/>
    <dgm:cxn modelId="{3B7169CA-A62A-40AF-8C6B-926D1D476D48}" srcId="{B9F85843-EA19-4BA6-98D2-2F9F1389E255}" destId="{74737375-8468-4F14-B680-18BD6B3F8A64}" srcOrd="1" destOrd="0" parTransId="{69479294-11B8-4391-A0C3-0FA243208E13}" sibTransId="{75459CC3-EF6E-4F5D-9A24-DBC8D8F2C0BE}"/>
    <dgm:cxn modelId="{95182566-D13F-495C-9E56-9C1044EA321E}" type="presOf" srcId="{74737375-8468-4F14-B680-18BD6B3F8A64}" destId="{07180EC2-2668-47B6-B4EA-1413E28478AE}" srcOrd="0" destOrd="1" presId="urn:microsoft.com/office/officeart/2005/8/layout/chevron2"/>
    <dgm:cxn modelId="{F48FEA07-2064-4A84-838A-66E88071EB8C}" srcId="{1D76751B-13FB-4724-8B6B-852ACD4EBB68}" destId="{33D3DB09-089C-4258-94C4-57BB31317776}" srcOrd="0" destOrd="0" parTransId="{1ED7D341-BC6A-4F52-AFCA-598AC99D52E8}" sibTransId="{492A1596-A525-4A22-93D7-A0A92ABDF290}"/>
    <dgm:cxn modelId="{9CE4AB40-4AC1-45D8-863F-A7DFACB66ECC}" type="presOf" srcId="{6E0615D4-A625-480E-9E5E-D371C015B645}" destId="{07180EC2-2668-47B6-B4EA-1413E28478AE}" srcOrd="0" destOrd="0" presId="urn:microsoft.com/office/officeart/2005/8/layout/chevron2"/>
    <dgm:cxn modelId="{765F2A5E-3F0B-41C8-96B3-FF4767E222B9}" type="presOf" srcId="{B9F85843-EA19-4BA6-98D2-2F9F1389E255}" destId="{A831FCE8-2055-45A1-8EA1-1497E4F92C98}" srcOrd="0" destOrd="0" presId="urn:microsoft.com/office/officeart/2005/8/layout/chevron2"/>
    <dgm:cxn modelId="{4A097578-384D-4E66-A728-3873947A998E}" type="presOf" srcId="{29AC0916-643E-4589-A706-9F0B0D4E74AA}" destId="{4C1E065A-3728-4883-B34B-9531D4E03F26}" srcOrd="0" destOrd="2" presId="urn:microsoft.com/office/officeart/2005/8/layout/chevron2"/>
    <dgm:cxn modelId="{C1D4CF3B-AA23-4C80-BD2D-88A96330AC6E}" type="presOf" srcId="{161DE665-BB42-44D6-AEFA-709F63725EC4}" destId="{4C1E065A-3728-4883-B34B-9531D4E03F26}" srcOrd="0" destOrd="3" presId="urn:microsoft.com/office/officeart/2005/8/layout/chevron2"/>
    <dgm:cxn modelId="{C30705F4-65AA-476C-821A-3CD28ED35B05}" type="presOf" srcId="{FA24EA32-5D69-4F1D-9C82-69F351B745E6}" destId="{9BA5D2EA-37A9-4A22-A331-7A9FC71357BA}" srcOrd="0" destOrd="0" presId="urn:microsoft.com/office/officeart/2005/8/layout/chevron2"/>
    <dgm:cxn modelId="{7B58A60A-94FC-4932-949D-5010AB25F4AF}" type="presOf" srcId="{33D3DB09-089C-4258-94C4-57BB31317776}" destId="{052F4CC0-EE6E-4DB6-BFE6-E492E0DB40B4}" srcOrd="0" destOrd="0" presId="urn:microsoft.com/office/officeart/2005/8/layout/chevron2"/>
    <dgm:cxn modelId="{82424881-5977-44A8-AF4D-0C1AE086AEAE}" srcId="{33D3DB09-089C-4258-94C4-57BB31317776}" destId="{161DE665-BB42-44D6-AEFA-709F63725EC4}" srcOrd="3" destOrd="0" parTransId="{E24B6123-7AC3-4355-BFDA-8B3B1A4BE114}" sibTransId="{1608EE8B-00CF-47F0-808F-D75A80875F5F}"/>
    <dgm:cxn modelId="{16607411-5970-4F4B-B613-A48976634E4E}" type="presOf" srcId="{48141288-9C45-4EE6-B642-F3535D62FB69}" destId="{798E04CF-961F-4E24-969B-BF02E597ED7A}" srcOrd="0" destOrd="0" presId="urn:microsoft.com/office/officeart/2005/8/layout/chevron2"/>
    <dgm:cxn modelId="{474A997F-CE18-4EB0-8D35-C951FBDD611A}" srcId="{33D3DB09-089C-4258-94C4-57BB31317776}" destId="{29AC0916-643E-4589-A706-9F0B0D4E74AA}" srcOrd="2" destOrd="0" parTransId="{464DFF4C-DBA2-4EA6-9411-0038FCBE7BD9}" sibTransId="{3918ECE0-9430-4EAE-9B3C-1509FD0DC01D}"/>
    <dgm:cxn modelId="{8D0C628D-FB21-4354-912A-7161A740C4B4}" type="presOf" srcId="{1B1F1948-2E8F-41F8-AD0B-8FA3E6A61752}" destId="{9BA5D2EA-37A9-4A22-A331-7A9FC71357BA}" srcOrd="0" destOrd="1" presId="urn:microsoft.com/office/officeart/2005/8/layout/chevron2"/>
    <dgm:cxn modelId="{2BA8F779-CE8E-478C-9612-F5BCD1D49CE1}" srcId="{1D76751B-13FB-4724-8B6B-852ACD4EBB68}" destId="{48141288-9C45-4EE6-B642-F3535D62FB69}" srcOrd="1" destOrd="0" parTransId="{195D7C79-D072-4EFD-A973-F603726FE18D}" sibTransId="{AFAA86D2-2837-4A22-8463-66FDC45938BF}"/>
    <dgm:cxn modelId="{6A357A37-ECD4-46C1-8782-56B52EDEBAD9}" type="presOf" srcId="{88607D8C-5222-4C22-A0DE-F56F348EFAB0}" destId="{4C1E065A-3728-4883-B34B-9531D4E03F26}" srcOrd="0" destOrd="1" presId="urn:microsoft.com/office/officeart/2005/8/layout/chevron2"/>
    <dgm:cxn modelId="{6C85B88D-3B7A-4E5A-9BE7-B1276FEC2DD4}" srcId="{48141288-9C45-4EE6-B642-F3535D62FB69}" destId="{FA24EA32-5D69-4F1D-9C82-69F351B745E6}" srcOrd="0" destOrd="0" parTransId="{6EFBACB1-DE04-4696-89A5-1716DE8C48CA}" sibTransId="{571E6BB3-6A7F-417A-BE50-3F273F9EEFC4}"/>
    <dgm:cxn modelId="{F183F992-9567-4603-8186-62810E041C7D}" srcId="{33D3DB09-089C-4258-94C4-57BB31317776}" destId="{88607D8C-5222-4C22-A0DE-F56F348EFAB0}" srcOrd="1" destOrd="0" parTransId="{08B8B4DC-004E-4059-AF2D-554C73E55811}" sibTransId="{EFBA5083-047B-45DD-812B-E391828BDA39}"/>
    <dgm:cxn modelId="{A06E5498-FC63-42C9-95F7-7338D1E90676}" srcId="{B9F85843-EA19-4BA6-98D2-2F9F1389E255}" destId="{6E0615D4-A625-480E-9E5E-D371C015B645}" srcOrd="0" destOrd="0" parTransId="{8C9AA7BF-B6C5-432C-9850-6302A99295C8}" sibTransId="{059CECED-57C2-4C41-A74A-44C3ED00656B}"/>
    <dgm:cxn modelId="{840F9F55-61E4-4397-91F9-CD60FE88FFFB}" srcId="{1D76751B-13FB-4724-8B6B-852ACD4EBB68}" destId="{B9F85843-EA19-4BA6-98D2-2F9F1389E255}" srcOrd="2" destOrd="0" parTransId="{D4D5F00C-293D-43E4-8D7E-5B4C2087350B}" sibTransId="{80F44967-F61E-4753-989B-2115B8D123BA}"/>
    <dgm:cxn modelId="{4B5F434C-EF86-41E5-AC3C-C29176D808CA}" type="presParOf" srcId="{2AE70CF0-1F20-41AB-9144-222AD18D6594}" destId="{0ABFF19C-5E78-41D7-AF56-4259FCF51F8F}" srcOrd="0" destOrd="0" presId="urn:microsoft.com/office/officeart/2005/8/layout/chevron2"/>
    <dgm:cxn modelId="{BDE5A134-D5EB-4381-8F07-9A7C8F32266A}" type="presParOf" srcId="{0ABFF19C-5E78-41D7-AF56-4259FCF51F8F}" destId="{052F4CC0-EE6E-4DB6-BFE6-E492E0DB40B4}" srcOrd="0" destOrd="0" presId="urn:microsoft.com/office/officeart/2005/8/layout/chevron2"/>
    <dgm:cxn modelId="{3E95818A-18A2-4ED3-A15E-E845AF3459E4}" type="presParOf" srcId="{0ABFF19C-5E78-41D7-AF56-4259FCF51F8F}" destId="{4C1E065A-3728-4883-B34B-9531D4E03F26}" srcOrd="1" destOrd="0" presId="urn:microsoft.com/office/officeart/2005/8/layout/chevron2"/>
    <dgm:cxn modelId="{4FAABEBC-D81E-4656-B695-F98163772124}" type="presParOf" srcId="{2AE70CF0-1F20-41AB-9144-222AD18D6594}" destId="{49C4DA06-224D-455E-BF71-745D3E7AAAC5}" srcOrd="1" destOrd="0" presId="urn:microsoft.com/office/officeart/2005/8/layout/chevron2"/>
    <dgm:cxn modelId="{F2F4155B-5AB5-45AE-B5CA-1D306E2DB179}" type="presParOf" srcId="{2AE70CF0-1F20-41AB-9144-222AD18D6594}" destId="{FBA4818A-C994-4244-8CD0-DEBD83A90BAF}" srcOrd="2" destOrd="0" presId="urn:microsoft.com/office/officeart/2005/8/layout/chevron2"/>
    <dgm:cxn modelId="{E395DD6B-7C34-48FD-B518-A44922DD2743}" type="presParOf" srcId="{FBA4818A-C994-4244-8CD0-DEBD83A90BAF}" destId="{798E04CF-961F-4E24-969B-BF02E597ED7A}" srcOrd="0" destOrd="0" presId="urn:microsoft.com/office/officeart/2005/8/layout/chevron2"/>
    <dgm:cxn modelId="{02B5C358-E6C3-4119-9323-5BE2C9907E72}" type="presParOf" srcId="{FBA4818A-C994-4244-8CD0-DEBD83A90BAF}" destId="{9BA5D2EA-37A9-4A22-A331-7A9FC71357BA}" srcOrd="1" destOrd="0" presId="urn:microsoft.com/office/officeart/2005/8/layout/chevron2"/>
    <dgm:cxn modelId="{0C30C280-141A-46B0-B7C2-23BE0EF5AEAF}" type="presParOf" srcId="{2AE70CF0-1F20-41AB-9144-222AD18D6594}" destId="{D5417979-891E-439F-AEB2-4071CABD095D}" srcOrd="3" destOrd="0" presId="urn:microsoft.com/office/officeart/2005/8/layout/chevron2"/>
    <dgm:cxn modelId="{AEB29B17-AF05-4E8D-BF1E-10685FD7945E}" type="presParOf" srcId="{2AE70CF0-1F20-41AB-9144-222AD18D6594}" destId="{B6E78F9D-AD95-4B1F-9DE3-1CD9E60C52F0}" srcOrd="4" destOrd="0" presId="urn:microsoft.com/office/officeart/2005/8/layout/chevron2"/>
    <dgm:cxn modelId="{16B6186B-D470-47DE-9A38-8423E885C10D}" type="presParOf" srcId="{B6E78F9D-AD95-4B1F-9DE3-1CD9E60C52F0}" destId="{A831FCE8-2055-45A1-8EA1-1497E4F92C98}" srcOrd="0" destOrd="0" presId="urn:microsoft.com/office/officeart/2005/8/layout/chevron2"/>
    <dgm:cxn modelId="{6398FC11-AD31-4B52-B2F2-06FFBBDD6399}" type="presParOf" srcId="{B6E78F9D-AD95-4B1F-9DE3-1CD9E60C52F0}" destId="{07180EC2-2668-47B6-B4EA-1413E28478A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D76751B-13FB-4724-8B6B-852ACD4EBB68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33D3DB09-089C-4258-94C4-57BB31317776}">
      <dgm:prSet phldrT="[Text]" custT="1"/>
      <dgm:spPr/>
      <dgm:t>
        <a:bodyPr/>
        <a:lstStyle/>
        <a:p>
          <a:r>
            <a:rPr lang="en-ZA" sz="1800" dirty="0" smtClean="0">
              <a:latin typeface="Arial" pitchFamily="34" charset="0"/>
              <a:cs typeface="Arial" pitchFamily="34" charset="0"/>
            </a:rPr>
            <a:t>Dept Local Govt</a:t>
          </a:r>
          <a:endParaRPr lang="en-ZA" sz="1800" dirty="0">
            <a:latin typeface="Arial" pitchFamily="34" charset="0"/>
            <a:cs typeface="Arial" pitchFamily="34" charset="0"/>
          </a:endParaRPr>
        </a:p>
      </dgm:t>
    </dgm:pt>
    <dgm:pt modelId="{1ED7D341-BC6A-4F52-AFCA-598AC99D52E8}" type="parTrans" cxnId="{F48FEA07-2064-4A84-838A-66E88071EB8C}">
      <dgm:prSet/>
      <dgm:spPr/>
      <dgm:t>
        <a:bodyPr/>
        <a:lstStyle/>
        <a:p>
          <a:endParaRPr lang="en-ZA"/>
        </a:p>
      </dgm:t>
    </dgm:pt>
    <dgm:pt modelId="{492A1596-A525-4A22-93D7-A0A92ABDF290}" type="sibTrans" cxnId="{F48FEA07-2064-4A84-838A-66E88071EB8C}">
      <dgm:prSet/>
      <dgm:spPr/>
      <dgm:t>
        <a:bodyPr/>
        <a:lstStyle/>
        <a:p>
          <a:endParaRPr lang="en-ZA"/>
        </a:p>
      </dgm:t>
    </dgm:pt>
    <dgm:pt modelId="{8BD77FF7-5CC0-41F1-A4B9-D1ED560AD60B}">
      <dgm:prSet phldrT="[Text]" custT="1"/>
      <dgm:spPr/>
      <dgm:t>
        <a:bodyPr/>
        <a:lstStyle/>
        <a:p>
          <a:endParaRPr lang="en-ZA" sz="1600" dirty="0">
            <a:solidFill>
              <a:srgbClr val="003B79"/>
            </a:solidFill>
            <a:latin typeface="Arial" pitchFamily="34" charset="0"/>
            <a:cs typeface="Arial" pitchFamily="34" charset="0"/>
          </a:endParaRPr>
        </a:p>
      </dgm:t>
    </dgm:pt>
    <dgm:pt modelId="{856928FF-3D3E-4B63-AF89-2A7C524C39F5}" type="parTrans" cxnId="{43C6E69F-2525-4644-B611-8DB72E792CC3}">
      <dgm:prSet/>
      <dgm:spPr/>
      <dgm:t>
        <a:bodyPr/>
        <a:lstStyle/>
        <a:p>
          <a:endParaRPr lang="en-ZA"/>
        </a:p>
      </dgm:t>
    </dgm:pt>
    <dgm:pt modelId="{A3B6DAA6-F956-4D02-ADE6-BF9C0041D60A}" type="sibTrans" cxnId="{43C6E69F-2525-4644-B611-8DB72E792CC3}">
      <dgm:prSet/>
      <dgm:spPr/>
      <dgm:t>
        <a:bodyPr/>
        <a:lstStyle/>
        <a:p>
          <a:endParaRPr lang="en-ZA"/>
        </a:p>
      </dgm:t>
    </dgm:pt>
    <dgm:pt modelId="{48141288-9C45-4EE6-B642-F3535D62FB69}">
      <dgm:prSet phldrT="[Text]" custT="1"/>
      <dgm:spPr/>
      <dgm:t>
        <a:bodyPr/>
        <a:lstStyle/>
        <a:p>
          <a:r>
            <a:rPr lang="en-ZA" sz="1800" dirty="0" smtClean="0">
              <a:latin typeface="Arial" pitchFamily="34" charset="0"/>
              <a:cs typeface="Arial" pitchFamily="34" charset="0"/>
            </a:rPr>
            <a:t>PGITO/OTP</a:t>
          </a:r>
          <a:endParaRPr lang="en-ZA" sz="1800" dirty="0">
            <a:latin typeface="Arial" pitchFamily="34" charset="0"/>
            <a:cs typeface="Arial" pitchFamily="34" charset="0"/>
          </a:endParaRPr>
        </a:p>
      </dgm:t>
    </dgm:pt>
    <dgm:pt modelId="{195D7C79-D072-4EFD-A973-F603726FE18D}" type="parTrans" cxnId="{2BA8F779-CE8E-478C-9612-F5BCD1D49CE1}">
      <dgm:prSet/>
      <dgm:spPr/>
      <dgm:t>
        <a:bodyPr/>
        <a:lstStyle/>
        <a:p>
          <a:endParaRPr lang="en-ZA"/>
        </a:p>
      </dgm:t>
    </dgm:pt>
    <dgm:pt modelId="{AFAA86D2-2837-4A22-8463-66FDC45938BF}" type="sibTrans" cxnId="{2BA8F779-CE8E-478C-9612-F5BCD1D49CE1}">
      <dgm:prSet/>
      <dgm:spPr/>
      <dgm:t>
        <a:bodyPr/>
        <a:lstStyle/>
        <a:p>
          <a:endParaRPr lang="en-ZA"/>
        </a:p>
      </dgm:t>
    </dgm:pt>
    <dgm:pt modelId="{FA24EA32-5D69-4F1D-9C82-69F351B745E6}">
      <dgm:prSet phldrT="[Text]" custT="1"/>
      <dgm:spPr/>
      <dgm:t>
        <a:bodyPr/>
        <a:lstStyle/>
        <a:p>
          <a:r>
            <a:rPr lang="en-ZA" sz="1600" dirty="0" smtClean="0">
              <a:solidFill>
                <a:srgbClr val="003B79"/>
              </a:solidFill>
              <a:latin typeface="Arial" pitchFamily="34" charset="0"/>
              <a:cs typeface="Arial" pitchFamily="34" charset="0"/>
            </a:rPr>
            <a:t>Provide coherent strategic leadership and coordination in provincial policy formulation and review, planning and overseeing service delivery planning</a:t>
          </a:r>
          <a:endParaRPr lang="en-ZA" sz="1600" dirty="0">
            <a:solidFill>
              <a:srgbClr val="003B79"/>
            </a:solidFill>
            <a:latin typeface="Arial" pitchFamily="34" charset="0"/>
            <a:cs typeface="Arial" pitchFamily="34" charset="0"/>
          </a:endParaRPr>
        </a:p>
      </dgm:t>
    </dgm:pt>
    <dgm:pt modelId="{6EFBACB1-DE04-4696-89A5-1716DE8C48CA}" type="parTrans" cxnId="{6C85B88D-3B7A-4E5A-9BE7-B1276FEC2DD4}">
      <dgm:prSet/>
      <dgm:spPr/>
      <dgm:t>
        <a:bodyPr/>
        <a:lstStyle/>
        <a:p>
          <a:endParaRPr lang="en-ZA"/>
        </a:p>
      </dgm:t>
    </dgm:pt>
    <dgm:pt modelId="{571E6BB3-6A7F-417A-BE50-3F273F9EEFC4}" type="sibTrans" cxnId="{6C85B88D-3B7A-4E5A-9BE7-B1276FEC2DD4}">
      <dgm:prSet/>
      <dgm:spPr/>
      <dgm:t>
        <a:bodyPr/>
        <a:lstStyle/>
        <a:p>
          <a:endParaRPr lang="en-ZA"/>
        </a:p>
      </dgm:t>
    </dgm:pt>
    <dgm:pt modelId="{B9F85843-EA19-4BA6-98D2-2F9F1389E255}">
      <dgm:prSet phldrT="[Text]" custT="1"/>
      <dgm:spPr/>
      <dgm:t>
        <a:bodyPr/>
        <a:lstStyle/>
        <a:p>
          <a:r>
            <a:rPr lang="en-ZA" sz="1800" dirty="0" smtClean="0">
              <a:latin typeface="Arial" pitchFamily="34" charset="0"/>
              <a:cs typeface="Arial" pitchFamily="34" charset="0"/>
            </a:rPr>
            <a:t>District </a:t>
          </a:r>
        </a:p>
        <a:p>
          <a:r>
            <a:rPr lang="en-ZA" sz="1800" dirty="0" smtClean="0">
              <a:latin typeface="Arial" pitchFamily="34" charset="0"/>
              <a:cs typeface="Arial" pitchFamily="34" charset="0"/>
            </a:rPr>
            <a:t>Municipalities</a:t>
          </a:r>
          <a:endParaRPr lang="en-ZA" sz="1800" dirty="0">
            <a:latin typeface="Arial" pitchFamily="34" charset="0"/>
            <a:cs typeface="Arial" pitchFamily="34" charset="0"/>
          </a:endParaRPr>
        </a:p>
      </dgm:t>
    </dgm:pt>
    <dgm:pt modelId="{D4D5F00C-293D-43E4-8D7E-5B4C2087350B}" type="parTrans" cxnId="{840F9F55-61E4-4397-91F9-CD60FE88FFFB}">
      <dgm:prSet/>
      <dgm:spPr/>
      <dgm:t>
        <a:bodyPr/>
        <a:lstStyle/>
        <a:p>
          <a:endParaRPr lang="en-ZA"/>
        </a:p>
      </dgm:t>
    </dgm:pt>
    <dgm:pt modelId="{80F44967-F61E-4753-989B-2115B8D123BA}" type="sibTrans" cxnId="{840F9F55-61E4-4397-91F9-CD60FE88FFFB}">
      <dgm:prSet/>
      <dgm:spPr/>
      <dgm:t>
        <a:bodyPr/>
        <a:lstStyle/>
        <a:p>
          <a:endParaRPr lang="en-ZA"/>
        </a:p>
      </dgm:t>
    </dgm:pt>
    <dgm:pt modelId="{6E0615D4-A625-480E-9E5E-D371C015B645}">
      <dgm:prSet phldrT="[Text]" custT="1"/>
      <dgm:spPr/>
      <dgm:t>
        <a:bodyPr/>
        <a:lstStyle/>
        <a:p>
          <a:r>
            <a:rPr lang="en-ZA" sz="1600" dirty="0" smtClean="0">
              <a:solidFill>
                <a:srgbClr val="003B79"/>
              </a:solidFill>
              <a:latin typeface="Arial" pitchFamily="34" charset="0"/>
              <a:cs typeface="Arial" pitchFamily="34" charset="0"/>
            </a:rPr>
            <a:t>Municipal executive and legislative authority over a large area</a:t>
          </a:r>
          <a:endParaRPr lang="en-ZA" sz="1600" dirty="0">
            <a:solidFill>
              <a:srgbClr val="003B79"/>
            </a:solidFill>
            <a:latin typeface="Arial" pitchFamily="34" charset="0"/>
            <a:cs typeface="Arial" pitchFamily="34" charset="0"/>
          </a:endParaRPr>
        </a:p>
      </dgm:t>
    </dgm:pt>
    <dgm:pt modelId="{8C9AA7BF-B6C5-432C-9850-6302A99295C8}" type="parTrans" cxnId="{A06E5498-FC63-42C9-95F7-7338D1E90676}">
      <dgm:prSet/>
      <dgm:spPr/>
      <dgm:t>
        <a:bodyPr/>
        <a:lstStyle/>
        <a:p>
          <a:endParaRPr lang="en-ZA"/>
        </a:p>
      </dgm:t>
    </dgm:pt>
    <dgm:pt modelId="{059CECED-57C2-4C41-A74A-44C3ED00656B}" type="sibTrans" cxnId="{A06E5498-FC63-42C9-95F7-7338D1E90676}">
      <dgm:prSet/>
      <dgm:spPr/>
      <dgm:t>
        <a:bodyPr/>
        <a:lstStyle/>
        <a:p>
          <a:endParaRPr lang="en-ZA"/>
        </a:p>
      </dgm:t>
    </dgm:pt>
    <dgm:pt modelId="{2EBCA58A-F009-43E4-A6AF-7C299B66E515}">
      <dgm:prSet phldrT="[Text]" custT="1"/>
      <dgm:spPr/>
      <dgm:t>
        <a:bodyPr/>
        <a:lstStyle/>
        <a:p>
          <a:r>
            <a:rPr lang="en-ZA" sz="1600" dirty="0" smtClean="0">
              <a:solidFill>
                <a:srgbClr val="003B79"/>
              </a:solidFill>
              <a:latin typeface="Arial" pitchFamily="34" charset="0"/>
              <a:cs typeface="Arial" pitchFamily="34" charset="0"/>
            </a:rPr>
            <a:t>Liaise with National COGTA to provide legal framework </a:t>
          </a:r>
          <a:r>
            <a:rPr lang="en-ZA" sz="1600" dirty="0" smtClean="0">
              <a:solidFill>
                <a:srgbClr val="003B79"/>
              </a:solidFill>
              <a:latin typeface="Arial" pitchFamily="34" charset="0"/>
              <a:cs typeface="Arial" pitchFamily="34" charset="0"/>
            </a:rPr>
            <a:t>for local government by launching the Municipal Structures Act and the Municipal Systems Act</a:t>
          </a:r>
          <a:endParaRPr lang="en-ZA" sz="1600" dirty="0">
            <a:solidFill>
              <a:srgbClr val="003B79"/>
            </a:solidFill>
            <a:latin typeface="Arial" pitchFamily="34" charset="0"/>
            <a:cs typeface="Arial" pitchFamily="34" charset="0"/>
          </a:endParaRPr>
        </a:p>
      </dgm:t>
    </dgm:pt>
    <dgm:pt modelId="{C7C4EC67-F7A0-4FD7-AAC6-B0CEB5021D39}" type="parTrans" cxnId="{BD490446-21A4-46AD-B25C-2CA2CCA85895}">
      <dgm:prSet/>
      <dgm:spPr/>
      <dgm:t>
        <a:bodyPr/>
        <a:lstStyle/>
        <a:p>
          <a:endParaRPr lang="en-ZA"/>
        </a:p>
      </dgm:t>
    </dgm:pt>
    <dgm:pt modelId="{B03105F3-8D26-4CEB-B406-19ABA145EAE4}" type="sibTrans" cxnId="{BD490446-21A4-46AD-B25C-2CA2CCA85895}">
      <dgm:prSet/>
      <dgm:spPr/>
      <dgm:t>
        <a:bodyPr/>
        <a:lstStyle/>
        <a:p>
          <a:endParaRPr lang="en-ZA"/>
        </a:p>
      </dgm:t>
    </dgm:pt>
    <dgm:pt modelId="{8A809CF2-8E98-4DCE-9532-6711C1568E70}">
      <dgm:prSet phldrT="[Text]" custT="1"/>
      <dgm:spPr/>
      <dgm:t>
        <a:bodyPr/>
        <a:lstStyle/>
        <a:p>
          <a:r>
            <a:rPr lang="en-ZA" sz="1600" dirty="0" smtClean="0">
              <a:solidFill>
                <a:srgbClr val="003B79"/>
              </a:solidFill>
              <a:latin typeface="Arial" pitchFamily="34" charset="0"/>
              <a:cs typeface="Arial" pitchFamily="34" charset="0"/>
            </a:rPr>
            <a:t>However the above is not fully effective and functional for </a:t>
          </a:r>
          <a:r>
            <a:rPr lang="en-ZA" sz="1600" dirty="0" smtClean="0">
              <a:solidFill>
                <a:srgbClr val="003B79"/>
              </a:solidFill>
              <a:latin typeface="Arial" pitchFamily="34" charset="0"/>
              <a:cs typeface="Arial" pitchFamily="34" charset="0"/>
            </a:rPr>
            <a:t>IT at local government</a:t>
          </a:r>
          <a:endParaRPr lang="en-ZA" sz="1600" dirty="0">
            <a:solidFill>
              <a:srgbClr val="003B79"/>
            </a:solidFill>
            <a:latin typeface="Arial" pitchFamily="34" charset="0"/>
            <a:cs typeface="Arial" pitchFamily="34" charset="0"/>
          </a:endParaRPr>
        </a:p>
      </dgm:t>
    </dgm:pt>
    <dgm:pt modelId="{D73F8B3B-660C-407B-AB64-C0E06A3BFAFF}" type="parTrans" cxnId="{05B52080-CDF2-4336-B126-54077D97B7FF}">
      <dgm:prSet/>
      <dgm:spPr/>
      <dgm:t>
        <a:bodyPr/>
        <a:lstStyle/>
        <a:p>
          <a:endParaRPr lang="en-ZA"/>
        </a:p>
      </dgm:t>
    </dgm:pt>
    <dgm:pt modelId="{46170E21-69F4-48D4-B99F-0AC0FB716234}" type="sibTrans" cxnId="{05B52080-CDF2-4336-B126-54077D97B7FF}">
      <dgm:prSet/>
      <dgm:spPr/>
      <dgm:t>
        <a:bodyPr/>
        <a:lstStyle/>
        <a:p>
          <a:endParaRPr lang="en-ZA"/>
        </a:p>
      </dgm:t>
    </dgm:pt>
    <dgm:pt modelId="{B8CDBE1C-8397-43DB-A9B3-0CCDE1936B0D}">
      <dgm:prSet phldrT="[Text]" custT="1"/>
      <dgm:spPr/>
      <dgm:t>
        <a:bodyPr/>
        <a:lstStyle/>
        <a:p>
          <a:r>
            <a:rPr lang="en-ZA" sz="1600" dirty="0" smtClean="0">
              <a:solidFill>
                <a:srgbClr val="003B79"/>
              </a:solidFill>
              <a:latin typeface="Arial" pitchFamily="34" charset="0"/>
              <a:cs typeface="Arial" pitchFamily="34" charset="0"/>
            </a:rPr>
            <a:t>Within a district council individual local councils share their municipal authority with the district council under which they fall</a:t>
          </a:r>
          <a:endParaRPr lang="en-ZA" sz="1600" dirty="0">
            <a:solidFill>
              <a:srgbClr val="003B79"/>
            </a:solidFill>
            <a:latin typeface="Arial" pitchFamily="34" charset="0"/>
            <a:cs typeface="Arial" pitchFamily="34" charset="0"/>
          </a:endParaRPr>
        </a:p>
      </dgm:t>
    </dgm:pt>
    <dgm:pt modelId="{B832599E-E2CC-468D-950F-F90090A49622}" type="parTrans" cxnId="{E988549F-384A-46B5-8884-1011446E3970}">
      <dgm:prSet/>
      <dgm:spPr/>
      <dgm:t>
        <a:bodyPr/>
        <a:lstStyle/>
        <a:p>
          <a:endParaRPr lang="en-ZA"/>
        </a:p>
      </dgm:t>
    </dgm:pt>
    <dgm:pt modelId="{EE46D363-A4C7-4224-A989-9FD7C7D1FAEE}" type="sibTrans" cxnId="{E988549F-384A-46B5-8884-1011446E3970}">
      <dgm:prSet/>
      <dgm:spPr/>
      <dgm:t>
        <a:bodyPr/>
        <a:lstStyle/>
        <a:p>
          <a:endParaRPr lang="en-ZA"/>
        </a:p>
      </dgm:t>
    </dgm:pt>
    <dgm:pt modelId="{6A3F1242-98CB-46F5-ADBF-DF1BFA09BEDB}">
      <dgm:prSet phldrT="[Text]" custT="1"/>
      <dgm:spPr/>
      <dgm:t>
        <a:bodyPr/>
        <a:lstStyle/>
        <a:p>
          <a:r>
            <a:rPr lang="en-ZA" sz="1600" dirty="0" smtClean="0">
              <a:solidFill>
                <a:srgbClr val="003B79"/>
              </a:solidFill>
              <a:latin typeface="Arial" pitchFamily="34" charset="0"/>
              <a:cs typeface="Arial" pitchFamily="34" charset="0"/>
            </a:rPr>
            <a:t>Primary responsibility being district-wide planning and capacity-building. </a:t>
          </a:r>
          <a:endParaRPr lang="en-ZA" sz="1600" dirty="0">
            <a:solidFill>
              <a:srgbClr val="003B79"/>
            </a:solidFill>
            <a:latin typeface="Arial" pitchFamily="34" charset="0"/>
            <a:cs typeface="Arial" pitchFamily="34" charset="0"/>
          </a:endParaRPr>
        </a:p>
      </dgm:t>
    </dgm:pt>
    <dgm:pt modelId="{C428C032-FEC5-48AE-AA1E-B5DD5C478F30}" type="parTrans" cxnId="{A19CE296-8CB0-44F0-9F2D-18C304D5C624}">
      <dgm:prSet/>
      <dgm:spPr/>
      <dgm:t>
        <a:bodyPr/>
        <a:lstStyle/>
        <a:p>
          <a:endParaRPr lang="en-ZA"/>
        </a:p>
      </dgm:t>
    </dgm:pt>
    <dgm:pt modelId="{98773E8F-F2BE-45A5-A866-D17DC1CAB686}" type="sibTrans" cxnId="{A19CE296-8CB0-44F0-9F2D-18C304D5C624}">
      <dgm:prSet/>
      <dgm:spPr/>
      <dgm:t>
        <a:bodyPr/>
        <a:lstStyle/>
        <a:p>
          <a:endParaRPr lang="en-ZA"/>
        </a:p>
      </dgm:t>
    </dgm:pt>
    <dgm:pt modelId="{D636204F-F74B-416B-AB30-4233484AAB27}">
      <dgm:prSet phldrT="[Text]" custT="1"/>
      <dgm:spPr/>
      <dgm:t>
        <a:bodyPr/>
        <a:lstStyle/>
        <a:p>
          <a:r>
            <a:rPr lang="en-ZA" sz="1600" dirty="0" smtClean="0">
              <a:solidFill>
                <a:srgbClr val="003B79"/>
              </a:solidFill>
              <a:latin typeface="Arial" pitchFamily="34" charset="0"/>
              <a:cs typeface="Arial" pitchFamily="34" charset="0"/>
            </a:rPr>
            <a:t>Ensure Integrated Development Plans (IDPs) are also harmonised with provincial growth and development strategies and reflect national priorities</a:t>
          </a:r>
          <a:endParaRPr lang="en-ZA" sz="1600" dirty="0">
            <a:solidFill>
              <a:srgbClr val="003B79"/>
            </a:solidFill>
            <a:latin typeface="Arial" pitchFamily="34" charset="0"/>
            <a:cs typeface="Arial" pitchFamily="34" charset="0"/>
          </a:endParaRPr>
        </a:p>
      </dgm:t>
    </dgm:pt>
    <dgm:pt modelId="{8BEDC737-7F8B-4832-B093-43B450609745}" type="parTrans" cxnId="{D2E1815F-A867-46A4-ACA8-662F8E0FABC4}">
      <dgm:prSet/>
      <dgm:spPr/>
      <dgm:t>
        <a:bodyPr/>
        <a:lstStyle/>
        <a:p>
          <a:endParaRPr lang="en-ZA"/>
        </a:p>
      </dgm:t>
    </dgm:pt>
    <dgm:pt modelId="{DA3A5213-0928-40F4-859B-88C2E9463B12}" type="sibTrans" cxnId="{D2E1815F-A867-46A4-ACA8-662F8E0FABC4}">
      <dgm:prSet/>
      <dgm:spPr/>
      <dgm:t>
        <a:bodyPr/>
        <a:lstStyle/>
        <a:p>
          <a:endParaRPr lang="en-ZA"/>
        </a:p>
      </dgm:t>
    </dgm:pt>
    <dgm:pt modelId="{37A29D49-E5C9-4D84-AF71-5501B56F29B3}">
      <dgm:prSet phldrT="[Text]" custT="1"/>
      <dgm:spPr/>
      <dgm:t>
        <a:bodyPr/>
        <a:lstStyle/>
        <a:p>
          <a:r>
            <a:rPr lang="en-ZA" sz="1600" dirty="0" smtClean="0">
              <a:solidFill>
                <a:srgbClr val="003B79"/>
              </a:solidFill>
              <a:latin typeface="Arial" pitchFamily="34" charset="0"/>
              <a:cs typeface="Arial" pitchFamily="34" charset="0"/>
            </a:rPr>
            <a:t>However the above is not fully effective and functional for IT at local government </a:t>
          </a:r>
          <a:endParaRPr lang="en-ZA" sz="1600" dirty="0">
            <a:solidFill>
              <a:srgbClr val="003B79"/>
            </a:solidFill>
            <a:latin typeface="Arial" pitchFamily="34" charset="0"/>
            <a:cs typeface="Arial" pitchFamily="34" charset="0"/>
          </a:endParaRPr>
        </a:p>
      </dgm:t>
    </dgm:pt>
    <dgm:pt modelId="{2A4082C1-3221-43CA-94DE-FB50FBBE07EB}" type="parTrans" cxnId="{608CACA7-503C-4EA2-A4BE-D786EB5F71A9}">
      <dgm:prSet/>
      <dgm:spPr/>
      <dgm:t>
        <a:bodyPr/>
        <a:lstStyle/>
        <a:p>
          <a:endParaRPr lang="en-ZA"/>
        </a:p>
      </dgm:t>
    </dgm:pt>
    <dgm:pt modelId="{43CABC68-B283-4ACF-85D3-E6A435B0AD94}" type="sibTrans" cxnId="{608CACA7-503C-4EA2-A4BE-D786EB5F71A9}">
      <dgm:prSet/>
      <dgm:spPr/>
      <dgm:t>
        <a:bodyPr/>
        <a:lstStyle/>
        <a:p>
          <a:endParaRPr lang="en-ZA"/>
        </a:p>
      </dgm:t>
    </dgm:pt>
    <dgm:pt modelId="{1D2D0FAD-114B-41AD-ACA3-22AFC309DD5E}">
      <dgm:prSet phldrT="[Text]" custT="1"/>
      <dgm:spPr/>
      <dgm:t>
        <a:bodyPr/>
        <a:lstStyle/>
        <a:p>
          <a:endParaRPr lang="en-ZA" sz="1600" dirty="0">
            <a:solidFill>
              <a:srgbClr val="003B79"/>
            </a:solidFill>
            <a:latin typeface="Arial" pitchFamily="34" charset="0"/>
            <a:cs typeface="Arial" pitchFamily="34" charset="0"/>
          </a:endParaRPr>
        </a:p>
      </dgm:t>
    </dgm:pt>
    <dgm:pt modelId="{DBD9BDDA-8286-4177-ABBB-D16D8DB204E7}" type="parTrans" cxnId="{EE31D018-C7F8-43B8-A066-6F845C2308C4}">
      <dgm:prSet/>
      <dgm:spPr/>
      <dgm:t>
        <a:bodyPr/>
        <a:lstStyle/>
        <a:p>
          <a:endParaRPr lang="en-ZA"/>
        </a:p>
      </dgm:t>
    </dgm:pt>
    <dgm:pt modelId="{E7A4EFF1-781F-43E6-8754-CD0D6E4E63B8}" type="sibTrans" cxnId="{EE31D018-C7F8-43B8-A066-6F845C2308C4}">
      <dgm:prSet/>
      <dgm:spPr/>
      <dgm:t>
        <a:bodyPr/>
        <a:lstStyle/>
        <a:p>
          <a:endParaRPr lang="en-ZA"/>
        </a:p>
      </dgm:t>
    </dgm:pt>
    <dgm:pt modelId="{C67CC0D2-C202-4158-B808-DC034D38C932}">
      <dgm:prSet phldrT="[Text]" custT="1"/>
      <dgm:spPr/>
      <dgm:t>
        <a:bodyPr/>
        <a:lstStyle/>
        <a:p>
          <a:r>
            <a:rPr lang="en-ZA" sz="1600" dirty="0" smtClean="0">
              <a:solidFill>
                <a:srgbClr val="003B79"/>
              </a:solidFill>
              <a:latin typeface="Arial" pitchFamily="34" charset="0"/>
              <a:cs typeface="Arial" pitchFamily="34" charset="0"/>
            </a:rPr>
            <a:t>However the above is not fully effective and functional for IT at local government </a:t>
          </a:r>
          <a:endParaRPr lang="en-ZA" sz="1600" dirty="0">
            <a:solidFill>
              <a:srgbClr val="003B79"/>
            </a:solidFill>
            <a:latin typeface="Arial" pitchFamily="34" charset="0"/>
            <a:cs typeface="Arial" pitchFamily="34" charset="0"/>
          </a:endParaRPr>
        </a:p>
      </dgm:t>
    </dgm:pt>
    <dgm:pt modelId="{A0AD34D7-0575-4F42-B282-888EF0E49E55}" type="parTrans" cxnId="{A603611D-A924-4035-9101-4D298573DC45}">
      <dgm:prSet/>
      <dgm:spPr/>
      <dgm:t>
        <a:bodyPr/>
        <a:lstStyle/>
        <a:p>
          <a:endParaRPr lang="en-ZA"/>
        </a:p>
      </dgm:t>
    </dgm:pt>
    <dgm:pt modelId="{9434442C-1420-4344-9FFE-ADBED0934207}" type="sibTrans" cxnId="{A603611D-A924-4035-9101-4D298573DC45}">
      <dgm:prSet/>
      <dgm:spPr/>
      <dgm:t>
        <a:bodyPr/>
        <a:lstStyle/>
        <a:p>
          <a:endParaRPr lang="en-ZA"/>
        </a:p>
      </dgm:t>
    </dgm:pt>
    <dgm:pt modelId="{2AE70CF0-1F20-41AB-9144-222AD18D6594}" type="pres">
      <dgm:prSet presAssocID="{1D76751B-13FB-4724-8B6B-852ACD4EBB6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ZA"/>
        </a:p>
      </dgm:t>
    </dgm:pt>
    <dgm:pt modelId="{0ABFF19C-5E78-41D7-AF56-4259FCF51F8F}" type="pres">
      <dgm:prSet presAssocID="{33D3DB09-089C-4258-94C4-57BB31317776}" presName="composite" presStyleCnt="0"/>
      <dgm:spPr/>
    </dgm:pt>
    <dgm:pt modelId="{052F4CC0-EE6E-4DB6-BFE6-E492E0DB40B4}" type="pres">
      <dgm:prSet presAssocID="{33D3DB09-089C-4258-94C4-57BB31317776}" presName="parentText" presStyleLbl="alignNode1" presStyleIdx="0" presStyleCnt="3" custScaleX="111227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4C1E065A-3728-4883-B34B-9531D4E03F26}" type="pres">
      <dgm:prSet presAssocID="{33D3DB09-089C-4258-94C4-57BB31317776}" presName="descendantText" presStyleLbl="alignAcc1" presStyleIdx="0" presStyleCnt="3" custScaleX="96587" custScaleY="100000" custLinFactNeighborX="-316" custLinFactNeighborY="4349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49C4DA06-224D-455E-BF71-745D3E7AAAC5}" type="pres">
      <dgm:prSet presAssocID="{492A1596-A525-4A22-93D7-A0A92ABDF290}" presName="sp" presStyleCnt="0"/>
      <dgm:spPr/>
    </dgm:pt>
    <dgm:pt modelId="{FBA4818A-C994-4244-8CD0-DEBD83A90BAF}" type="pres">
      <dgm:prSet presAssocID="{48141288-9C45-4EE6-B642-F3535D62FB69}" presName="composite" presStyleCnt="0"/>
      <dgm:spPr/>
    </dgm:pt>
    <dgm:pt modelId="{798E04CF-961F-4E24-969B-BF02E597ED7A}" type="pres">
      <dgm:prSet presAssocID="{48141288-9C45-4EE6-B642-F3535D62FB69}" presName="parentText" presStyleLbl="alignNode1" presStyleIdx="1" presStyleCnt="3" custScaleX="113302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9BA5D2EA-37A9-4A22-A331-7A9FC71357BA}" type="pres">
      <dgm:prSet presAssocID="{48141288-9C45-4EE6-B642-F3535D62FB69}" presName="descendantText" presStyleLbl="alignAcc1" presStyleIdx="1" presStyleCnt="3" custScaleX="97198" custScaleY="152563" custLinFactNeighborX="-642" custLinFactNeighborY="-6708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D5417979-891E-439F-AEB2-4071CABD095D}" type="pres">
      <dgm:prSet presAssocID="{AFAA86D2-2837-4A22-8463-66FDC45938BF}" presName="sp" presStyleCnt="0"/>
      <dgm:spPr/>
    </dgm:pt>
    <dgm:pt modelId="{B6E78F9D-AD95-4B1F-9DE3-1CD9E60C52F0}" type="pres">
      <dgm:prSet presAssocID="{B9F85843-EA19-4BA6-98D2-2F9F1389E255}" presName="composite" presStyleCnt="0"/>
      <dgm:spPr/>
    </dgm:pt>
    <dgm:pt modelId="{A831FCE8-2055-45A1-8EA1-1497E4F92C98}" type="pres">
      <dgm:prSet presAssocID="{B9F85843-EA19-4BA6-98D2-2F9F1389E255}" presName="parentText" presStyleLbl="alignNode1" presStyleIdx="2" presStyleCnt="3" custScaleX="113412" custLinFactNeighborX="-2019" custLinFactNeighborY="-4642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07180EC2-2668-47B6-B4EA-1413E28478AE}" type="pres">
      <dgm:prSet presAssocID="{B9F85843-EA19-4BA6-98D2-2F9F1389E255}" presName="descendantText" presStyleLbl="alignAcc1" presStyleIdx="2" presStyleCnt="3" custScaleX="98521" custScaleY="132895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4F421741-8031-4639-8459-E4D93DFA0A47}" type="presOf" srcId="{37A29D49-E5C9-4D84-AF71-5501B56F29B3}" destId="{9BA5D2EA-37A9-4A22-A331-7A9FC71357BA}" srcOrd="0" destOrd="2" presId="urn:microsoft.com/office/officeart/2005/8/layout/chevron2"/>
    <dgm:cxn modelId="{E988549F-384A-46B5-8884-1011446E3970}" srcId="{B9F85843-EA19-4BA6-98D2-2F9F1389E255}" destId="{B8CDBE1C-8397-43DB-A9B3-0CCDE1936B0D}" srcOrd="2" destOrd="0" parTransId="{B832599E-E2CC-468D-950F-F90090A49622}" sibTransId="{EE46D363-A4C7-4224-A989-9FD7C7D1FAEE}"/>
    <dgm:cxn modelId="{43C6E69F-2525-4644-B611-8DB72E792CC3}" srcId="{33D3DB09-089C-4258-94C4-57BB31317776}" destId="{8BD77FF7-5CC0-41F1-A4B9-D1ED560AD60B}" srcOrd="0" destOrd="0" parTransId="{856928FF-3D3E-4B63-AF89-2A7C524C39F5}" sibTransId="{A3B6DAA6-F956-4D02-ADE6-BF9C0041D60A}"/>
    <dgm:cxn modelId="{A19CE296-8CB0-44F0-9F2D-18C304D5C624}" srcId="{B9F85843-EA19-4BA6-98D2-2F9F1389E255}" destId="{6A3F1242-98CB-46F5-ADBF-DF1BFA09BEDB}" srcOrd="1" destOrd="0" parTransId="{C428C032-FEC5-48AE-AA1E-B5DD5C478F30}" sibTransId="{98773E8F-F2BE-45A5-A866-D17DC1CAB686}"/>
    <dgm:cxn modelId="{0DE86ADA-6FF4-44BB-92AF-038F64443384}" type="presOf" srcId="{B8CDBE1C-8397-43DB-A9B3-0CCDE1936B0D}" destId="{07180EC2-2668-47B6-B4EA-1413E28478AE}" srcOrd="0" destOrd="2" presId="urn:microsoft.com/office/officeart/2005/8/layout/chevron2"/>
    <dgm:cxn modelId="{5F26E5E5-DC2F-4D51-8DD4-34742F7AD152}" type="presOf" srcId="{6A3F1242-98CB-46F5-ADBF-DF1BFA09BEDB}" destId="{07180EC2-2668-47B6-B4EA-1413E28478AE}" srcOrd="0" destOrd="1" presId="urn:microsoft.com/office/officeart/2005/8/layout/chevron2"/>
    <dgm:cxn modelId="{F48FEA07-2064-4A84-838A-66E88071EB8C}" srcId="{1D76751B-13FB-4724-8B6B-852ACD4EBB68}" destId="{33D3DB09-089C-4258-94C4-57BB31317776}" srcOrd="0" destOrd="0" parTransId="{1ED7D341-BC6A-4F52-AFCA-598AC99D52E8}" sibTransId="{492A1596-A525-4A22-93D7-A0A92ABDF290}"/>
    <dgm:cxn modelId="{8070AFB9-68F9-47DA-ADF6-07A873CDFA6F}" type="presOf" srcId="{1D76751B-13FB-4724-8B6B-852ACD4EBB68}" destId="{2AE70CF0-1F20-41AB-9144-222AD18D6594}" srcOrd="0" destOrd="0" presId="urn:microsoft.com/office/officeart/2005/8/layout/chevron2"/>
    <dgm:cxn modelId="{05B52080-CDF2-4336-B126-54077D97B7FF}" srcId="{B9F85843-EA19-4BA6-98D2-2F9F1389E255}" destId="{8A809CF2-8E98-4DCE-9532-6711C1568E70}" srcOrd="3" destOrd="0" parTransId="{D73F8B3B-660C-407B-AB64-C0E06A3BFAFF}" sibTransId="{46170E21-69F4-48D4-B99F-0AC0FB716234}"/>
    <dgm:cxn modelId="{4DE2F9DC-EC80-462B-A9DB-19D78EAC0A7B}" type="presOf" srcId="{2EBCA58A-F009-43E4-A6AF-7C299B66E515}" destId="{4C1E065A-3728-4883-B34B-9531D4E03F26}" srcOrd="0" destOrd="1" presId="urn:microsoft.com/office/officeart/2005/8/layout/chevron2"/>
    <dgm:cxn modelId="{9C81A44D-ECAB-4673-90E9-926DB333E265}" type="presOf" srcId="{1D2D0FAD-114B-41AD-ACA3-22AFC309DD5E}" destId="{4C1E065A-3728-4883-B34B-9531D4E03F26}" srcOrd="0" destOrd="3" presId="urn:microsoft.com/office/officeart/2005/8/layout/chevron2"/>
    <dgm:cxn modelId="{A603611D-A924-4035-9101-4D298573DC45}" srcId="{33D3DB09-089C-4258-94C4-57BB31317776}" destId="{C67CC0D2-C202-4158-B808-DC034D38C932}" srcOrd="2" destOrd="0" parTransId="{A0AD34D7-0575-4F42-B282-888EF0E49E55}" sibTransId="{9434442C-1420-4344-9FFE-ADBED0934207}"/>
    <dgm:cxn modelId="{BD490446-21A4-46AD-B25C-2CA2CCA85895}" srcId="{33D3DB09-089C-4258-94C4-57BB31317776}" destId="{2EBCA58A-F009-43E4-A6AF-7C299B66E515}" srcOrd="1" destOrd="0" parTransId="{C7C4EC67-F7A0-4FD7-AAC6-B0CEB5021D39}" sibTransId="{B03105F3-8D26-4CEB-B406-19ABA145EAE4}"/>
    <dgm:cxn modelId="{4122B5F8-9E56-46D5-BC14-C438BB410863}" type="presOf" srcId="{6E0615D4-A625-480E-9E5E-D371C015B645}" destId="{07180EC2-2668-47B6-B4EA-1413E28478AE}" srcOrd="0" destOrd="0" presId="urn:microsoft.com/office/officeart/2005/8/layout/chevron2"/>
    <dgm:cxn modelId="{6BDE9B3C-17E6-4C8E-B0BB-44CF8C70D47D}" type="presOf" srcId="{33D3DB09-089C-4258-94C4-57BB31317776}" destId="{052F4CC0-EE6E-4DB6-BFE6-E492E0DB40B4}" srcOrd="0" destOrd="0" presId="urn:microsoft.com/office/officeart/2005/8/layout/chevron2"/>
    <dgm:cxn modelId="{D2E1815F-A867-46A4-ACA8-662F8E0FABC4}" srcId="{48141288-9C45-4EE6-B642-F3535D62FB69}" destId="{D636204F-F74B-416B-AB30-4233484AAB27}" srcOrd="1" destOrd="0" parTransId="{8BEDC737-7F8B-4832-B093-43B450609745}" sibTransId="{DA3A5213-0928-40F4-859B-88C2E9463B12}"/>
    <dgm:cxn modelId="{63A7B32C-24EC-4543-B853-FD635057EA87}" type="presOf" srcId="{C67CC0D2-C202-4158-B808-DC034D38C932}" destId="{4C1E065A-3728-4883-B34B-9531D4E03F26}" srcOrd="0" destOrd="2" presId="urn:microsoft.com/office/officeart/2005/8/layout/chevron2"/>
    <dgm:cxn modelId="{EE31D018-C7F8-43B8-A066-6F845C2308C4}" srcId="{33D3DB09-089C-4258-94C4-57BB31317776}" destId="{1D2D0FAD-114B-41AD-ACA3-22AFC309DD5E}" srcOrd="3" destOrd="0" parTransId="{DBD9BDDA-8286-4177-ABBB-D16D8DB204E7}" sibTransId="{E7A4EFF1-781F-43E6-8754-CD0D6E4E63B8}"/>
    <dgm:cxn modelId="{2B135A6C-A50E-4FE7-AA71-BA4F723271C2}" type="presOf" srcId="{B9F85843-EA19-4BA6-98D2-2F9F1389E255}" destId="{A831FCE8-2055-45A1-8EA1-1497E4F92C98}" srcOrd="0" destOrd="0" presId="urn:microsoft.com/office/officeart/2005/8/layout/chevron2"/>
    <dgm:cxn modelId="{36EC0641-5802-436A-82FA-08ACE27ACDCD}" type="presOf" srcId="{8BD77FF7-5CC0-41F1-A4B9-D1ED560AD60B}" destId="{4C1E065A-3728-4883-B34B-9531D4E03F26}" srcOrd="0" destOrd="0" presId="urn:microsoft.com/office/officeart/2005/8/layout/chevron2"/>
    <dgm:cxn modelId="{2BA8F779-CE8E-478C-9612-F5BCD1D49CE1}" srcId="{1D76751B-13FB-4724-8B6B-852ACD4EBB68}" destId="{48141288-9C45-4EE6-B642-F3535D62FB69}" srcOrd="1" destOrd="0" parTransId="{195D7C79-D072-4EFD-A973-F603726FE18D}" sibTransId="{AFAA86D2-2837-4A22-8463-66FDC45938BF}"/>
    <dgm:cxn modelId="{E272BED4-41FD-450E-BF8A-90A79C48D331}" type="presOf" srcId="{48141288-9C45-4EE6-B642-F3535D62FB69}" destId="{798E04CF-961F-4E24-969B-BF02E597ED7A}" srcOrd="0" destOrd="0" presId="urn:microsoft.com/office/officeart/2005/8/layout/chevron2"/>
    <dgm:cxn modelId="{A7FED412-74AD-456C-8CED-E005F48069E3}" type="presOf" srcId="{D636204F-F74B-416B-AB30-4233484AAB27}" destId="{9BA5D2EA-37A9-4A22-A331-7A9FC71357BA}" srcOrd="0" destOrd="1" presId="urn:microsoft.com/office/officeart/2005/8/layout/chevron2"/>
    <dgm:cxn modelId="{6C85B88D-3B7A-4E5A-9BE7-B1276FEC2DD4}" srcId="{48141288-9C45-4EE6-B642-F3535D62FB69}" destId="{FA24EA32-5D69-4F1D-9C82-69F351B745E6}" srcOrd="0" destOrd="0" parTransId="{6EFBACB1-DE04-4696-89A5-1716DE8C48CA}" sibTransId="{571E6BB3-6A7F-417A-BE50-3F273F9EEFC4}"/>
    <dgm:cxn modelId="{553DF278-5410-419B-B5B5-5BB4C71A3DFD}" type="presOf" srcId="{8A809CF2-8E98-4DCE-9532-6711C1568E70}" destId="{07180EC2-2668-47B6-B4EA-1413E28478AE}" srcOrd="0" destOrd="3" presId="urn:microsoft.com/office/officeart/2005/8/layout/chevron2"/>
    <dgm:cxn modelId="{A06E5498-FC63-42C9-95F7-7338D1E90676}" srcId="{B9F85843-EA19-4BA6-98D2-2F9F1389E255}" destId="{6E0615D4-A625-480E-9E5E-D371C015B645}" srcOrd="0" destOrd="0" parTransId="{8C9AA7BF-B6C5-432C-9850-6302A99295C8}" sibTransId="{059CECED-57C2-4C41-A74A-44C3ED00656B}"/>
    <dgm:cxn modelId="{608CACA7-503C-4EA2-A4BE-D786EB5F71A9}" srcId="{48141288-9C45-4EE6-B642-F3535D62FB69}" destId="{37A29D49-E5C9-4D84-AF71-5501B56F29B3}" srcOrd="2" destOrd="0" parTransId="{2A4082C1-3221-43CA-94DE-FB50FBBE07EB}" sibTransId="{43CABC68-B283-4ACF-85D3-E6A435B0AD94}"/>
    <dgm:cxn modelId="{96CBC5D7-F758-43FE-A83D-C557998C1568}" type="presOf" srcId="{FA24EA32-5D69-4F1D-9C82-69F351B745E6}" destId="{9BA5D2EA-37A9-4A22-A331-7A9FC71357BA}" srcOrd="0" destOrd="0" presId="urn:microsoft.com/office/officeart/2005/8/layout/chevron2"/>
    <dgm:cxn modelId="{840F9F55-61E4-4397-91F9-CD60FE88FFFB}" srcId="{1D76751B-13FB-4724-8B6B-852ACD4EBB68}" destId="{B9F85843-EA19-4BA6-98D2-2F9F1389E255}" srcOrd="2" destOrd="0" parTransId="{D4D5F00C-293D-43E4-8D7E-5B4C2087350B}" sibTransId="{80F44967-F61E-4753-989B-2115B8D123BA}"/>
    <dgm:cxn modelId="{48CAD86B-5596-4C43-8C90-E70DF1BDAEE8}" type="presParOf" srcId="{2AE70CF0-1F20-41AB-9144-222AD18D6594}" destId="{0ABFF19C-5E78-41D7-AF56-4259FCF51F8F}" srcOrd="0" destOrd="0" presId="urn:microsoft.com/office/officeart/2005/8/layout/chevron2"/>
    <dgm:cxn modelId="{48661886-5ECB-4138-B292-5EEFABA2B06C}" type="presParOf" srcId="{0ABFF19C-5E78-41D7-AF56-4259FCF51F8F}" destId="{052F4CC0-EE6E-4DB6-BFE6-E492E0DB40B4}" srcOrd="0" destOrd="0" presId="urn:microsoft.com/office/officeart/2005/8/layout/chevron2"/>
    <dgm:cxn modelId="{01F47BE0-5863-4725-9C08-79D05F09E894}" type="presParOf" srcId="{0ABFF19C-5E78-41D7-AF56-4259FCF51F8F}" destId="{4C1E065A-3728-4883-B34B-9531D4E03F26}" srcOrd="1" destOrd="0" presId="urn:microsoft.com/office/officeart/2005/8/layout/chevron2"/>
    <dgm:cxn modelId="{672A8F9A-D0EA-4772-87BB-71124019C156}" type="presParOf" srcId="{2AE70CF0-1F20-41AB-9144-222AD18D6594}" destId="{49C4DA06-224D-455E-BF71-745D3E7AAAC5}" srcOrd="1" destOrd="0" presId="urn:microsoft.com/office/officeart/2005/8/layout/chevron2"/>
    <dgm:cxn modelId="{93CEC4CB-C331-4861-94F8-D126DDD8ED3D}" type="presParOf" srcId="{2AE70CF0-1F20-41AB-9144-222AD18D6594}" destId="{FBA4818A-C994-4244-8CD0-DEBD83A90BAF}" srcOrd="2" destOrd="0" presId="urn:microsoft.com/office/officeart/2005/8/layout/chevron2"/>
    <dgm:cxn modelId="{400AA9E9-39CA-46BD-AAC8-608D8F2A2167}" type="presParOf" srcId="{FBA4818A-C994-4244-8CD0-DEBD83A90BAF}" destId="{798E04CF-961F-4E24-969B-BF02E597ED7A}" srcOrd="0" destOrd="0" presId="urn:microsoft.com/office/officeart/2005/8/layout/chevron2"/>
    <dgm:cxn modelId="{3ADEA717-BC86-4070-8141-359CBEF8DC1A}" type="presParOf" srcId="{FBA4818A-C994-4244-8CD0-DEBD83A90BAF}" destId="{9BA5D2EA-37A9-4A22-A331-7A9FC71357BA}" srcOrd="1" destOrd="0" presId="urn:microsoft.com/office/officeart/2005/8/layout/chevron2"/>
    <dgm:cxn modelId="{3D668E5E-D999-41C8-8808-9D5401E5058F}" type="presParOf" srcId="{2AE70CF0-1F20-41AB-9144-222AD18D6594}" destId="{D5417979-891E-439F-AEB2-4071CABD095D}" srcOrd="3" destOrd="0" presId="urn:microsoft.com/office/officeart/2005/8/layout/chevron2"/>
    <dgm:cxn modelId="{9CE54848-BBF7-4817-9CB6-7D5AAA5BBED1}" type="presParOf" srcId="{2AE70CF0-1F20-41AB-9144-222AD18D6594}" destId="{B6E78F9D-AD95-4B1F-9DE3-1CD9E60C52F0}" srcOrd="4" destOrd="0" presId="urn:microsoft.com/office/officeart/2005/8/layout/chevron2"/>
    <dgm:cxn modelId="{5750A489-CE66-470B-A12F-CC3FC824F2E6}" type="presParOf" srcId="{B6E78F9D-AD95-4B1F-9DE3-1CD9E60C52F0}" destId="{A831FCE8-2055-45A1-8EA1-1497E4F92C98}" srcOrd="0" destOrd="0" presId="urn:microsoft.com/office/officeart/2005/8/layout/chevron2"/>
    <dgm:cxn modelId="{446255E3-C6D5-44A4-BCD6-CF01FD8538AB}" type="presParOf" srcId="{B6E78F9D-AD95-4B1F-9DE3-1CD9E60C52F0}" destId="{07180EC2-2668-47B6-B4EA-1413E28478A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4B805A0-D3E9-457D-AE4B-A3672EFF85EF}" type="doc">
      <dgm:prSet loTypeId="urn:microsoft.com/office/officeart/2005/8/layout/hList1" loCatId="list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577DB7F6-1C34-431C-B752-5E729D922286}">
      <dgm:prSet phldrT="[Text]" custT="1"/>
      <dgm:spPr/>
      <dgm:t>
        <a:bodyPr/>
        <a:lstStyle/>
        <a:p>
          <a:r>
            <a:rPr lang="en-US" sz="2000" b="1" dirty="0" smtClean="0"/>
            <a:t>All Municipalities</a:t>
          </a:r>
          <a:endParaRPr lang="en-US" sz="2000" b="1" dirty="0"/>
        </a:p>
      </dgm:t>
    </dgm:pt>
    <dgm:pt modelId="{628BED35-2E6D-4C4D-B9E2-DA351A5D6154}" type="parTrans" cxnId="{FBC2E97E-0771-471C-AF45-508816AB1951}">
      <dgm:prSet/>
      <dgm:spPr/>
      <dgm:t>
        <a:bodyPr/>
        <a:lstStyle/>
        <a:p>
          <a:endParaRPr lang="en-US"/>
        </a:p>
      </dgm:t>
    </dgm:pt>
    <dgm:pt modelId="{BE4A61CF-BCCB-4BBD-9168-38722996C535}" type="sibTrans" cxnId="{FBC2E97E-0771-471C-AF45-508816AB1951}">
      <dgm:prSet/>
      <dgm:spPr/>
      <dgm:t>
        <a:bodyPr/>
        <a:lstStyle/>
        <a:p>
          <a:endParaRPr lang="en-US"/>
        </a:p>
      </dgm:t>
    </dgm:pt>
    <dgm:pt modelId="{1C77DA01-556A-45E4-A93A-00D0A0D50AC3}">
      <dgm:prSet phldrT="[Text]" custT="1"/>
      <dgm:spPr/>
      <dgm:t>
        <a:bodyPr/>
        <a:lstStyle/>
        <a:p>
          <a:r>
            <a:rPr lang="en-US" sz="2000" b="1" dirty="0" smtClean="0">
              <a:latin typeface="+mn-lt"/>
            </a:rPr>
            <a:t>GCR</a:t>
          </a:r>
          <a:endParaRPr lang="en-US" sz="2000" b="1" dirty="0">
            <a:latin typeface="+mn-lt"/>
          </a:endParaRPr>
        </a:p>
      </dgm:t>
    </dgm:pt>
    <dgm:pt modelId="{D8178207-6001-4F9E-B1A3-F33ECC73739D}" type="parTrans" cxnId="{D0612728-1DA1-4E20-B42B-6C538936C068}">
      <dgm:prSet/>
      <dgm:spPr/>
      <dgm:t>
        <a:bodyPr/>
        <a:lstStyle/>
        <a:p>
          <a:endParaRPr lang="en-US"/>
        </a:p>
      </dgm:t>
    </dgm:pt>
    <dgm:pt modelId="{6671831E-84EE-4169-B03C-A975480B889E}" type="sibTrans" cxnId="{D0612728-1DA1-4E20-B42B-6C538936C068}">
      <dgm:prSet/>
      <dgm:spPr/>
      <dgm:t>
        <a:bodyPr/>
        <a:lstStyle/>
        <a:p>
          <a:endParaRPr lang="en-US"/>
        </a:p>
      </dgm:t>
    </dgm:pt>
    <dgm:pt modelId="{ABCC68F7-2EF7-4510-A73A-369E14A201D6}">
      <dgm:prSet phldrT="[Text]" custT="1"/>
      <dgm:spPr/>
      <dgm:t>
        <a:bodyPr/>
        <a:lstStyle/>
        <a:p>
          <a:r>
            <a:rPr lang="en-US" sz="2000" b="1" dirty="0" smtClean="0"/>
            <a:t>Data Analytics</a:t>
          </a:r>
          <a:endParaRPr lang="en-US" sz="2000" b="1" dirty="0"/>
        </a:p>
      </dgm:t>
    </dgm:pt>
    <dgm:pt modelId="{D98C0BF2-8EC0-438B-8436-9CB38D69F02F}" type="parTrans" cxnId="{ABD250D4-6158-4CB2-8B1B-61C77B2C60DA}">
      <dgm:prSet/>
      <dgm:spPr/>
      <dgm:t>
        <a:bodyPr/>
        <a:lstStyle/>
        <a:p>
          <a:endParaRPr lang="en-US"/>
        </a:p>
      </dgm:t>
    </dgm:pt>
    <dgm:pt modelId="{14A1703E-8015-430B-B9D6-E6DF19695B98}" type="sibTrans" cxnId="{ABD250D4-6158-4CB2-8B1B-61C77B2C60DA}">
      <dgm:prSet/>
      <dgm:spPr/>
      <dgm:t>
        <a:bodyPr/>
        <a:lstStyle/>
        <a:p>
          <a:endParaRPr lang="en-US"/>
        </a:p>
      </dgm:t>
    </dgm:pt>
    <dgm:pt modelId="{5A59E6E6-6900-431B-92D6-B2D5789F218C}">
      <dgm:prSet phldrT="[Text]" custT="1"/>
      <dgm:spPr/>
      <dgm:t>
        <a:bodyPr/>
        <a:lstStyle/>
        <a:p>
          <a:r>
            <a:rPr lang="en-US" sz="2000" b="1" dirty="0" smtClean="0"/>
            <a:t>Key Municipalities</a:t>
          </a:r>
          <a:endParaRPr lang="en-US" sz="2000" b="1" dirty="0"/>
        </a:p>
      </dgm:t>
    </dgm:pt>
    <dgm:pt modelId="{13B62599-2957-4F75-B5F7-8CB634CDBCFA}" type="parTrans" cxnId="{B9D558A5-1033-499E-81BC-6C4B31973E09}">
      <dgm:prSet/>
      <dgm:spPr/>
      <dgm:t>
        <a:bodyPr/>
        <a:lstStyle/>
        <a:p>
          <a:endParaRPr lang="en-US"/>
        </a:p>
      </dgm:t>
    </dgm:pt>
    <dgm:pt modelId="{8DDF3D50-B4D4-41A3-9268-F851D9117352}" type="sibTrans" cxnId="{B9D558A5-1033-499E-81BC-6C4B31973E09}">
      <dgm:prSet/>
      <dgm:spPr/>
      <dgm:t>
        <a:bodyPr/>
        <a:lstStyle/>
        <a:p>
          <a:endParaRPr lang="en-US"/>
        </a:p>
      </dgm:t>
    </dgm:pt>
    <dgm:pt modelId="{5CCA6F38-A9DA-44FC-80E5-3DF95B2A797B}">
      <dgm:prSet phldrT="[Text]" custT="1"/>
      <dgm:spPr/>
      <dgm:t>
        <a:bodyPr/>
        <a:lstStyle/>
        <a:p>
          <a:r>
            <a:rPr lang="en-US" sz="2000" b="1" dirty="0" smtClean="0"/>
            <a:t>GCR</a:t>
          </a:r>
          <a:endParaRPr lang="en-US" sz="2000" b="1" dirty="0"/>
        </a:p>
      </dgm:t>
    </dgm:pt>
    <dgm:pt modelId="{0984395E-3E27-4E33-A1E8-2CDA1CDBE6CB}" type="parTrans" cxnId="{28ED0ACD-EDC4-4A27-AA46-252A0A1CBD3F}">
      <dgm:prSet/>
      <dgm:spPr/>
      <dgm:t>
        <a:bodyPr/>
        <a:lstStyle/>
        <a:p>
          <a:endParaRPr lang="en-US"/>
        </a:p>
      </dgm:t>
    </dgm:pt>
    <dgm:pt modelId="{FC67D6B0-5F52-4F8B-B830-39DF8F8E38A4}" type="sibTrans" cxnId="{28ED0ACD-EDC4-4A27-AA46-252A0A1CBD3F}">
      <dgm:prSet/>
      <dgm:spPr/>
      <dgm:t>
        <a:bodyPr/>
        <a:lstStyle/>
        <a:p>
          <a:endParaRPr lang="en-US"/>
        </a:p>
      </dgm:t>
    </dgm:pt>
    <dgm:pt modelId="{36AE0C2F-1DD2-4CA6-8FDA-4FA10B0DD3AC}">
      <dgm:prSet phldrT="[Text]" custT="1"/>
      <dgm:spPr/>
      <dgm:t>
        <a:bodyPr/>
        <a:lstStyle/>
        <a:p>
          <a:r>
            <a:rPr lang="en-ZA" sz="1800" b="0" dirty="0" smtClean="0">
              <a:latin typeface="+mn-lt"/>
              <a:cs typeface="Arial" pitchFamily="34" charset="0"/>
            </a:rPr>
            <a:t>IT Governance</a:t>
          </a:r>
          <a:endParaRPr lang="en-US" sz="1800" b="0" dirty="0">
            <a:latin typeface="+mn-lt"/>
          </a:endParaRPr>
        </a:p>
      </dgm:t>
    </dgm:pt>
    <dgm:pt modelId="{BD31B0A8-7F1E-4A9C-B9F5-437EFF29F269}" type="parTrans" cxnId="{D0788738-737D-4081-88EB-4C8BBC31C864}">
      <dgm:prSet/>
      <dgm:spPr/>
      <dgm:t>
        <a:bodyPr/>
        <a:lstStyle/>
        <a:p>
          <a:endParaRPr lang="en-US"/>
        </a:p>
      </dgm:t>
    </dgm:pt>
    <dgm:pt modelId="{DE55ABCB-D3A0-4480-8C81-5B418788C806}" type="sibTrans" cxnId="{D0788738-737D-4081-88EB-4C8BBC31C864}">
      <dgm:prSet/>
      <dgm:spPr/>
      <dgm:t>
        <a:bodyPr/>
        <a:lstStyle/>
        <a:p>
          <a:endParaRPr lang="en-US"/>
        </a:p>
      </dgm:t>
    </dgm:pt>
    <dgm:pt modelId="{219D3357-24D9-4C24-867F-EB6A725C400F}">
      <dgm:prSet custT="1"/>
      <dgm:spPr/>
      <dgm:t>
        <a:bodyPr/>
        <a:lstStyle/>
        <a:p>
          <a:r>
            <a:rPr lang="en-ZA" sz="1800" b="0" smtClean="0">
              <a:latin typeface="+mn-lt"/>
              <a:cs typeface="Arial" pitchFamily="34" charset="0"/>
            </a:rPr>
            <a:t>Security Management</a:t>
          </a:r>
          <a:endParaRPr lang="en-ZA" sz="1800" b="0" dirty="0" smtClean="0">
            <a:latin typeface="+mn-lt"/>
            <a:cs typeface="Arial" pitchFamily="34" charset="0"/>
          </a:endParaRPr>
        </a:p>
      </dgm:t>
    </dgm:pt>
    <dgm:pt modelId="{13FDDF86-3D10-4BC2-85D4-D933E49C7883}" type="parTrans" cxnId="{B3E0DC9F-E9C4-4960-9A4F-A07DA4D237FA}">
      <dgm:prSet/>
      <dgm:spPr/>
      <dgm:t>
        <a:bodyPr/>
        <a:lstStyle/>
        <a:p>
          <a:endParaRPr lang="en-US"/>
        </a:p>
      </dgm:t>
    </dgm:pt>
    <dgm:pt modelId="{F17B28CC-F13C-41BA-AC51-BF4955969D95}" type="sibTrans" cxnId="{B3E0DC9F-E9C4-4960-9A4F-A07DA4D237FA}">
      <dgm:prSet/>
      <dgm:spPr/>
      <dgm:t>
        <a:bodyPr/>
        <a:lstStyle/>
        <a:p>
          <a:endParaRPr lang="en-US"/>
        </a:p>
      </dgm:t>
    </dgm:pt>
    <dgm:pt modelId="{56C1968B-4473-4174-B097-41024FB216A3}">
      <dgm:prSet custT="1"/>
      <dgm:spPr/>
      <dgm:t>
        <a:bodyPr/>
        <a:lstStyle/>
        <a:p>
          <a:r>
            <a:rPr lang="en-ZA" sz="1800" b="0" smtClean="0">
              <a:latin typeface="+mn-lt"/>
              <a:cs typeface="Arial" pitchFamily="34" charset="0"/>
            </a:rPr>
            <a:t>User Access Management</a:t>
          </a:r>
          <a:endParaRPr lang="en-ZA" sz="1800" b="0" dirty="0" smtClean="0">
            <a:latin typeface="+mn-lt"/>
            <a:cs typeface="Arial" pitchFamily="34" charset="0"/>
          </a:endParaRPr>
        </a:p>
      </dgm:t>
    </dgm:pt>
    <dgm:pt modelId="{7C033657-C799-47A0-B1FB-9CB57DD1B770}" type="parTrans" cxnId="{A42091AD-DA4F-427B-8FDC-4F9AB9F717EE}">
      <dgm:prSet/>
      <dgm:spPr/>
      <dgm:t>
        <a:bodyPr/>
        <a:lstStyle/>
        <a:p>
          <a:endParaRPr lang="en-US"/>
        </a:p>
      </dgm:t>
    </dgm:pt>
    <dgm:pt modelId="{D69012B8-CF41-47A2-B725-D6820F07F9CD}" type="sibTrans" cxnId="{A42091AD-DA4F-427B-8FDC-4F9AB9F717EE}">
      <dgm:prSet/>
      <dgm:spPr/>
      <dgm:t>
        <a:bodyPr/>
        <a:lstStyle/>
        <a:p>
          <a:endParaRPr lang="en-US"/>
        </a:p>
      </dgm:t>
    </dgm:pt>
    <dgm:pt modelId="{52F435EE-F334-439D-B63F-7F43139634BE}">
      <dgm:prSet custT="1"/>
      <dgm:spPr/>
      <dgm:t>
        <a:bodyPr/>
        <a:lstStyle/>
        <a:p>
          <a:r>
            <a:rPr lang="en-ZA" sz="1800" b="0" smtClean="0">
              <a:latin typeface="+mn-lt"/>
              <a:cs typeface="Arial" pitchFamily="34" charset="0"/>
            </a:rPr>
            <a:t>IT Service Continuity</a:t>
          </a:r>
          <a:endParaRPr lang="en-ZA" sz="1800" b="0" dirty="0" smtClean="0">
            <a:latin typeface="+mn-lt"/>
            <a:cs typeface="Arial" pitchFamily="34" charset="0"/>
          </a:endParaRPr>
        </a:p>
      </dgm:t>
    </dgm:pt>
    <dgm:pt modelId="{0FEC5BD2-E12D-4E41-8C82-21FDFA4705A7}" type="parTrans" cxnId="{E995C64D-740F-49B4-94AD-B36828C29ADC}">
      <dgm:prSet/>
      <dgm:spPr/>
      <dgm:t>
        <a:bodyPr/>
        <a:lstStyle/>
        <a:p>
          <a:endParaRPr lang="en-US"/>
        </a:p>
      </dgm:t>
    </dgm:pt>
    <dgm:pt modelId="{DDD79B49-8652-46C6-9722-D8F4C1E50E14}" type="sibTrans" cxnId="{E995C64D-740F-49B4-94AD-B36828C29ADC}">
      <dgm:prSet/>
      <dgm:spPr/>
      <dgm:t>
        <a:bodyPr/>
        <a:lstStyle/>
        <a:p>
          <a:endParaRPr lang="en-US"/>
        </a:p>
      </dgm:t>
    </dgm:pt>
    <dgm:pt modelId="{6AF04B17-BA16-4D02-BE12-5547BADA30B4}">
      <dgm:prSet phldrT="[Text]" custT="1"/>
      <dgm:spPr/>
      <dgm:t>
        <a:bodyPr/>
        <a:lstStyle/>
        <a:p>
          <a:r>
            <a:rPr lang="en-US" sz="2000" b="1" dirty="0" smtClean="0"/>
            <a:t>Audit of Predetermined Objectives (AOPO)</a:t>
          </a:r>
          <a:endParaRPr lang="en-US" sz="2000" b="1" dirty="0"/>
        </a:p>
      </dgm:t>
    </dgm:pt>
    <dgm:pt modelId="{CCFF6E98-6171-46BE-9AF4-3CD1B657D9AA}" type="parTrans" cxnId="{564AD890-FC5A-4221-9C9F-B560961122A8}">
      <dgm:prSet/>
      <dgm:spPr/>
      <dgm:t>
        <a:bodyPr/>
        <a:lstStyle/>
        <a:p>
          <a:endParaRPr lang="en-US"/>
        </a:p>
      </dgm:t>
    </dgm:pt>
    <dgm:pt modelId="{27212D24-AE8F-4B10-8E73-460304C749BE}" type="sibTrans" cxnId="{564AD890-FC5A-4221-9C9F-B560961122A8}">
      <dgm:prSet/>
      <dgm:spPr/>
      <dgm:t>
        <a:bodyPr/>
        <a:lstStyle/>
        <a:p>
          <a:endParaRPr lang="en-US"/>
        </a:p>
      </dgm:t>
    </dgm:pt>
    <dgm:pt modelId="{99C72C3C-7543-4AF9-8328-E1E251900E78}">
      <dgm:prSet phldrT="[Text]" custT="1"/>
      <dgm:spPr/>
      <dgm:t>
        <a:bodyPr/>
        <a:lstStyle/>
        <a:p>
          <a:r>
            <a:rPr lang="en-US" sz="2000" b="1" dirty="0" smtClean="0"/>
            <a:t>Network Security</a:t>
          </a:r>
          <a:endParaRPr lang="en-US" sz="2000" b="1" dirty="0"/>
        </a:p>
      </dgm:t>
    </dgm:pt>
    <dgm:pt modelId="{E461180D-10D8-4272-B72E-1AFE12E08B1B}" type="parTrans" cxnId="{E11616C1-560C-4CA6-B51B-B02F2F3F45B5}">
      <dgm:prSet/>
      <dgm:spPr/>
      <dgm:t>
        <a:bodyPr/>
        <a:lstStyle/>
        <a:p>
          <a:endParaRPr lang="en-US"/>
        </a:p>
      </dgm:t>
    </dgm:pt>
    <dgm:pt modelId="{9D894C61-9DDB-4A7A-A9EB-8D77D4530AE1}" type="sibTrans" cxnId="{E11616C1-560C-4CA6-B51B-B02F2F3F45B5}">
      <dgm:prSet/>
      <dgm:spPr/>
      <dgm:t>
        <a:bodyPr/>
        <a:lstStyle/>
        <a:p>
          <a:endParaRPr lang="en-US"/>
        </a:p>
      </dgm:t>
    </dgm:pt>
    <dgm:pt modelId="{68283E41-74AF-4CC5-BF81-ACD8A13EDEBF}">
      <dgm:prSet phldrT="[Text]" custT="1"/>
      <dgm:spPr/>
      <dgm:t>
        <a:bodyPr/>
        <a:lstStyle/>
        <a:p>
          <a:r>
            <a:rPr lang="en-US" sz="2000" b="1" dirty="0" smtClean="0"/>
            <a:t>ERP Security (if applicable)</a:t>
          </a:r>
          <a:endParaRPr lang="en-US" sz="2000" b="1" dirty="0"/>
        </a:p>
      </dgm:t>
    </dgm:pt>
    <dgm:pt modelId="{2E164FAB-58C8-45FA-B9B3-8F6F8595BAAB}" type="parTrans" cxnId="{31D8424E-C9D9-4E32-9332-0EE401DE7BCD}">
      <dgm:prSet/>
      <dgm:spPr/>
      <dgm:t>
        <a:bodyPr/>
        <a:lstStyle/>
        <a:p>
          <a:endParaRPr lang="en-US"/>
        </a:p>
      </dgm:t>
    </dgm:pt>
    <dgm:pt modelId="{1AD40B81-05F1-4761-BD7B-98F562BBD734}" type="sibTrans" cxnId="{31D8424E-C9D9-4E32-9332-0EE401DE7BCD}">
      <dgm:prSet/>
      <dgm:spPr/>
      <dgm:t>
        <a:bodyPr/>
        <a:lstStyle/>
        <a:p>
          <a:endParaRPr lang="en-US"/>
        </a:p>
      </dgm:t>
    </dgm:pt>
    <dgm:pt modelId="{513558CD-A0C4-494B-85BC-30813CC61E3B}">
      <dgm:prSet phldrT="[Text]" custT="1"/>
      <dgm:spPr/>
      <dgm:t>
        <a:bodyPr/>
        <a:lstStyle/>
        <a:p>
          <a:r>
            <a:rPr lang="en-US" sz="2000" b="1" dirty="0" smtClean="0"/>
            <a:t>Data Analytics</a:t>
          </a:r>
          <a:endParaRPr lang="en-US" sz="2000" b="1" dirty="0"/>
        </a:p>
      </dgm:t>
    </dgm:pt>
    <dgm:pt modelId="{10E904CD-9B63-472F-8DA0-DE9D0F64F591}" type="sibTrans" cxnId="{4F7123C8-4B83-4FC5-AD6E-6B3331D6F4FE}">
      <dgm:prSet/>
      <dgm:spPr/>
      <dgm:t>
        <a:bodyPr/>
        <a:lstStyle/>
        <a:p>
          <a:endParaRPr lang="en-US"/>
        </a:p>
      </dgm:t>
    </dgm:pt>
    <dgm:pt modelId="{E5B34F42-C45D-4D07-9F4A-F50C9FE81D81}" type="parTrans" cxnId="{4F7123C8-4B83-4FC5-AD6E-6B3331D6F4FE}">
      <dgm:prSet/>
      <dgm:spPr/>
      <dgm:t>
        <a:bodyPr/>
        <a:lstStyle/>
        <a:p>
          <a:endParaRPr lang="en-US"/>
        </a:p>
      </dgm:t>
    </dgm:pt>
    <dgm:pt modelId="{7E12E214-A316-4766-A4B9-2BE800D0F48F}">
      <dgm:prSet phldrT="[Text]" custT="1"/>
      <dgm:spPr/>
      <dgm:t>
        <a:bodyPr/>
        <a:lstStyle/>
        <a:p>
          <a:r>
            <a:rPr lang="en-US" sz="1800" b="0" dirty="0" smtClean="0"/>
            <a:t>IT Service Continuity</a:t>
          </a:r>
          <a:endParaRPr lang="en-US" sz="1800" b="0" dirty="0"/>
        </a:p>
      </dgm:t>
    </dgm:pt>
    <dgm:pt modelId="{8EAF7B5C-8137-4BD6-9C5D-26A6EC3F0A84}" type="sibTrans" cxnId="{426781BA-1BB4-43FD-8C7A-FC2170E7D4AF}">
      <dgm:prSet/>
      <dgm:spPr/>
      <dgm:t>
        <a:bodyPr/>
        <a:lstStyle/>
        <a:p>
          <a:endParaRPr lang="en-US"/>
        </a:p>
      </dgm:t>
    </dgm:pt>
    <dgm:pt modelId="{3D7091AA-141D-458C-9338-1D71AA641AE9}" type="parTrans" cxnId="{426781BA-1BB4-43FD-8C7A-FC2170E7D4AF}">
      <dgm:prSet/>
      <dgm:spPr/>
      <dgm:t>
        <a:bodyPr/>
        <a:lstStyle/>
        <a:p>
          <a:endParaRPr lang="en-US"/>
        </a:p>
      </dgm:t>
    </dgm:pt>
    <dgm:pt modelId="{E786B296-4EC4-4857-9BAD-9D1F253F01C7}">
      <dgm:prSet phldrT="[Text]" custT="1"/>
      <dgm:spPr/>
      <dgm:t>
        <a:bodyPr/>
        <a:lstStyle/>
        <a:p>
          <a:r>
            <a:rPr lang="en-US" sz="1800" b="0" dirty="0" smtClean="0"/>
            <a:t>User Access Control</a:t>
          </a:r>
          <a:endParaRPr lang="en-US" sz="1800" b="0" dirty="0"/>
        </a:p>
      </dgm:t>
    </dgm:pt>
    <dgm:pt modelId="{83E34897-E3B6-4436-9412-D2902B93D5E3}" type="sibTrans" cxnId="{35806D22-DC35-47CD-9144-FDE4008D313D}">
      <dgm:prSet/>
      <dgm:spPr/>
      <dgm:t>
        <a:bodyPr/>
        <a:lstStyle/>
        <a:p>
          <a:endParaRPr lang="en-US"/>
        </a:p>
      </dgm:t>
    </dgm:pt>
    <dgm:pt modelId="{1B121F82-7FB0-4110-A0EA-B0E418C4E9BF}" type="parTrans" cxnId="{35806D22-DC35-47CD-9144-FDE4008D313D}">
      <dgm:prSet/>
      <dgm:spPr/>
      <dgm:t>
        <a:bodyPr/>
        <a:lstStyle/>
        <a:p>
          <a:endParaRPr lang="en-US"/>
        </a:p>
      </dgm:t>
    </dgm:pt>
    <dgm:pt modelId="{18C345A5-3338-402F-9E84-2C3077EB8CF5}">
      <dgm:prSet phldrT="[Text]" custT="1"/>
      <dgm:spPr/>
      <dgm:t>
        <a:bodyPr/>
        <a:lstStyle/>
        <a:p>
          <a:r>
            <a:rPr lang="en-US" sz="1800" b="0" dirty="0" smtClean="0"/>
            <a:t>Security Management</a:t>
          </a:r>
          <a:endParaRPr lang="en-US" sz="1800" b="0" dirty="0"/>
        </a:p>
      </dgm:t>
    </dgm:pt>
    <dgm:pt modelId="{B8B411F2-5313-4824-B361-A33080333611}" type="sibTrans" cxnId="{FAF39EFC-1833-4A51-8EBA-98BB313EAAE1}">
      <dgm:prSet/>
      <dgm:spPr/>
      <dgm:t>
        <a:bodyPr/>
        <a:lstStyle/>
        <a:p>
          <a:endParaRPr lang="en-US"/>
        </a:p>
      </dgm:t>
    </dgm:pt>
    <dgm:pt modelId="{8E6F4D83-2625-44EC-BD68-C2EBD54DE354}" type="parTrans" cxnId="{FAF39EFC-1833-4A51-8EBA-98BB313EAAE1}">
      <dgm:prSet/>
      <dgm:spPr/>
      <dgm:t>
        <a:bodyPr/>
        <a:lstStyle/>
        <a:p>
          <a:endParaRPr lang="en-US"/>
        </a:p>
      </dgm:t>
    </dgm:pt>
    <dgm:pt modelId="{92ED40F6-4E4B-45BB-BC84-0FB49D1E9486}">
      <dgm:prSet phldrT="[Text]" custT="1"/>
      <dgm:spPr/>
      <dgm:t>
        <a:bodyPr/>
        <a:lstStyle/>
        <a:p>
          <a:r>
            <a:rPr lang="en-US" sz="1800" b="0" dirty="0" smtClean="0"/>
            <a:t>IT Governance</a:t>
          </a:r>
          <a:endParaRPr lang="en-US" sz="1800" b="0" dirty="0"/>
        </a:p>
      </dgm:t>
    </dgm:pt>
    <dgm:pt modelId="{76CF1AF2-02F9-409D-A1DE-CC6FFE429720}" type="sibTrans" cxnId="{FC95F2CA-934D-4A11-8E24-1C08E29A042B}">
      <dgm:prSet/>
      <dgm:spPr/>
      <dgm:t>
        <a:bodyPr/>
        <a:lstStyle/>
        <a:p>
          <a:endParaRPr lang="en-US"/>
        </a:p>
      </dgm:t>
    </dgm:pt>
    <dgm:pt modelId="{482F1A1A-772A-40F8-930D-8C02FF4705DB}" type="parTrans" cxnId="{FC95F2CA-934D-4A11-8E24-1C08E29A042B}">
      <dgm:prSet/>
      <dgm:spPr/>
      <dgm:t>
        <a:bodyPr/>
        <a:lstStyle/>
        <a:p>
          <a:endParaRPr lang="en-US"/>
        </a:p>
      </dgm:t>
    </dgm:pt>
    <dgm:pt modelId="{028346F6-3957-4B53-A9A7-2880F1BE9BE3}" type="pres">
      <dgm:prSet presAssocID="{94B805A0-D3E9-457D-AE4B-A3672EFF85EF}" presName="Name0" presStyleCnt="0">
        <dgm:presLayoutVars>
          <dgm:dir/>
          <dgm:animLvl val="lvl"/>
          <dgm:resizeHandles val="exact"/>
        </dgm:presLayoutVars>
      </dgm:prSet>
      <dgm:spPr/>
    </dgm:pt>
    <dgm:pt modelId="{EFF7678D-CD44-4F85-80F2-D129F39BE5B0}" type="pres">
      <dgm:prSet presAssocID="{577DB7F6-1C34-431C-B752-5E729D922286}" presName="composite" presStyleCnt="0"/>
      <dgm:spPr/>
    </dgm:pt>
    <dgm:pt modelId="{A6A3F185-1764-4B3E-92EE-FBA12055B493}" type="pres">
      <dgm:prSet presAssocID="{577DB7F6-1C34-431C-B752-5E729D922286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858F2A-D33F-4A4D-AC54-6C426C9BC517}" type="pres">
      <dgm:prSet presAssocID="{577DB7F6-1C34-431C-B752-5E729D922286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97F676-D2FB-4059-8F42-379146292387}" type="pres">
      <dgm:prSet presAssocID="{BE4A61CF-BCCB-4BBD-9168-38722996C535}" presName="space" presStyleCnt="0"/>
      <dgm:spPr/>
    </dgm:pt>
    <dgm:pt modelId="{B6D43136-D5DA-416C-9115-078A977E7586}" type="pres">
      <dgm:prSet presAssocID="{5A59E6E6-6900-431B-92D6-B2D5789F218C}" presName="composite" presStyleCnt="0"/>
      <dgm:spPr/>
    </dgm:pt>
    <dgm:pt modelId="{66B16E9D-A063-4346-B151-9EAA8D60DEAD}" type="pres">
      <dgm:prSet presAssocID="{5A59E6E6-6900-431B-92D6-B2D5789F218C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9053BE-B67C-47D3-B09A-E625EAD25384}" type="pres">
      <dgm:prSet presAssocID="{5A59E6E6-6900-431B-92D6-B2D5789F218C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E9C6406-7119-4001-808D-A643ED9BF0DA}" type="presOf" srcId="{92ED40F6-4E4B-45BB-BC84-0FB49D1E9486}" destId="{899053BE-B67C-47D3-B09A-E625EAD25384}" srcOrd="0" destOrd="1" presId="urn:microsoft.com/office/officeart/2005/8/layout/hList1"/>
    <dgm:cxn modelId="{C0C165E3-915D-4452-98DC-CC32B640B37E}" type="presOf" srcId="{94B805A0-D3E9-457D-AE4B-A3672EFF85EF}" destId="{028346F6-3957-4B53-A9A7-2880F1BE9BE3}" srcOrd="0" destOrd="0" presId="urn:microsoft.com/office/officeart/2005/8/layout/hList1"/>
    <dgm:cxn modelId="{7368D7F8-8A8C-4B92-A3A4-62CA4D26AC51}" type="presOf" srcId="{56C1968B-4473-4174-B097-41024FB216A3}" destId="{89858F2A-D33F-4A4D-AC54-6C426C9BC517}" srcOrd="0" destOrd="3" presId="urn:microsoft.com/office/officeart/2005/8/layout/hList1"/>
    <dgm:cxn modelId="{B3E0DC9F-E9C4-4960-9A4F-A07DA4D237FA}" srcId="{1C77DA01-556A-45E4-A93A-00D0A0D50AC3}" destId="{219D3357-24D9-4C24-867F-EB6A725C400F}" srcOrd="1" destOrd="0" parTransId="{13FDDF86-3D10-4BC2-85D4-D933E49C7883}" sibTransId="{F17B28CC-F13C-41BA-AC51-BF4955969D95}"/>
    <dgm:cxn modelId="{E995C64D-740F-49B4-94AD-B36828C29ADC}" srcId="{1C77DA01-556A-45E4-A93A-00D0A0D50AC3}" destId="{52F435EE-F334-439D-B63F-7F43139634BE}" srcOrd="3" destOrd="0" parTransId="{0FEC5BD2-E12D-4E41-8C82-21FDFA4705A7}" sibTransId="{DDD79B49-8652-46C6-9722-D8F4C1E50E14}"/>
    <dgm:cxn modelId="{9EF7D058-E5C0-4514-B249-CE1DDC5898E8}" type="presOf" srcId="{7E12E214-A316-4766-A4B9-2BE800D0F48F}" destId="{899053BE-B67C-47D3-B09A-E625EAD25384}" srcOrd="0" destOrd="4" presId="urn:microsoft.com/office/officeart/2005/8/layout/hList1"/>
    <dgm:cxn modelId="{E1EDE7D8-6541-4EB8-B34D-A917F9D49B0D}" type="presOf" srcId="{99C72C3C-7543-4AF9-8328-E1E251900E78}" destId="{899053BE-B67C-47D3-B09A-E625EAD25384}" srcOrd="0" destOrd="7" presId="urn:microsoft.com/office/officeart/2005/8/layout/hList1"/>
    <dgm:cxn modelId="{167231DE-EF61-41F0-8582-08D433899D2E}" type="presOf" srcId="{68283E41-74AF-4CC5-BF81-ACD8A13EDEBF}" destId="{899053BE-B67C-47D3-B09A-E625EAD25384}" srcOrd="0" destOrd="8" presId="urn:microsoft.com/office/officeart/2005/8/layout/hList1"/>
    <dgm:cxn modelId="{FC95F2CA-934D-4A11-8E24-1C08E29A042B}" srcId="{5CCA6F38-A9DA-44FC-80E5-3DF95B2A797B}" destId="{92ED40F6-4E4B-45BB-BC84-0FB49D1E9486}" srcOrd="0" destOrd="0" parTransId="{482F1A1A-772A-40F8-930D-8C02FF4705DB}" sibTransId="{76CF1AF2-02F9-409D-A1DE-CC6FFE429720}"/>
    <dgm:cxn modelId="{25D3DA43-735A-41BE-A540-78F90D6007A8}" type="presOf" srcId="{6AF04B17-BA16-4D02-BE12-5547BADA30B4}" destId="{899053BE-B67C-47D3-B09A-E625EAD25384}" srcOrd="0" destOrd="6" presId="urn:microsoft.com/office/officeart/2005/8/layout/hList1"/>
    <dgm:cxn modelId="{6066D5B8-9EC3-4BBF-95F0-C7C1F14DE9EA}" type="presOf" srcId="{5CCA6F38-A9DA-44FC-80E5-3DF95B2A797B}" destId="{899053BE-B67C-47D3-B09A-E625EAD25384}" srcOrd="0" destOrd="0" presId="urn:microsoft.com/office/officeart/2005/8/layout/hList1"/>
    <dgm:cxn modelId="{B9D558A5-1033-499E-81BC-6C4B31973E09}" srcId="{94B805A0-D3E9-457D-AE4B-A3672EFF85EF}" destId="{5A59E6E6-6900-431B-92D6-B2D5789F218C}" srcOrd="1" destOrd="0" parTransId="{13B62599-2957-4F75-B5F7-8CB634CDBCFA}" sibTransId="{8DDF3D50-B4D4-41A3-9268-F851D9117352}"/>
    <dgm:cxn modelId="{D0612728-1DA1-4E20-B42B-6C538936C068}" srcId="{577DB7F6-1C34-431C-B752-5E729D922286}" destId="{1C77DA01-556A-45E4-A93A-00D0A0D50AC3}" srcOrd="0" destOrd="0" parTransId="{D8178207-6001-4F9E-B1A3-F33ECC73739D}" sibTransId="{6671831E-84EE-4169-B03C-A975480B889E}"/>
    <dgm:cxn modelId="{28ED0ACD-EDC4-4A27-AA46-252A0A1CBD3F}" srcId="{5A59E6E6-6900-431B-92D6-B2D5789F218C}" destId="{5CCA6F38-A9DA-44FC-80E5-3DF95B2A797B}" srcOrd="0" destOrd="0" parTransId="{0984395E-3E27-4E33-A1E8-2CDA1CDBE6CB}" sibTransId="{FC67D6B0-5F52-4F8B-B830-39DF8F8E38A4}"/>
    <dgm:cxn modelId="{BB055F2F-4A44-4CBA-8813-226D3C716EC9}" type="presOf" srcId="{577DB7F6-1C34-431C-B752-5E729D922286}" destId="{A6A3F185-1764-4B3E-92EE-FBA12055B493}" srcOrd="0" destOrd="0" presId="urn:microsoft.com/office/officeart/2005/8/layout/hList1"/>
    <dgm:cxn modelId="{D0788738-737D-4081-88EB-4C8BBC31C864}" srcId="{1C77DA01-556A-45E4-A93A-00D0A0D50AC3}" destId="{36AE0C2F-1DD2-4CA6-8FDA-4FA10B0DD3AC}" srcOrd="0" destOrd="0" parTransId="{BD31B0A8-7F1E-4A9C-B9F5-437EFF29F269}" sibTransId="{DE55ABCB-D3A0-4480-8C81-5B418788C806}"/>
    <dgm:cxn modelId="{E4E602DE-BA32-47C5-9323-F36F972FA08A}" type="presOf" srcId="{18C345A5-3338-402F-9E84-2C3077EB8CF5}" destId="{899053BE-B67C-47D3-B09A-E625EAD25384}" srcOrd="0" destOrd="2" presId="urn:microsoft.com/office/officeart/2005/8/layout/hList1"/>
    <dgm:cxn modelId="{D406CA57-A78F-448E-9D97-4AE3C97A1BA8}" type="presOf" srcId="{5A59E6E6-6900-431B-92D6-B2D5789F218C}" destId="{66B16E9D-A063-4346-B151-9EAA8D60DEAD}" srcOrd="0" destOrd="0" presId="urn:microsoft.com/office/officeart/2005/8/layout/hList1"/>
    <dgm:cxn modelId="{D656392C-F361-4E5C-8BB8-B83C90B73F98}" type="presOf" srcId="{ABCC68F7-2EF7-4510-A73A-369E14A201D6}" destId="{89858F2A-D33F-4A4D-AC54-6C426C9BC517}" srcOrd="0" destOrd="5" presId="urn:microsoft.com/office/officeart/2005/8/layout/hList1"/>
    <dgm:cxn modelId="{B50845E8-9779-4AD3-830C-0956E0CB46D1}" type="presOf" srcId="{36AE0C2F-1DD2-4CA6-8FDA-4FA10B0DD3AC}" destId="{89858F2A-D33F-4A4D-AC54-6C426C9BC517}" srcOrd="0" destOrd="1" presId="urn:microsoft.com/office/officeart/2005/8/layout/hList1"/>
    <dgm:cxn modelId="{4F7123C8-4B83-4FC5-AD6E-6B3331D6F4FE}" srcId="{5A59E6E6-6900-431B-92D6-B2D5789F218C}" destId="{513558CD-A0C4-494B-85BC-30813CC61E3B}" srcOrd="1" destOrd="0" parTransId="{E5B34F42-C45D-4D07-9F4A-F50C9FE81D81}" sibTransId="{10E904CD-9B63-472F-8DA0-DE9D0F64F591}"/>
    <dgm:cxn modelId="{564AD890-FC5A-4221-9C9F-B560961122A8}" srcId="{5A59E6E6-6900-431B-92D6-B2D5789F218C}" destId="{6AF04B17-BA16-4D02-BE12-5547BADA30B4}" srcOrd="2" destOrd="0" parTransId="{CCFF6E98-6171-46BE-9AF4-3CD1B657D9AA}" sibTransId="{27212D24-AE8F-4B10-8E73-460304C749BE}"/>
    <dgm:cxn modelId="{0263D4B6-F409-44FA-9AA7-760300B2FEC5}" type="presOf" srcId="{219D3357-24D9-4C24-867F-EB6A725C400F}" destId="{89858F2A-D33F-4A4D-AC54-6C426C9BC517}" srcOrd="0" destOrd="2" presId="urn:microsoft.com/office/officeart/2005/8/layout/hList1"/>
    <dgm:cxn modelId="{09599956-7070-4E88-AF78-83EAA64B77C5}" type="presOf" srcId="{52F435EE-F334-439D-B63F-7F43139634BE}" destId="{89858F2A-D33F-4A4D-AC54-6C426C9BC517}" srcOrd="0" destOrd="4" presId="urn:microsoft.com/office/officeart/2005/8/layout/hList1"/>
    <dgm:cxn modelId="{FAF39EFC-1833-4A51-8EBA-98BB313EAAE1}" srcId="{5CCA6F38-A9DA-44FC-80E5-3DF95B2A797B}" destId="{18C345A5-3338-402F-9E84-2C3077EB8CF5}" srcOrd="1" destOrd="0" parTransId="{8E6F4D83-2625-44EC-BD68-C2EBD54DE354}" sibTransId="{B8B411F2-5313-4824-B361-A33080333611}"/>
    <dgm:cxn modelId="{EACD9A42-F8E5-4B16-B38D-FA59AE8F9559}" type="presOf" srcId="{E786B296-4EC4-4857-9BAD-9D1F253F01C7}" destId="{899053BE-B67C-47D3-B09A-E625EAD25384}" srcOrd="0" destOrd="3" presId="urn:microsoft.com/office/officeart/2005/8/layout/hList1"/>
    <dgm:cxn modelId="{A42091AD-DA4F-427B-8FDC-4F9AB9F717EE}" srcId="{1C77DA01-556A-45E4-A93A-00D0A0D50AC3}" destId="{56C1968B-4473-4174-B097-41024FB216A3}" srcOrd="2" destOrd="0" parTransId="{7C033657-C799-47A0-B1FB-9CB57DD1B770}" sibTransId="{D69012B8-CF41-47A2-B725-D6820F07F9CD}"/>
    <dgm:cxn modelId="{35806D22-DC35-47CD-9144-FDE4008D313D}" srcId="{5CCA6F38-A9DA-44FC-80E5-3DF95B2A797B}" destId="{E786B296-4EC4-4857-9BAD-9D1F253F01C7}" srcOrd="2" destOrd="0" parTransId="{1B121F82-7FB0-4110-A0EA-B0E418C4E9BF}" sibTransId="{83E34897-E3B6-4436-9412-D2902B93D5E3}"/>
    <dgm:cxn modelId="{FBC2E97E-0771-471C-AF45-508816AB1951}" srcId="{94B805A0-D3E9-457D-AE4B-A3672EFF85EF}" destId="{577DB7F6-1C34-431C-B752-5E729D922286}" srcOrd="0" destOrd="0" parTransId="{628BED35-2E6D-4C4D-B9E2-DA351A5D6154}" sibTransId="{BE4A61CF-BCCB-4BBD-9168-38722996C535}"/>
    <dgm:cxn modelId="{03B48132-E4D9-408A-A723-4891B790A4E0}" type="presOf" srcId="{1C77DA01-556A-45E4-A93A-00D0A0D50AC3}" destId="{89858F2A-D33F-4A4D-AC54-6C426C9BC517}" srcOrd="0" destOrd="0" presId="urn:microsoft.com/office/officeart/2005/8/layout/hList1"/>
    <dgm:cxn modelId="{426781BA-1BB4-43FD-8C7A-FC2170E7D4AF}" srcId="{5CCA6F38-A9DA-44FC-80E5-3DF95B2A797B}" destId="{7E12E214-A316-4766-A4B9-2BE800D0F48F}" srcOrd="3" destOrd="0" parTransId="{3D7091AA-141D-458C-9338-1D71AA641AE9}" sibTransId="{8EAF7B5C-8137-4BD6-9C5D-26A6EC3F0A84}"/>
    <dgm:cxn modelId="{68C7F320-82BB-4ABE-AD8A-58B1E5C1F1D1}" type="presOf" srcId="{513558CD-A0C4-494B-85BC-30813CC61E3B}" destId="{899053BE-B67C-47D3-B09A-E625EAD25384}" srcOrd="0" destOrd="5" presId="urn:microsoft.com/office/officeart/2005/8/layout/hList1"/>
    <dgm:cxn modelId="{E11616C1-560C-4CA6-B51B-B02F2F3F45B5}" srcId="{5A59E6E6-6900-431B-92D6-B2D5789F218C}" destId="{99C72C3C-7543-4AF9-8328-E1E251900E78}" srcOrd="3" destOrd="0" parTransId="{E461180D-10D8-4272-B72E-1AFE12E08B1B}" sibTransId="{9D894C61-9DDB-4A7A-A9EB-8D77D4530AE1}"/>
    <dgm:cxn modelId="{ABD250D4-6158-4CB2-8B1B-61C77B2C60DA}" srcId="{577DB7F6-1C34-431C-B752-5E729D922286}" destId="{ABCC68F7-2EF7-4510-A73A-369E14A201D6}" srcOrd="1" destOrd="0" parTransId="{D98C0BF2-8EC0-438B-8436-9CB38D69F02F}" sibTransId="{14A1703E-8015-430B-B9D6-E6DF19695B98}"/>
    <dgm:cxn modelId="{31D8424E-C9D9-4E32-9332-0EE401DE7BCD}" srcId="{5A59E6E6-6900-431B-92D6-B2D5789F218C}" destId="{68283E41-74AF-4CC5-BF81-ACD8A13EDEBF}" srcOrd="4" destOrd="0" parTransId="{2E164FAB-58C8-45FA-B9B3-8F6F8595BAAB}" sibTransId="{1AD40B81-05F1-4761-BD7B-98F562BBD734}"/>
    <dgm:cxn modelId="{5E777184-C07A-442F-9DF2-EC6588F937CD}" type="presParOf" srcId="{028346F6-3957-4B53-A9A7-2880F1BE9BE3}" destId="{EFF7678D-CD44-4F85-80F2-D129F39BE5B0}" srcOrd="0" destOrd="0" presId="urn:microsoft.com/office/officeart/2005/8/layout/hList1"/>
    <dgm:cxn modelId="{6F04C530-04B6-473E-B729-D711BF86BAA8}" type="presParOf" srcId="{EFF7678D-CD44-4F85-80F2-D129F39BE5B0}" destId="{A6A3F185-1764-4B3E-92EE-FBA12055B493}" srcOrd="0" destOrd="0" presId="urn:microsoft.com/office/officeart/2005/8/layout/hList1"/>
    <dgm:cxn modelId="{12B5356C-042A-4ECB-8B90-CAC3D196A5A0}" type="presParOf" srcId="{EFF7678D-CD44-4F85-80F2-D129F39BE5B0}" destId="{89858F2A-D33F-4A4D-AC54-6C426C9BC517}" srcOrd="1" destOrd="0" presId="urn:microsoft.com/office/officeart/2005/8/layout/hList1"/>
    <dgm:cxn modelId="{743A0DE4-90CF-435D-81E0-A50B180ED5A9}" type="presParOf" srcId="{028346F6-3957-4B53-A9A7-2880F1BE9BE3}" destId="{C697F676-D2FB-4059-8F42-379146292387}" srcOrd="1" destOrd="0" presId="urn:microsoft.com/office/officeart/2005/8/layout/hList1"/>
    <dgm:cxn modelId="{AC81CA91-5E47-4421-870F-A2572447104E}" type="presParOf" srcId="{028346F6-3957-4B53-A9A7-2880F1BE9BE3}" destId="{B6D43136-D5DA-416C-9115-078A977E7586}" srcOrd="2" destOrd="0" presId="urn:microsoft.com/office/officeart/2005/8/layout/hList1"/>
    <dgm:cxn modelId="{E5D8DE09-6BD1-4E09-BC8D-677B99D0819B}" type="presParOf" srcId="{B6D43136-D5DA-416C-9115-078A977E7586}" destId="{66B16E9D-A063-4346-B151-9EAA8D60DEAD}" srcOrd="0" destOrd="0" presId="urn:microsoft.com/office/officeart/2005/8/layout/hList1"/>
    <dgm:cxn modelId="{F199E347-19C5-4FCC-AFCC-DCFD6EA81A47}" type="presParOf" srcId="{B6D43136-D5DA-416C-9115-078A977E7586}" destId="{899053BE-B67C-47D3-B09A-E625EAD2538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52F4CC0-EE6E-4DB6-BFE6-E492E0DB40B4}">
      <dsp:nvSpPr>
        <dsp:cNvPr id="0" name=""/>
        <dsp:cNvSpPr/>
      </dsp:nvSpPr>
      <dsp:spPr>
        <a:xfrm rot="5400000">
          <a:off x="-264214" y="514288"/>
          <a:ext cx="1969154" cy="153316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700" kern="1200" dirty="0" smtClean="0">
              <a:latin typeface="Arial" pitchFamily="34" charset="0"/>
              <a:cs typeface="Arial" pitchFamily="34" charset="0"/>
            </a:rPr>
            <a:t>People</a:t>
          </a:r>
          <a:endParaRPr lang="en-ZA" sz="1700" kern="1200" dirty="0">
            <a:latin typeface="Arial" pitchFamily="34" charset="0"/>
            <a:cs typeface="Arial" pitchFamily="34" charset="0"/>
          </a:endParaRPr>
        </a:p>
      </dsp:txBody>
      <dsp:txXfrm rot="5400000">
        <a:off x="-264214" y="514288"/>
        <a:ext cx="1969154" cy="1533162"/>
      </dsp:txXfrm>
    </dsp:sp>
    <dsp:sp modelId="{4C1E065A-3728-4883-B34B-9531D4E03F26}">
      <dsp:nvSpPr>
        <dsp:cNvPr id="0" name=""/>
        <dsp:cNvSpPr/>
      </dsp:nvSpPr>
      <dsp:spPr>
        <a:xfrm rot="5400000">
          <a:off x="3711151" y="-2197463"/>
          <a:ext cx="1826131" cy="624936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>
              <a:solidFill>
                <a:srgbClr val="003B79"/>
              </a:solidFill>
              <a:latin typeface="Arial" pitchFamily="34" charset="0"/>
              <a:cs typeface="Arial" pitchFamily="34" charset="0"/>
            </a:rPr>
            <a:t>Existing IT personnel not sufficiently skilled and </a:t>
          </a:r>
          <a:r>
            <a:rPr lang="en-GB" sz="1600" kern="1200" dirty="0" smtClean="0">
              <a:solidFill>
                <a:srgbClr val="003B79"/>
              </a:solidFill>
              <a:latin typeface="Arial" pitchFamily="34" charset="0"/>
              <a:cs typeface="Arial" pitchFamily="34" charset="0"/>
            </a:rPr>
            <a:t>vacancies not filled.</a:t>
          </a:r>
          <a:endParaRPr lang="en-ZA" sz="1600" kern="1200" dirty="0">
            <a:solidFill>
              <a:srgbClr val="003B79"/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600" kern="1200" dirty="0" smtClean="0">
              <a:solidFill>
                <a:srgbClr val="003B79"/>
              </a:solidFill>
              <a:latin typeface="Arial" pitchFamily="34" charset="0"/>
              <a:cs typeface="Arial" pitchFamily="34" charset="0"/>
            </a:rPr>
            <a:t>Overreliance on IT vendors / 3</a:t>
          </a:r>
          <a:r>
            <a:rPr lang="en-ZA" sz="1600" kern="1200" baseline="30000" dirty="0" smtClean="0">
              <a:solidFill>
                <a:srgbClr val="003B79"/>
              </a:solidFill>
              <a:latin typeface="Arial" pitchFamily="34" charset="0"/>
              <a:cs typeface="Arial" pitchFamily="34" charset="0"/>
            </a:rPr>
            <a:t>rd</a:t>
          </a:r>
          <a:r>
            <a:rPr lang="en-ZA" sz="1600" kern="1200" dirty="0" smtClean="0">
              <a:solidFill>
                <a:srgbClr val="003B79"/>
              </a:solidFill>
              <a:latin typeface="Arial" pitchFamily="34" charset="0"/>
              <a:cs typeface="Arial" pitchFamily="34" charset="0"/>
            </a:rPr>
            <a:t> party service providers – no skills transfer.</a:t>
          </a:r>
          <a:endParaRPr lang="en-ZA" sz="1600" kern="1200" dirty="0">
            <a:solidFill>
              <a:srgbClr val="003B79"/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600" kern="1200" dirty="0" smtClean="0">
              <a:solidFill>
                <a:srgbClr val="003B79"/>
              </a:solidFill>
              <a:latin typeface="Arial" pitchFamily="34" charset="0"/>
              <a:cs typeface="Arial" pitchFamily="34" charset="0"/>
            </a:rPr>
            <a:t>Municipalities receive minimal support from key role players regarding IT matters e.g. OTP, SALGA, Department of Local Gov</a:t>
          </a:r>
          <a:endParaRPr lang="en-ZA" sz="1600" kern="1200" dirty="0">
            <a:solidFill>
              <a:srgbClr val="003B79"/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600" kern="1200" dirty="0" smtClean="0">
              <a:solidFill>
                <a:srgbClr val="003B79"/>
              </a:solidFill>
              <a:latin typeface="Arial" pitchFamily="34" charset="0"/>
              <a:cs typeface="Arial" pitchFamily="34" charset="0"/>
            </a:rPr>
            <a:t>Department of Local Government currently not focused on fulfilling </a:t>
          </a:r>
          <a:r>
            <a:rPr lang="en-ZA" sz="1600" kern="1200" dirty="0" smtClean="0">
              <a:solidFill>
                <a:srgbClr val="003B79"/>
              </a:solidFill>
              <a:latin typeface="Arial" pitchFamily="34" charset="0"/>
              <a:cs typeface="Arial" pitchFamily="34" charset="0"/>
            </a:rPr>
            <a:t>mandate regarding support to local government</a:t>
          </a:r>
          <a:endParaRPr lang="en-ZA" sz="1600" kern="1200" dirty="0">
            <a:solidFill>
              <a:srgbClr val="003B79"/>
            </a:solidFill>
            <a:latin typeface="Arial" pitchFamily="34" charset="0"/>
            <a:cs typeface="Arial" pitchFamily="34" charset="0"/>
          </a:endParaRPr>
        </a:p>
      </dsp:txBody>
      <dsp:txXfrm rot="5400000">
        <a:off x="3711151" y="-2197463"/>
        <a:ext cx="1826131" cy="6249363"/>
      </dsp:txXfrm>
    </dsp:sp>
    <dsp:sp modelId="{798E04CF-961F-4E24-969B-BF02E597ED7A}">
      <dsp:nvSpPr>
        <dsp:cNvPr id="0" name=""/>
        <dsp:cNvSpPr/>
      </dsp:nvSpPr>
      <dsp:spPr>
        <a:xfrm rot="5400000">
          <a:off x="-249913" y="2289363"/>
          <a:ext cx="1969154" cy="156176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700" kern="1200" dirty="0" smtClean="0">
              <a:latin typeface="Arial" pitchFamily="34" charset="0"/>
              <a:cs typeface="Arial" pitchFamily="34" charset="0"/>
            </a:rPr>
            <a:t>Accountability</a:t>
          </a:r>
          <a:endParaRPr lang="en-ZA" sz="1700" kern="1200" dirty="0">
            <a:latin typeface="Arial" pitchFamily="34" charset="0"/>
            <a:cs typeface="Arial" pitchFamily="34" charset="0"/>
          </a:endParaRPr>
        </a:p>
      </dsp:txBody>
      <dsp:txXfrm rot="5400000">
        <a:off x="-249913" y="2289363"/>
        <a:ext cx="1969154" cy="1561764"/>
      </dsp:txXfrm>
    </dsp:sp>
    <dsp:sp modelId="{9BA5D2EA-37A9-4A22-A331-7A9FC71357BA}">
      <dsp:nvSpPr>
        <dsp:cNvPr id="0" name=""/>
        <dsp:cNvSpPr/>
      </dsp:nvSpPr>
      <dsp:spPr>
        <a:xfrm rot="5400000">
          <a:off x="4018988" y="-418805"/>
          <a:ext cx="1279950" cy="628889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>
              <a:solidFill>
                <a:srgbClr val="003B79"/>
              </a:solidFill>
              <a:latin typeface="Arial" pitchFamily="34" charset="0"/>
              <a:cs typeface="Arial" pitchFamily="34" charset="0"/>
            </a:rPr>
            <a:t>Lack of ownership of commitments as </a:t>
          </a:r>
          <a:r>
            <a:rPr lang="en-ZA" sz="1600" kern="1200" dirty="0" smtClean="0">
              <a:solidFill>
                <a:srgbClr val="003B79"/>
              </a:solidFill>
              <a:latin typeface="Arial" pitchFamily="34" charset="0"/>
              <a:cs typeface="Arial" pitchFamily="34" charset="0"/>
            </a:rPr>
            <a:t>progress in addressing previous year‘s IT findings has been minimal. </a:t>
          </a:r>
          <a:endParaRPr lang="en-ZA" sz="1600" kern="1200" dirty="0">
            <a:solidFill>
              <a:srgbClr val="003B79"/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600" kern="1200" dirty="0" smtClean="0">
              <a:solidFill>
                <a:srgbClr val="003B79"/>
              </a:solidFill>
              <a:latin typeface="Arial" pitchFamily="34" charset="0"/>
              <a:cs typeface="Arial" pitchFamily="34" charset="0"/>
            </a:rPr>
            <a:t>No </a:t>
          </a:r>
          <a:r>
            <a:rPr lang="en-ZA" sz="1600" kern="1200" dirty="0" smtClean="0">
              <a:solidFill>
                <a:srgbClr val="003B79"/>
              </a:solidFill>
              <a:latin typeface="Arial" pitchFamily="34" charset="0"/>
              <a:cs typeface="Arial" pitchFamily="34" charset="0"/>
            </a:rPr>
            <a:t>consequences </a:t>
          </a:r>
          <a:r>
            <a:rPr lang="en-ZA" sz="1600" kern="1200" dirty="0" smtClean="0">
              <a:solidFill>
                <a:srgbClr val="003B79"/>
              </a:solidFill>
              <a:latin typeface="Arial" pitchFamily="34" charset="0"/>
              <a:cs typeface="Arial" pitchFamily="34" charset="0"/>
            </a:rPr>
            <a:t> in place for </a:t>
          </a:r>
          <a:r>
            <a:rPr lang="en-ZA" sz="1600" kern="1200" dirty="0" smtClean="0">
              <a:solidFill>
                <a:srgbClr val="003B79"/>
              </a:solidFill>
              <a:latin typeface="Arial" pitchFamily="34" charset="0"/>
              <a:cs typeface="Arial" pitchFamily="34" charset="0"/>
            </a:rPr>
            <a:t>not honouring </a:t>
          </a:r>
          <a:r>
            <a:rPr lang="en-ZA" sz="1600" kern="1200" dirty="0" smtClean="0">
              <a:solidFill>
                <a:srgbClr val="003B79"/>
              </a:solidFill>
              <a:latin typeface="Arial" pitchFamily="34" charset="0"/>
              <a:cs typeface="Arial" pitchFamily="34" charset="0"/>
            </a:rPr>
            <a:t>commitments to resolve IT findings.</a:t>
          </a:r>
          <a:endParaRPr lang="en-ZA" sz="1600" kern="1200" dirty="0">
            <a:solidFill>
              <a:srgbClr val="003B79"/>
            </a:solidFill>
            <a:latin typeface="Arial" pitchFamily="34" charset="0"/>
            <a:cs typeface="Arial" pitchFamily="34" charset="0"/>
          </a:endParaRPr>
        </a:p>
      </dsp:txBody>
      <dsp:txXfrm rot="5400000">
        <a:off x="4018988" y="-418805"/>
        <a:ext cx="1279950" cy="6288896"/>
      </dsp:txXfrm>
    </dsp:sp>
    <dsp:sp modelId="{A831FCE8-2055-45A1-8EA1-1497E4F92C98}">
      <dsp:nvSpPr>
        <dsp:cNvPr id="0" name=""/>
        <dsp:cNvSpPr/>
      </dsp:nvSpPr>
      <dsp:spPr>
        <a:xfrm rot="5400000">
          <a:off x="-249155" y="4077980"/>
          <a:ext cx="1969154" cy="156328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700" kern="1200" dirty="0" smtClean="0">
              <a:latin typeface="Arial" pitchFamily="34" charset="0"/>
              <a:cs typeface="Arial" pitchFamily="34" charset="0"/>
            </a:rPr>
            <a:t>Sustainability</a:t>
          </a:r>
          <a:endParaRPr lang="en-ZA" sz="1700" kern="1200" dirty="0">
            <a:latin typeface="Arial" pitchFamily="34" charset="0"/>
            <a:cs typeface="Arial" pitchFamily="34" charset="0"/>
          </a:endParaRPr>
        </a:p>
      </dsp:txBody>
      <dsp:txXfrm rot="5400000">
        <a:off x="-249155" y="4077980"/>
        <a:ext cx="1969154" cy="1563280"/>
      </dsp:txXfrm>
    </dsp:sp>
    <dsp:sp modelId="{07180EC2-2668-47B6-B4EA-1413E28478AE}">
      <dsp:nvSpPr>
        <dsp:cNvPr id="0" name=""/>
        <dsp:cNvSpPr/>
      </dsp:nvSpPr>
      <dsp:spPr>
        <a:xfrm rot="5400000">
          <a:off x="4019746" y="1279922"/>
          <a:ext cx="1279950" cy="647019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600" kern="1200" dirty="0" smtClean="0">
              <a:solidFill>
                <a:srgbClr val="003B79"/>
              </a:solidFill>
              <a:latin typeface="Arial" pitchFamily="34" charset="0"/>
              <a:cs typeface="Arial" pitchFamily="34" charset="0"/>
            </a:rPr>
            <a:t>IT is not viewed as a strategic </a:t>
          </a:r>
          <a:r>
            <a:rPr lang="en-ZA" sz="1600" kern="1200" dirty="0" smtClean="0">
              <a:solidFill>
                <a:srgbClr val="003B79"/>
              </a:solidFill>
              <a:latin typeface="Arial" pitchFamily="34" charset="0"/>
              <a:cs typeface="Arial" pitchFamily="34" charset="0"/>
            </a:rPr>
            <a:t>priority, rather as an operational activity</a:t>
          </a:r>
          <a:endParaRPr lang="en-ZA" sz="1600" kern="1200" dirty="0">
            <a:solidFill>
              <a:srgbClr val="003B79"/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600" kern="1200" dirty="0" smtClean="0">
              <a:solidFill>
                <a:srgbClr val="003B79"/>
              </a:solidFill>
              <a:latin typeface="Arial" pitchFamily="34" charset="0"/>
              <a:cs typeface="Arial" pitchFamily="34" charset="0"/>
            </a:rPr>
            <a:t>Inadequate discipline in terms of tracking the progress made in addressing  IT audit findings by  oversight committees, management and Internal Audit </a:t>
          </a:r>
          <a:endParaRPr lang="en-ZA" sz="1600" kern="1200" dirty="0">
            <a:solidFill>
              <a:srgbClr val="003B79"/>
            </a:solidFill>
            <a:latin typeface="Arial" pitchFamily="34" charset="0"/>
            <a:cs typeface="Arial" pitchFamily="34" charset="0"/>
          </a:endParaRPr>
        </a:p>
      </dsp:txBody>
      <dsp:txXfrm rot="5400000">
        <a:off x="4019746" y="1279922"/>
        <a:ext cx="1279950" cy="647019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52F4CC0-EE6E-4DB6-BFE6-E492E0DB40B4}">
      <dsp:nvSpPr>
        <dsp:cNvPr id="0" name=""/>
        <dsp:cNvSpPr/>
      </dsp:nvSpPr>
      <dsp:spPr>
        <a:xfrm rot="5400000">
          <a:off x="-226136" y="244113"/>
          <a:ext cx="1871841" cy="145739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800" kern="1200" dirty="0" smtClean="0">
              <a:latin typeface="Arial" pitchFamily="34" charset="0"/>
              <a:cs typeface="Arial" pitchFamily="34" charset="0"/>
            </a:rPr>
            <a:t>Dept Local Govt</a:t>
          </a:r>
          <a:endParaRPr lang="en-ZA" sz="1800" kern="1200" dirty="0">
            <a:latin typeface="Arial" pitchFamily="34" charset="0"/>
            <a:cs typeface="Arial" pitchFamily="34" charset="0"/>
          </a:endParaRPr>
        </a:p>
      </dsp:txBody>
      <dsp:txXfrm rot="5400000">
        <a:off x="-226136" y="244113"/>
        <a:ext cx="1871841" cy="1457395"/>
      </dsp:txXfrm>
    </dsp:sp>
    <dsp:sp modelId="{4C1E065A-3728-4883-B34B-9531D4E03F26}">
      <dsp:nvSpPr>
        <dsp:cNvPr id="0" name=""/>
        <dsp:cNvSpPr/>
      </dsp:nvSpPr>
      <dsp:spPr>
        <a:xfrm rot="5400000">
          <a:off x="4118332" y="-2569476"/>
          <a:ext cx="1217337" cy="65359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ZA" sz="1600" kern="1200" dirty="0">
            <a:solidFill>
              <a:srgbClr val="003B79"/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600" kern="1200" dirty="0" smtClean="0">
              <a:solidFill>
                <a:srgbClr val="003B79"/>
              </a:solidFill>
              <a:latin typeface="Arial" pitchFamily="34" charset="0"/>
              <a:cs typeface="Arial" pitchFamily="34" charset="0"/>
            </a:rPr>
            <a:t>Liaise with National COGTA to provide legal framework </a:t>
          </a:r>
          <a:r>
            <a:rPr lang="en-ZA" sz="1600" kern="1200" dirty="0" smtClean="0">
              <a:solidFill>
                <a:srgbClr val="003B79"/>
              </a:solidFill>
              <a:latin typeface="Arial" pitchFamily="34" charset="0"/>
              <a:cs typeface="Arial" pitchFamily="34" charset="0"/>
            </a:rPr>
            <a:t>for local government by launching the Municipal Structures Act and the Municipal Systems Act</a:t>
          </a:r>
          <a:endParaRPr lang="en-ZA" sz="1600" kern="1200" dirty="0">
            <a:solidFill>
              <a:srgbClr val="003B79"/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600" kern="1200" dirty="0" smtClean="0">
              <a:solidFill>
                <a:srgbClr val="003B79"/>
              </a:solidFill>
              <a:latin typeface="Arial" pitchFamily="34" charset="0"/>
              <a:cs typeface="Arial" pitchFamily="34" charset="0"/>
            </a:rPr>
            <a:t>However the above is not fully effective and functional for IT at local government </a:t>
          </a:r>
          <a:endParaRPr lang="en-ZA" sz="1600" kern="1200" dirty="0">
            <a:solidFill>
              <a:srgbClr val="003B79"/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ZA" sz="1600" kern="1200" dirty="0">
            <a:solidFill>
              <a:srgbClr val="003B79"/>
            </a:solidFill>
            <a:latin typeface="Arial" pitchFamily="34" charset="0"/>
            <a:cs typeface="Arial" pitchFamily="34" charset="0"/>
          </a:endParaRPr>
        </a:p>
      </dsp:txBody>
      <dsp:txXfrm rot="5400000">
        <a:off x="4118332" y="-2569476"/>
        <a:ext cx="1217337" cy="6535955"/>
      </dsp:txXfrm>
    </dsp:sp>
    <dsp:sp modelId="{798E04CF-961F-4E24-969B-BF02E597ED7A}">
      <dsp:nvSpPr>
        <dsp:cNvPr id="0" name=""/>
        <dsp:cNvSpPr/>
      </dsp:nvSpPr>
      <dsp:spPr>
        <a:xfrm rot="5400000">
          <a:off x="-212542" y="2251232"/>
          <a:ext cx="1871841" cy="148458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800" kern="1200" dirty="0" smtClean="0">
              <a:latin typeface="Arial" pitchFamily="34" charset="0"/>
              <a:cs typeface="Arial" pitchFamily="34" charset="0"/>
            </a:rPr>
            <a:t>PGITO/OTP</a:t>
          </a:r>
          <a:endParaRPr lang="en-ZA" sz="1800" kern="1200" dirty="0">
            <a:latin typeface="Arial" pitchFamily="34" charset="0"/>
            <a:cs typeface="Arial" pitchFamily="34" charset="0"/>
          </a:endParaRPr>
        </a:p>
      </dsp:txBody>
      <dsp:txXfrm rot="5400000">
        <a:off x="-212542" y="2251232"/>
        <a:ext cx="1871841" cy="1484584"/>
      </dsp:txXfrm>
    </dsp:sp>
    <dsp:sp modelId="{9BA5D2EA-37A9-4A22-A331-7A9FC71357BA}">
      <dsp:nvSpPr>
        <dsp:cNvPr id="0" name=""/>
        <dsp:cNvSpPr/>
      </dsp:nvSpPr>
      <dsp:spPr>
        <a:xfrm rot="5400000">
          <a:off x="3790420" y="-704314"/>
          <a:ext cx="1856229" cy="657730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600" kern="1200" dirty="0" smtClean="0">
              <a:solidFill>
                <a:srgbClr val="003B79"/>
              </a:solidFill>
              <a:latin typeface="Arial" pitchFamily="34" charset="0"/>
              <a:cs typeface="Arial" pitchFamily="34" charset="0"/>
            </a:rPr>
            <a:t>Provide coherent strategic leadership and coordination in provincial policy formulation and review, planning and overseeing service delivery planning</a:t>
          </a:r>
          <a:endParaRPr lang="en-ZA" sz="1600" kern="1200" dirty="0">
            <a:solidFill>
              <a:srgbClr val="003B79"/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600" kern="1200" dirty="0" smtClean="0">
              <a:solidFill>
                <a:srgbClr val="003B79"/>
              </a:solidFill>
              <a:latin typeface="Arial" pitchFamily="34" charset="0"/>
              <a:cs typeface="Arial" pitchFamily="34" charset="0"/>
            </a:rPr>
            <a:t>Ensure Integrated Development Plans (IDPs) are also harmonised with provincial growth and development strategies and reflect national priorities</a:t>
          </a:r>
          <a:endParaRPr lang="en-ZA" sz="1600" kern="1200" dirty="0">
            <a:solidFill>
              <a:srgbClr val="003B79"/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600" kern="1200" dirty="0" smtClean="0">
              <a:solidFill>
                <a:srgbClr val="003B79"/>
              </a:solidFill>
              <a:latin typeface="Arial" pitchFamily="34" charset="0"/>
              <a:cs typeface="Arial" pitchFamily="34" charset="0"/>
            </a:rPr>
            <a:t>However the above is not fully effective and functional for IT at local government </a:t>
          </a:r>
          <a:endParaRPr lang="en-ZA" sz="1600" kern="1200" dirty="0">
            <a:solidFill>
              <a:srgbClr val="003B79"/>
            </a:solidFill>
            <a:latin typeface="Arial" pitchFamily="34" charset="0"/>
            <a:cs typeface="Arial" pitchFamily="34" charset="0"/>
          </a:endParaRPr>
        </a:p>
      </dsp:txBody>
      <dsp:txXfrm rot="5400000">
        <a:off x="3790420" y="-704314"/>
        <a:ext cx="1856229" cy="6577301"/>
      </dsp:txXfrm>
    </dsp:sp>
    <dsp:sp modelId="{A831FCE8-2055-45A1-8EA1-1497E4F92C98}">
      <dsp:nvSpPr>
        <dsp:cNvPr id="0" name=""/>
        <dsp:cNvSpPr/>
      </dsp:nvSpPr>
      <dsp:spPr>
        <a:xfrm rot="5400000">
          <a:off x="-211821" y="4064684"/>
          <a:ext cx="1871841" cy="148602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800" kern="1200" dirty="0" smtClean="0">
              <a:latin typeface="Arial" pitchFamily="34" charset="0"/>
              <a:cs typeface="Arial" pitchFamily="34" charset="0"/>
            </a:rPr>
            <a:t>District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800" kern="1200" dirty="0" smtClean="0">
              <a:latin typeface="Arial" pitchFamily="34" charset="0"/>
              <a:cs typeface="Arial" pitchFamily="34" charset="0"/>
            </a:rPr>
            <a:t>Municipalities</a:t>
          </a:r>
          <a:endParaRPr lang="en-ZA" sz="1800" kern="1200" dirty="0">
            <a:latin typeface="Arial" pitchFamily="34" charset="0"/>
            <a:cs typeface="Arial" pitchFamily="34" charset="0"/>
          </a:endParaRPr>
        </a:p>
      </dsp:txBody>
      <dsp:txXfrm rot="5400000">
        <a:off x="-211821" y="4064684"/>
        <a:ext cx="1871841" cy="1486025"/>
      </dsp:txXfrm>
    </dsp:sp>
    <dsp:sp modelId="{07180EC2-2668-47B6-B4EA-1413E28478AE}">
      <dsp:nvSpPr>
        <dsp:cNvPr id="0" name=""/>
        <dsp:cNvSpPr/>
      </dsp:nvSpPr>
      <dsp:spPr>
        <a:xfrm rot="5400000">
          <a:off x="3954234" y="1233602"/>
          <a:ext cx="1616929" cy="666682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600" kern="1200" dirty="0" smtClean="0">
              <a:solidFill>
                <a:srgbClr val="003B79"/>
              </a:solidFill>
              <a:latin typeface="Arial" pitchFamily="34" charset="0"/>
              <a:cs typeface="Arial" pitchFamily="34" charset="0"/>
            </a:rPr>
            <a:t>Municipal executive and legislative authority over a large area</a:t>
          </a:r>
          <a:endParaRPr lang="en-ZA" sz="1600" kern="1200" dirty="0">
            <a:solidFill>
              <a:srgbClr val="003B79"/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600" kern="1200" dirty="0" smtClean="0">
              <a:solidFill>
                <a:srgbClr val="003B79"/>
              </a:solidFill>
              <a:latin typeface="Arial" pitchFamily="34" charset="0"/>
              <a:cs typeface="Arial" pitchFamily="34" charset="0"/>
            </a:rPr>
            <a:t>Primary responsibility being district-wide planning and capacity-building. </a:t>
          </a:r>
          <a:endParaRPr lang="en-ZA" sz="1600" kern="1200" dirty="0">
            <a:solidFill>
              <a:srgbClr val="003B79"/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600" kern="1200" dirty="0" smtClean="0">
              <a:solidFill>
                <a:srgbClr val="003B79"/>
              </a:solidFill>
              <a:latin typeface="Arial" pitchFamily="34" charset="0"/>
              <a:cs typeface="Arial" pitchFamily="34" charset="0"/>
            </a:rPr>
            <a:t>Within a district council individual local councils share their municipal authority with the district council under which they fall</a:t>
          </a:r>
          <a:endParaRPr lang="en-ZA" sz="1600" kern="1200" dirty="0">
            <a:solidFill>
              <a:srgbClr val="003B79"/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600" kern="1200" dirty="0" smtClean="0">
              <a:solidFill>
                <a:srgbClr val="003B79"/>
              </a:solidFill>
              <a:latin typeface="Arial" pitchFamily="34" charset="0"/>
              <a:cs typeface="Arial" pitchFamily="34" charset="0"/>
            </a:rPr>
            <a:t>However the above is not fully effective and functional for </a:t>
          </a:r>
          <a:r>
            <a:rPr lang="en-ZA" sz="1600" kern="1200" dirty="0" smtClean="0">
              <a:solidFill>
                <a:srgbClr val="003B79"/>
              </a:solidFill>
              <a:latin typeface="Arial" pitchFamily="34" charset="0"/>
              <a:cs typeface="Arial" pitchFamily="34" charset="0"/>
            </a:rPr>
            <a:t>IT at local government</a:t>
          </a:r>
          <a:endParaRPr lang="en-ZA" sz="1600" kern="1200" dirty="0">
            <a:solidFill>
              <a:srgbClr val="003B79"/>
            </a:solidFill>
            <a:latin typeface="Arial" pitchFamily="34" charset="0"/>
            <a:cs typeface="Arial" pitchFamily="34" charset="0"/>
          </a:endParaRPr>
        </a:p>
      </dsp:txBody>
      <dsp:txXfrm rot="5400000">
        <a:off x="3954234" y="1233602"/>
        <a:ext cx="1616929" cy="666682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6A3F185-1764-4B3E-92EE-FBA12055B493}">
      <dsp:nvSpPr>
        <dsp:cNvPr id="0" name=""/>
        <dsp:cNvSpPr/>
      </dsp:nvSpPr>
      <dsp:spPr>
        <a:xfrm>
          <a:off x="39" y="337897"/>
          <a:ext cx="3774355" cy="1509742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All Municipalities</a:t>
          </a:r>
          <a:endParaRPr lang="en-US" sz="2000" b="1" kern="1200" dirty="0"/>
        </a:p>
      </dsp:txBody>
      <dsp:txXfrm>
        <a:off x="39" y="337897"/>
        <a:ext cx="3774355" cy="1509742"/>
      </dsp:txXfrm>
    </dsp:sp>
    <dsp:sp modelId="{89858F2A-D33F-4A4D-AC54-6C426C9BC517}">
      <dsp:nvSpPr>
        <dsp:cNvPr id="0" name=""/>
        <dsp:cNvSpPr/>
      </dsp:nvSpPr>
      <dsp:spPr>
        <a:xfrm>
          <a:off x="39" y="1847639"/>
          <a:ext cx="3774355" cy="3300862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kern="1200" dirty="0" smtClean="0">
              <a:latin typeface="+mn-lt"/>
            </a:rPr>
            <a:t>GCR</a:t>
          </a:r>
          <a:endParaRPr lang="en-US" sz="2000" b="1" kern="1200" dirty="0">
            <a:latin typeface="+mn-lt"/>
          </a:endParaRP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800" b="0" kern="1200" dirty="0" smtClean="0">
              <a:latin typeface="+mn-lt"/>
              <a:cs typeface="Arial" pitchFamily="34" charset="0"/>
            </a:rPr>
            <a:t>IT Governance</a:t>
          </a:r>
          <a:endParaRPr lang="en-US" sz="1800" b="0" kern="1200" dirty="0">
            <a:latin typeface="+mn-lt"/>
          </a:endParaRP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800" b="0" kern="1200" smtClean="0">
              <a:latin typeface="+mn-lt"/>
              <a:cs typeface="Arial" pitchFamily="34" charset="0"/>
            </a:rPr>
            <a:t>Security Management</a:t>
          </a:r>
          <a:endParaRPr lang="en-ZA" sz="1800" b="0" kern="1200" dirty="0" smtClean="0">
            <a:latin typeface="+mn-lt"/>
            <a:cs typeface="Arial" pitchFamily="34" charset="0"/>
          </a:endParaRP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800" b="0" kern="1200" smtClean="0">
              <a:latin typeface="+mn-lt"/>
              <a:cs typeface="Arial" pitchFamily="34" charset="0"/>
            </a:rPr>
            <a:t>User Access Management</a:t>
          </a:r>
          <a:endParaRPr lang="en-ZA" sz="1800" b="0" kern="1200" dirty="0" smtClean="0">
            <a:latin typeface="+mn-lt"/>
            <a:cs typeface="Arial" pitchFamily="34" charset="0"/>
          </a:endParaRP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800" b="0" kern="1200" smtClean="0">
              <a:latin typeface="+mn-lt"/>
              <a:cs typeface="Arial" pitchFamily="34" charset="0"/>
            </a:rPr>
            <a:t>IT Service Continuity</a:t>
          </a:r>
          <a:endParaRPr lang="en-ZA" sz="1800" b="0" kern="1200" dirty="0" smtClean="0">
            <a:latin typeface="+mn-lt"/>
            <a:cs typeface="Arial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kern="1200" dirty="0" smtClean="0"/>
            <a:t>Data Analytics</a:t>
          </a:r>
          <a:endParaRPr lang="en-US" sz="2000" b="1" kern="1200" dirty="0"/>
        </a:p>
      </dsp:txBody>
      <dsp:txXfrm>
        <a:off x="39" y="1847639"/>
        <a:ext cx="3774355" cy="3300862"/>
      </dsp:txXfrm>
    </dsp:sp>
    <dsp:sp modelId="{66B16E9D-A063-4346-B151-9EAA8D60DEAD}">
      <dsp:nvSpPr>
        <dsp:cNvPr id="0" name=""/>
        <dsp:cNvSpPr/>
      </dsp:nvSpPr>
      <dsp:spPr>
        <a:xfrm>
          <a:off x="4302804" y="337897"/>
          <a:ext cx="3774355" cy="1509742"/>
        </a:xfrm>
        <a:prstGeom prst="rect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Key Municipalities</a:t>
          </a:r>
          <a:endParaRPr lang="en-US" sz="2000" b="1" kern="1200" dirty="0"/>
        </a:p>
      </dsp:txBody>
      <dsp:txXfrm>
        <a:off x="4302804" y="337897"/>
        <a:ext cx="3774355" cy="1509742"/>
      </dsp:txXfrm>
    </dsp:sp>
    <dsp:sp modelId="{899053BE-B67C-47D3-B09A-E625EAD25384}">
      <dsp:nvSpPr>
        <dsp:cNvPr id="0" name=""/>
        <dsp:cNvSpPr/>
      </dsp:nvSpPr>
      <dsp:spPr>
        <a:xfrm>
          <a:off x="4302804" y="1847639"/>
          <a:ext cx="3774355" cy="3300862"/>
        </a:xfrm>
        <a:prstGeom prst="rect">
          <a:avLst/>
        </a:prstGeom>
        <a:solidFill>
          <a:schemeClr val="accent3">
            <a:tint val="40000"/>
            <a:alpha val="90000"/>
            <a:hueOff val="10716850"/>
            <a:satOff val="-13793"/>
            <a:lumOff val="-1075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10716850"/>
              <a:satOff val="-13793"/>
              <a:lumOff val="-107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kern="1200" dirty="0" smtClean="0"/>
            <a:t>GCR</a:t>
          </a:r>
          <a:endParaRPr lang="en-US" sz="2000" b="1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0" kern="1200" dirty="0" smtClean="0"/>
            <a:t>IT Governance</a:t>
          </a:r>
          <a:endParaRPr lang="en-US" sz="1800" b="0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0" kern="1200" dirty="0" smtClean="0"/>
            <a:t>Security Management</a:t>
          </a:r>
          <a:endParaRPr lang="en-US" sz="1800" b="0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0" kern="1200" dirty="0" smtClean="0"/>
            <a:t>User Access Control</a:t>
          </a:r>
          <a:endParaRPr lang="en-US" sz="1800" b="0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0" kern="1200" dirty="0" smtClean="0"/>
            <a:t>IT Service Continuity</a:t>
          </a:r>
          <a:endParaRPr lang="en-US" sz="1800" b="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kern="1200" dirty="0" smtClean="0"/>
            <a:t>Data Analytics</a:t>
          </a:r>
          <a:endParaRPr lang="en-US" sz="2000" b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kern="1200" dirty="0" smtClean="0"/>
            <a:t>Audit of Predetermined Objectives (AOPO)</a:t>
          </a:r>
          <a:endParaRPr lang="en-US" sz="2000" b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kern="1200" dirty="0" smtClean="0"/>
            <a:t>Network Security</a:t>
          </a:r>
          <a:endParaRPr lang="en-US" sz="2000" b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kern="1200" dirty="0" smtClean="0"/>
            <a:t>ERP Security (if applicable)</a:t>
          </a:r>
          <a:endParaRPr lang="en-US" sz="2000" b="1" kern="1200" dirty="0"/>
        </a:p>
      </dsp:txBody>
      <dsp:txXfrm>
        <a:off x="4302804" y="1847639"/>
        <a:ext cx="3774355" cy="33008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0"/>
            <a:ext cx="7543800" cy="53340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400" b="1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48736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None/>
              <a:defRPr sz="1800">
                <a:solidFill>
                  <a:srgbClr val="A2C88D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48736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400" b="1">
                <a:solidFill>
                  <a:srgbClr val="00A9A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opt2.jp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1239" y="0"/>
            <a:ext cx="9141521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2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pt2p3b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1239" y="0"/>
            <a:ext cx="9141521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68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opt2p2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1239" y="0"/>
            <a:ext cx="9141521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4572000"/>
            <a:ext cx="7543800" cy="1219200"/>
          </a:xfrm>
        </p:spPr>
        <p:txBody>
          <a:bodyPr/>
          <a:lstStyle/>
          <a:p>
            <a:r>
              <a:rPr lang="en-US" dirty="0" smtClean="0">
                <a:solidFill>
                  <a:srgbClr val="00A9A4"/>
                </a:solidFill>
              </a:rPr>
              <a:t>Information Technology Audits: Western Cape</a:t>
            </a:r>
            <a:br>
              <a:rPr lang="en-US" dirty="0" smtClean="0">
                <a:solidFill>
                  <a:srgbClr val="00A9A4"/>
                </a:solidFill>
              </a:rPr>
            </a:br>
            <a:r>
              <a:rPr lang="en-US" dirty="0" smtClean="0">
                <a:solidFill>
                  <a:srgbClr val="00A9A4"/>
                </a:solidFill>
              </a:rPr>
              <a:t/>
            </a:r>
            <a:br>
              <a:rPr lang="en-US" dirty="0" smtClean="0">
                <a:solidFill>
                  <a:srgbClr val="00A9A4"/>
                </a:solidFill>
              </a:rPr>
            </a:br>
            <a:r>
              <a:rPr lang="en-US" sz="2000" b="0" dirty="0" err="1" smtClean="0">
                <a:solidFill>
                  <a:srgbClr val="00A9A4"/>
                </a:solidFill>
              </a:rPr>
              <a:t>Widaad</a:t>
            </a:r>
            <a:r>
              <a:rPr lang="en-US" sz="2000" b="0" dirty="0" smtClean="0">
                <a:solidFill>
                  <a:srgbClr val="00A9A4"/>
                </a:solidFill>
              </a:rPr>
              <a:t> Solomons (Senior Manager – Information Systems Audit)</a:t>
            </a:r>
            <a:endParaRPr lang="en-US" dirty="0">
              <a:solidFill>
                <a:srgbClr val="00A9A4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162800" y="3886200"/>
            <a:ext cx="1981200" cy="334962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2400" b="1">
                <a:solidFill>
                  <a:srgbClr val="A76127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A2C88D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06 Sep 2013</a:t>
            </a:r>
            <a:endParaRPr kumimoji="0" lang="en-US" sz="1800" b="0" i="1" u="none" strike="noStrike" kern="1200" cap="none" spc="0" normalizeH="0" baseline="0" noProof="0" dirty="0">
              <a:ln>
                <a:noFill/>
              </a:ln>
              <a:solidFill>
                <a:srgbClr val="A2C88D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2011-12: IT Service Continuity </a:t>
            </a:r>
            <a:r>
              <a:rPr lang="en-US" sz="2000" dirty="0" smtClean="0"/>
              <a:t>(DRP, policy, backups, testing)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533401" y="990591"/>
          <a:ext cx="8077198" cy="5486407"/>
        </p:xfrm>
        <a:graphic>
          <a:graphicData uri="http://schemas.openxmlformats.org/drawingml/2006/table">
            <a:tbl>
              <a:tblPr/>
              <a:tblGrid>
                <a:gridCol w="2492209"/>
                <a:gridCol w="1265883"/>
                <a:gridCol w="1035722"/>
                <a:gridCol w="1154399"/>
                <a:gridCol w="1093263"/>
                <a:gridCol w="1035722"/>
              </a:tblGrid>
              <a:tr h="3935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Auditee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Province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Design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Implementation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Operating Effectiveness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No Findings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80"/>
                    </a:solidFill>
                  </a:tcPr>
                </a:tc>
              </a:tr>
              <a:tr h="2314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Beaufort West Municipality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Western Cape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  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</a:tr>
              <a:tr h="2314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Bitou Municipality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Western Cape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  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</a:tr>
              <a:tr h="2314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Breede Valley Municipality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Western Cape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  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</a:tr>
              <a:tr h="2314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Cape Winelands District Municipality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Western Cape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  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</a:tr>
              <a:tr h="2314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Central Karoo District Municipality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Western Cape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  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</a:tr>
              <a:tr h="2314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City of Cape Town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Western Cape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FFC000"/>
                          </a:solidFill>
                          <a:latin typeface="Arial"/>
                        </a:rPr>
                        <a:t>  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</a:tr>
              <a:tr h="2314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Drakenstein Municipality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Western Cape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  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</a:tr>
              <a:tr h="2314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Eden District Municipality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Western Cape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  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</a:tr>
              <a:tr h="2314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George Municipality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Western Cape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  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</a:tr>
              <a:tr h="2314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Hessequa Municipality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Western Cape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  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</a:tr>
              <a:tr h="2314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Knysna Municipality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Western Cape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  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</a:tr>
              <a:tr h="2314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Laingsburg Municipality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Western Cape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  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</a:tr>
              <a:tr h="2314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Langeberg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Western Cape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  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</a:tr>
              <a:tr h="2314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Matzikama Local Municipality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Western Cape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  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</a:tr>
              <a:tr h="2314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Mossel Bay Municipality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Western Cape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latin typeface="Arial"/>
                        </a:rPr>
                        <a:t>  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314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Overstrand Municipality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Western Cape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  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</a:tr>
              <a:tr h="2314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Prince Albert Municipality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Western Cape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  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</a:tr>
              <a:tr h="2314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Saldanha Bay Municipality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Western Cape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  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</a:tr>
              <a:tr h="2314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Stellenbosch Municipality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Western Cape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  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</a:tr>
              <a:tr h="2314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Swartland Municipality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Western Cape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  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</a:tr>
              <a:tr h="2314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Theewaterskloof Municipality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Western Cape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  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</a:tr>
              <a:tr h="2314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West Coast District Municipality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Western Cape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  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Root Causes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685800" y="762000"/>
          <a:ext cx="7848600" cy="586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Role Players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533400" y="838200"/>
          <a:ext cx="8077200" cy="586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Wins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762000" y="914400"/>
            <a:ext cx="7543800" cy="5638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5125" indent="-365125"/>
            <a:endParaRPr lang="en-US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365125" indent="-365125"/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IT Governance 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Z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 municipalities to ensure proper SLA’s are entered into with IT service providers including district municipalities  as well as the monitoring </a:t>
            </a:r>
            <a:r>
              <a:rPr lang="en-Z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thereof. </a:t>
            </a:r>
            <a:r>
              <a:rPr lang="en-Z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Alignment / adoption of IT Governance framework that was approved by DPSA</a:t>
            </a:r>
            <a:endParaRPr lang="en-ZA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365125" indent="-365125"/>
            <a:endParaRPr lang="en-US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365125" indent="-365125"/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Security Management 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Z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IT security policy to be developed and implemented by all municipalities and Information Security Officer can be shared by all municipalities within a district</a:t>
            </a:r>
          </a:p>
          <a:p>
            <a:pPr marL="365125" indent="-365125"/>
            <a:endParaRPr lang="en-US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365125" indent="-365125"/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User access management 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U</a:t>
            </a:r>
            <a:r>
              <a:rPr lang="en-Z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ser access policies and procedures to be developed at all municipalities </a:t>
            </a:r>
            <a:r>
              <a:rPr lang="en-Z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and period review of user access.</a:t>
            </a:r>
            <a:endParaRPr lang="en-ZA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/>
            <a:endParaRPr lang="en-US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IT service continuity planning 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Z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Backup and retention procedures to be developed and implemented to ensure critical data backup occurs, data is taken off-site and it’s recoverability is tested</a:t>
            </a:r>
          </a:p>
          <a:p>
            <a:pPr marL="365125" indent="-365125"/>
            <a:endParaRPr lang="en-US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2012-13 Audit Scope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533400" y="838200"/>
          <a:ext cx="3838992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8992"/>
              </a:tblGrid>
              <a:tr h="34065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2012-13</a:t>
                      </a:r>
                      <a:endParaRPr lang="en-US" sz="1800" dirty="0"/>
                    </a:p>
                  </a:txBody>
                  <a:tcPr/>
                </a:tc>
              </a:tr>
              <a:tr h="5450541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Beaufort West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200" dirty="0" err="1" smtClean="0">
                          <a:latin typeface="Arial" pitchFamily="34" charset="0"/>
                          <a:cs typeface="Arial" pitchFamily="34" charset="0"/>
                        </a:rPr>
                        <a:t>Bergriver</a:t>
                      </a:r>
                      <a:endParaRPr lang="en-US" sz="12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200" dirty="0" err="1" smtClean="0">
                          <a:latin typeface="Arial" pitchFamily="34" charset="0"/>
                          <a:cs typeface="Arial" pitchFamily="34" charset="0"/>
                        </a:rPr>
                        <a:t>Bitou</a:t>
                      </a:r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200" b="1" dirty="0" err="1" smtClean="0">
                          <a:latin typeface="Arial" pitchFamily="34" charset="0"/>
                          <a:cs typeface="Arial" pitchFamily="34" charset="0"/>
                        </a:rPr>
                        <a:t>Breede</a:t>
                      </a:r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 Valley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Cape Agulhas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Cape </a:t>
                      </a:r>
                      <a:r>
                        <a:rPr lang="en-US" sz="1200" dirty="0" err="1" smtClean="0">
                          <a:latin typeface="Arial" pitchFamily="34" charset="0"/>
                          <a:cs typeface="Arial" pitchFamily="34" charset="0"/>
                        </a:rPr>
                        <a:t>Winelands</a:t>
                      </a:r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 District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200" dirty="0" err="1" smtClean="0">
                          <a:latin typeface="Arial" pitchFamily="34" charset="0"/>
                          <a:cs typeface="Arial" pitchFamily="34" charset="0"/>
                        </a:rPr>
                        <a:t>Cederberg</a:t>
                      </a:r>
                      <a:endParaRPr lang="en-US" sz="12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Central Karoo District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City of Cape Town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200" b="1" dirty="0" err="1" smtClean="0">
                          <a:latin typeface="Arial" pitchFamily="34" charset="0"/>
                          <a:cs typeface="Arial" pitchFamily="34" charset="0"/>
                        </a:rPr>
                        <a:t>Drakenstein</a:t>
                      </a:r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Eden District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George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200" dirty="0" err="1" smtClean="0">
                          <a:latin typeface="Arial" pitchFamily="34" charset="0"/>
                          <a:cs typeface="Arial" pitchFamily="34" charset="0"/>
                        </a:rPr>
                        <a:t>Hessequa</a:t>
                      </a:r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200" dirty="0" err="1" smtClean="0">
                          <a:latin typeface="Arial" pitchFamily="34" charset="0"/>
                          <a:cs typeface="Arial" pitchFamily="34" charset="0"/>
                        </a:rPr>
                        <a:t>Kannaland</a:t>
                      </a:r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200" dirty="0" err="1" smtClean="0">
                          <a:latin typeface="Arial" pitchFamily="34" charset="0"/>
                          <a:cs typeface="Arial" pitchFamily="34" charset="0"/>
                        </a:rPr>
                        <a:t>Knysna</a:t>
                      </a:r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Laingsburg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200" dirty="0" err="1" smtClean="0">
                          <a:latin typeface="Arial" pitchFamily="34" charset="0"/>
                          <a:cs typeface="Arial" pitchFamily="34" charset="0"/>
                        </a:rPr>
                        <a:t>Langeberg</a:t>
                      </a:r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200" dirty="0" err="1" smtClean="0">
                          <a:latin typeface="Arial" pitchFamily="34" charset="0"/>
                          <a:cs typeface="Arial" pitchFamily="34" charset="0"/>
                        </a:rPr>
                        <a:t>Matzikama</a:t>
                      </a:r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200" b="1" dirty="0" err="1" smtClean="0">
                          <a:latin typeface="Arial" pitchFamily="34" charset="0"/>
                          <a:cs typeface="Arial" pitchFamily="34" charset="0"/>
                        </a:rPr>
                        <a:t>Mossel</a:t>
                      </a:r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 Bay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200" dirty="0" err="1" smtClean="0">
                          <a:latin typeface="Arial" pitchFamily="34" charset="0"/>
                          <a:cs typeface="Arial" pitchFamily="34" charset="0"/>
                        </a:rPr>
                        <a:t>Oudtshoorn</a:t>
                      </a:r>
                      <a:endParaRPr lang="en-US" sz="12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Overberg District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200" b="1" dirty="0" err="1" smtClean="0">
                          <a:latin typeface="Arial" pitchFamily="34" charset="0"/>
                          <a:cs typeface="Arial" pitchFamily="34" charset="0"/>
                        </a:rPr>
                        <a:t>Overstrand</a:t>
                      </a:r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Prince Albert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200" b="1" dirty="0" err="1" smtClean="0">
                          <a:latin typeface="Arial" pitchFamily="34" charset="0"/>
                          <a:cs typeface="Arial" pitchFamily="34" charset="0"/>
                        </a:rPr>
                        <a:t>Saldanha</a:t>
                      </a:r>
                      <a:r>
                        <a:rPr lang="en-US" sz="1200" b="1" baseline="0" dirty="0" smtClean="0">
                          <a:latin typeface="Arial" pitchFamily="34" charset="0"/>
                          <a:cs typeface="Arial" pitchFamily="34" charset="0"/>
                        </a:rPr>
                        <a:t> B</a:t>
                      </a:r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ay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Stellenbosch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200" dirty="0" err="1" smtClean="0">
                          <a:latin typeface="Arial" pitchFamily="34" charset="0"/>
                          <a:cs typeface="Arial" pitchFamily="34" charset="0"/>
                        </a:rPr>
                        <a:t>Swartland</a:t>
                      </a:r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200" dirty="0" err="1" smtClean="0">
                          <a:latin typeface="Arial" pitchFamily="34" charset="0"/>
                          <a:cs typeface="Arial" pitchFamily="34" charset="0"/>
                        </a:rPr>
                        <a:t>Swellendam</a:t>
                      </a:r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200" dirty="0" err="1" smtClean="0">
                          <a:latin typeface="Arial" pitchFamily="34" charset="0"/>
                          <a:cs typeface="Arial" pitchFamily="34" charset="0"/>
                        </a:rPr>
                        <a:t>Theewaterskloof</a:t>
                      </a:r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West Coast District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200" dirty="0" err="1" smtClean="0">
                          <a:latin typeface="Arial" pitchFamily="34" charset="0"/>
                          <a:cs typeface="Arial" pitchFamily="34" charset="0"/>
                        </a:rPr>
                        <a:t>Witzenberg</a:t>
                      </a:r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ounded Rectangle 3"/>
          <p:cNvSpPr/>
          <p:nvPr/>
        </p:nvSpPr>
        <p:spPr>
          <a:xfrm>
            <a:off x="4800600" y="2514600"/>
            <a:ext cx="3581400" cy="9906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Full coverage (30 Municipalities):</a:t>
            </a:r>
          </a:p>
          <a:p>
            <a:pPr algn="ctr">
              <a:buFont typeface="Arial" pitchFamily="34" charset="0"/>
              <a:buChar char="•"/>
            </a:pPr>
            <a:r>
              <a:rPr lang="en-US" b="1" dirty="0" smtClean="0"/>
              <a:t>ISA Audit</a:t>
            </a:r>
          </a:p>
          <a:p>
            <a:pPr algn="ctr">
              <a:buFont typeface="Arial" pitchFamily="34" charset="0"/>
              <a:buChar char="•"/>
            </a:pPr>
            <a:r>
              <a:rPr lang="en-US" b="1" dirty="0" smtClean="0"/>
              <a:t>RA Checklist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2012-13 Audit Scope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914400"/>
          <a:ext cx="80772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2012-13 Audit Approach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880109" y="1066800"/>
            <a:ext cx="7383780" cy="5059363"/>
          </a:xfrm>
          <a:prstGeom prst="rightArrow">
            <a:avLst/>
          </a:prstGeom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Freeform 6"/>
          <p:cNvSpPr/>
          <p:nvPr/>
        </p:nvSpPr>
        <p:spPr>
          <a:xfrm>
            <a:off x="231569" y="2584608"/>
            <a:ext cx="1929080" cy="2023745"/>
          </a:xfrm>
          <a:custGeom>
            <a:avLst/>
            <a:gdLst>
              <a:gd name="connsiteX0" fmla="*/ 0 w 1929080"/>
              <a:gd name="connsiteY0" fmla="*/ 321520 h 2023745"/>
              <a:gd name="connsiteX1" fmla="*/ 94171 w 1929080"/>
              <a:gd name="connsiteY1" fmla="*/ 94171 h 2023745"/>
              <a:gd name="connsiteX2" fmla="*/ 321520 w 1929080"/>
              <a:gd name="connsiteY2" fmla="*/ 0 h 2023745"/>
              <a:gd name="connsiteX3" fmla="*/ 1607560 w 1929080"/>
              <a:gd name="connsiteY3" fmla="*/ 0 h 2023745"/>
              <a:gd name="connsiteX4" fmla="*/ 1834909 w 1929080"/>
              <a:gd name="connsiteY4" fmla="*/ 94171 h 2023745"/>
              <a:gd name="connsiteX5" fmla="*/ 1929080 w 1929080"/>
              <a:gd name="connsiteY5" fmla="*/ 321520 h 2023745"/>
              <a:gd name="connsiteX6" fmla="*/ 1929080 w 1929080"/>
              <a:gd name="connsiteY6" fmla="*/ 1702225 h 2023745"/>
              <a:gd name="connsiteX7" fmla="*/ 1834909 w 1929080"/>
              <a:gd name="connsiteY7" fmla="*/ 1929574 h 2023745"/>
              <a:gd name="connsiteX8" fmla="*/ 1607560 w 1929080"/>
              <a:gd name="connsiteY8" fmla="*/ 2023745 h 2023745"/>
              <a:gd name="connsiteX9" fmla="*/ 321520 w 1929080"/>
              <a:gd name="connsiteY9" fmla="*/ 2023745 h 2023745"/>
              <a:gd name="connsiteX10" fmla="*/ 94171 w 1929080"/>
              <a:gd name="connsiteY10" fmla="*/ 1929574 h 2023745"/>
              <a:gd name="connsiteX11" fmla="*/ 0 w 1929080"/>
              <a:gd name="connsiteY11" fmla="*/ 1702225 h 2023745"/>
              <a:gd name="connsiteX12" fmla="*/ 0 w 1929080"/>
              <a:gd name="connsiteY12" fmla="*/ 321520 h 2023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29080" h="2023745">
                <a:moveTo>
                  <a:pt x="0" y="321520"/>
                </a:moveTo>
                <a:cubicBezTo>
                  <a:pt x="0" y="236248"/>
                  <a:pt x="33875" y="154468"/>
                  <a:pt x="94171" y="94171"/>
                </a:cubicBezTo>
                <a:cubicBezTo>
                  <a:pt x="154468" y="33874"/>
                  <a:pt x="236248" y="0"/>
                  <a:pt x="321520" y="0"/>
                </a:cubicBezTo>
                <a:lnTo>
                  <a:pt x="1607560" y="0"/>
                </a:lnTo>
                <a:cubicBezTo>
                  <a:pt x="1692832" y="0"/>
                  <a:pt x="1774612" y="33875"/>
                  <a:pt x="1834909" y="94171"/>
                </a:cubicBezTo>
                <a:cubicBezTo>
                  <a:pt x="1895206" y="154468"/>
                  <a:pt x="1929080" y="236248"/>
                  <a:pt x="1929080" y="321520"/>
                </a:cubicBezTo>
                <a:lnTo>
                  <a:pt x="1929080" y="1702225"/>
                </a:lnTo>
                <a:cubicBezTo>
                  <a:pt x="1929080" y="1787497"/>
                  <a:pt x="1895206" y="1869277"/>
                  <a:pt x="1834909" y="1929574"/>
                </a:cubicBezTo>
                <a:cubicBezTo>
                  <a:pt x="1774612" y="1989871"/>
                  <a:pt x="1692832" y="2023745"/>
                  <a:pt x="1607560" y="2023745"/>
                </a:cubicBezTo>
                <a:lnTo>
                  <a:pt x="321520" y="2023745"/>
                </a:lnTo>
                <a:cubicBezTo>
                  <a:pt x="236248" y="2023745"/>
                  <a:pt x="154468" y="1989871"/>
                  <a:pt x="94171" y="1929574"/>
                </a:cubicBezTo>
                <a:cubicBezTo>
                  <a:pt x="33874" y="1869277"/>
                  <a:pt x="0" y="1787497"/>
                  <a:pt x="0" y="1702225"/>
                </a:cubicBezTo>
                <a:lnTo>
                  <a:pt x="0" y="321520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3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0850" tIns="200850" rIns="200850" bIns="200850" numCol="1" spcCol="1270" anchor="t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b="1" kern="1200" dirty="0" smtClean="0"/>
              <a:t>1</a:t>
            </a:r>
          </a:p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b="1" kern="1200" dirty="0" smtClean="0"/>
              <a:t>Follow up on 2011-12 findings</a:t>
            </a:r>
            <a:endParaRPr lang="en-US" sz="1800" b="1" kern="1200" dirty="0"/>
          </a:p>
        </p:txBody>
      </p:sp>
      <p:sp>
        <p:nvSpPr>
          <p:cNvPr id="8" name="Freeform 7"/>
          <p:cNvSpPr/>
          <p:nvPr/>
        </p:nvSpPr>
        <p:spPr>
          <a:xfrm>
            <a:off x="2482162" y="2584608"/>
            <a:ext cx="1929080" cy="2023745"/>
          </a:xfrm>
          <a:custGeom>
            <a:avLst/>
            <a:gdLst>
              <a:gd name="connsiteX0" fmla="*/ 0 w 1929080"/>
              <a:gd name="connsiteY0" fmla="*/ 321520 h 2023745"/>
              <a:gd name="connsiteX1" fmla="*/ 94171 w 1929080"/>
              <a:gd name="connsiteY1" fmla="*/ 94171 h 2023745"/>
              <a:gd name="connsiteX2" fmla="*/ 321520 w 1929080"/>
              <a:gd name="connsiteY2" fmla="*/ 0 h 2023745"/>
              <a:gd name="connsiteX3" fmla="*/ 1607560 w 1929080"/>
              <a:gd name="connsiteY3" fmla="*/ 0 h 2023745"/>
              <a:gd name="connsiteX4" fmla="*/ 1834909 w 1929080"/>
              <a:gd name="connsiteY4" fmla="*/ 94171 h 2023745"/>
              <a:gd name="connsiteX5" fmla="*/ 1929080 w 1929080"/>
              <a:gd name="connsiteY5" fmla="*/ 321520 h 2023745"/>
              <a:gd name="connsiteX6" fmla="*/ 1929080 w 1929080"/>
              <a:gd name="connsiteY6" fmla="*/ 1702225 h 2023745"/>
              <a:gd name="connsiteX7" fmla="*/ 1834909 w 1929080"/>
              <a:gd name="connsiteY7" fmla="*/ 1929574 h 2023745"/>
              <a:gd name="connsiteX8" fmla="*/ 1607560 w 1929080"/>
              <a:gd name="connsiteY8" fmla="*/ 2023745 h 2023745"/>
              <a:gd name="connsiteX9" fmla="*/ 321520 w 1929080"/>
              <a:gd name="connsiteY9" fmla="*/ 2023745 h 2023745"/>
              <a:gd name="connsiteX10" fmla="*/ 94171 w 1929080"/>
              <a:gd name="connsiteY10" fmla="*/ 1929574 h 2023745"/>
              <a:gd name="connsiteX11" fmla="*/ 0 w 1929080"/>
              <a:gd name="connsiteY11" fmla="*/ 1702225 h 2023745"/>
              <a:gd name="connsiteX12" fmla="*/ 0 w 1929080"/>
              <a:gd name="connsiteY12" fmla="*/ 321520 h 2023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29080" h="2023745">
                <a:moveTo>
                  <a:pt x="0" y="321520"/>
                </a:moveTo>
                <a:cubicBezTo>
                  <a:pt x="0" y="236248"/>
                  <a:pt x="33875" y="154468"/>
                  <a:pt x="94171" y="94171"/>
                </a:cubicBezTo>
                <a:cubicBezTo>
                  <a:pt x="154468" y="33874"/>
                  <a:pt x="236248" y="0"/>
                  <a:pt x="321520" y="0"/>
                </a:cubicBezTo>
                <a:lnTo>
                  <a:pt x="1607560" y="0"/>
                </a:lnTo>
                <a:cubicBezTo>
                  <a:pt x="1692832" y="0"/>
                  <a:pt x="1774612" y="33875"/>
                  <a:pt x="1834909" y="94171"/>
                </a:cubicBezTo>
                <a:cubicBezTo>
                  <a:pt x="1895206" y="154468"/>
                  <a:pt x="1929080" y="236248"/>
                  <a:pt x="1929080" y="321520"/>
                </a:cubicBezTo>
                <a:lnTo>
                  <a:pt x="1929080" y="1702225"/>
                </a:lnTo>
                <a:cubicBezTo>
                  <a:pt x="1929080" y="1787497"/>
                  <a:pt x="1895206" y="1869277"/>
                  <a:pt x="1834909" y="1929574"/>
                </a:cubicBezTo>
                <a:cubicBezTo>
                  <a:pt x="1774612" y="1989871"/>
                  <a:pt x="1692832" y="2023745"/>
                  <a:pt x="1607560" y="2023745"/>
                </a:cubicBezTo>
                <a:lnTo>
                  <a:pt x="321520" y="2023745"/>
                </a:lnTo>
                <a:cubicBezTo>
                  <a:pt x="236248" y="2023745"/>
                  <a:pt x="154468" y="1989871"/>
                  <a:pt x="94171" y="1929574"/>
                </a:cubicBezTo>
                <a:cubicBezTo>
                  <a:pt x="33874" y="1869277"/>
                  <a:pt x="0" y="1787497"/>
                  <a:pt x="0" y="1702225"/>
                </a:cubicBezTo>
                <a:lnTo>
                  <a:pt x="0" y="321520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3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0850" tIns="200850" rIns="200850" bIns="200850" numCol="1" spcCol="1270" anchor="t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b="1" kern="1200" dirty="0" smtClean="0">
                <a:latin typeface="+mn-lt"/>
              </a:rPr>
              <a:t>2</a:t>
            </a:r>
          </a:p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ZA" sz="1800" b="1" kern="1200" dirty="0" smtClean="0">
                <a:latin typeface="+mn-lt"/>
                <a:cs typeface="Arial" pitchFamily="34" charset="0"/>
              </a:rPr>
              <a:t>If progress, perform full audit</a:t>
            </a:r>
            <a:endParaRPr lang="en-US" sz="1800" b="1" kern="1200" dirty="0">
              <a:latin typeface="+mn-lt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4732756" y="2584608"/>
            <a:ext cx="1929080" cy="2023745"/>
          </a:xfrm>
          <a:custGeom>
            <a:avLst/>
            <a:gdLst>
              <a:gd name="connsiteX0" fmla="*/ 0 w 1929080"/>
              <a:gd name="connsiteY0" fmla="*/ 321520 h 2023745"/>
              <a:gd name="connsiteX1" fmla="*/ 94171 w 1929080"/>
              <a:gd name="connsiteY1" fmla="*/ 94171 h 2023745"/>
              <a:gd name="connsiteX2" fmla="*/ 321520 w 1929080"/>
              <a:gd name="connsiteY2" fmla="*/ 0 h 2023745"/>
              <a:gd name="connsiteX3" fmla="*/ 1607560 w 1929080"/>
              <a:gd name="connsiteY3" fmla="*/ 0 h 2023745"/>
              <a:gd name="connsiteX4" fmla="*/ 1834909 w 1929080"/>
              <a:gd name="connsiteY4" fmla="*/ 94171 h 2023745"/>
              <a:gd name="connsiteX5" fmla="*/ 1929080 w 1929080"/>
              <a:gd name="connsiteY5" fmla="*/ 321520 h 2023745"/>
              <a:gd name="connsiteX6" fmla="*/ 1929080 w 1929080"/>
              <a:gd name="connsiteY6" fmla="*/ 1702225 h 2023745"/>
              <a:gd name="connsiteX7" fmla="*/ 1834909 w 1929080"/>
              <a:gd name="connsiteY7" fmla="*/ 1929574 h 2023745"/>
              <a:gd name="connsiteX8" fmla="*/ 1607560 w 1929080"/>
              <a:gd name="connsiteY8" fmla="*/ 2023745 h 2023745"/>
              <a:gd name="connsiteX9" fmla="*/ 321520 w 1929080"/>
              <a:gd name="connsiteY9" fmla="*/ 2023745 h 2023745"/>
              <a:gd name="connsiteX10" fmla="*/ 94171 w 1929080"/>
              <a:gd name="connsiteY10" fmla="*/ 1929574 h 2023745"/>
              <a:gd name="connsiteX11" fmla="*/ 0 w 1929080"/>
              <a:gd name="connsiteY11" fmla="*/ 1702225 h 2023745"/>
              <a:gd name="connsiteX12" fmla="*/ 0 w 1929080"/>
              <a:gd name="connsiteY12" fmla="*/ 321520 h 2023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29080" h="2023745">
                <a:moveTo>
                  <a:pt x="0" y="321520"/>
                </a:moveTo>
                <a:cubicBezTo>
                  <a:pt x="0" y="236248"/>
                  <a:pt x="33875" y="154468"/>
                  <a:pt x="94171" y="94171"/>
                </a:cubicBezTo>
                <a:cubicBezTo>
                  <a:pt x="154468" y="33874"/>
                  <a:pt x="236248" y="0"/>
                  <a:pt x="321520" y="0"/>
                </a:cubicBezTo>
                <a:lnTo>
                  <a:pt x="1607560" y="0"/>
                </a:lnTo>
                <a:cubicBezTo>
                  <a:pt x="1692832" y="0"/>
                  <a:pt x="1774612" y="33875"/>
                  <a:pt x="1834909" y="94171"/>
                </a:cubicBezTo>
                <a:cubicBezTo>
                  <a:pt x="1895206" y="154468"/>
                  <a:pt x="1929080" y="236248"/>
                  <a:pt x="1929080" y="321520"/>
                </a:cubicBezTo>
                <a:lnTo>
                  <a:pt x="1929080" y="1702225"/>
                </a:lnTo>
                <a:cubicBezTo>
                  <a:pt x="1929080" y="1787497"/>
                  <a:pt x="1895206" y="1869277"/>
                  <a:pt x="1834909" y="1929574"/>
                </a:cubicBezTo>
                <a:cubicBezTo>
                  <a:pt x="1774612" y="1989871"/>
                  <a:pt x="1692832" y="2023745"/>
                  <a:pt x="1607560" y="2023745"/>
                </a:cubicBezTo>
                <a:lnTo>
                  <a:pt x="321520" y="2023745"/>
                </a:lnTo>
                <a:cubicBezTo>
                  <a:pt x="236248" y="2023745"/>
                  <a:pt x="154468" y="1989871"/>
                  <a:pt x="94171" y="1929574"/>
                </a:cubicBezTo>
                <a:cubicBezTo>
                  <a:pt x="33874" y="1869277"/>
                  <a:pt x="0" y="1787497"/>
                  <a:pt x="0" y="1702225"/>
                </a:cubicBezTo>
                <a:lnTo>
                  <a:pt x="0" y="321520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3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0850" tIns="200850" rIns="200850" bIns="200850" numCol="1" spcCol="1270" anchor="t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b="1" kern="1200" dirty="0" smtClean="0"/>
              <a:t>3</a:t>
            </a:r>
          </a:p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b="1" kern="1200" dirty="0" smtClean="0"/>
              <a:t>If no progress, NO EXECUTION</a:t>
            </a:r>
            <a:endParaRPr lang="en-US" sz="1800" b="1" kern="1200" dirty="0"/>
          </a:p>
        </p:txBody>
      </p:sp>
      <p:sp>
        <p:nvSpPr>
          <p:cNvPr id="10" name="Freeform 9"/>
          <p:cNvSpPr/>
          <p:nvPr/>
        </p:nvSpPr>
        <p:spPr>
          <a:xfrm>
            <a:off x="6983350" y="2584608"/>
            <a:ext cx="1929080" cy="2023745"/>
          </a:xfrm>
          <a:custGeom>
            <a:avLst/>
            <a:gdLst>
              <a:gd name="connsiteX0" fmla="*/ 0 w 1929080"/>
              <a:gd name="connsiteY0" fmla="*/ 321520 h 2023745"/>
              <a:gd name="connsiteX1" fmla="*/ 94171 w 1929080"/>
              <a:gd name="connsiteY1" fmla="*/ 94171 h 2023745"/>
              <a:gd name="connsiteX2" fmla="*/ 321520 w 1929080"/>
              <a:gd name="connsiteY2" fmla="*/ 0 h 2023745"/>
              <a:gd name="connsiteX3" fmla="*/ 1607560 w 1929080"/>
              <a:gd name="connsiteY3" fmla="*/ 0 h 2023745"/>
              <a:gd name="connsiteX4" fmla="*/ 1834909 w 1929080"/>
              <a:gd name="connsiteY4" fmla="*/ 94171 h 2023745"/>
              <a:gd name="connsiteX5" fmla="*/ 1929080 w 1929080"/>
              <a:gd name="connsiteY5" fmla="*/ 321520 h 2023745"/>
              <a:gd name="connsiteX6" fmla="*/ 1929080 w 1929080"/>
              <a:gd name="connsiteY6" fmla="*/ 1702225 h 2023745"/>
              <a:gd name="connsiteX7" fmla="*/ 1834909 w 1929080"/>
              <a:gd name="connsiteY7" fmla="*/ 1929574 h 2023745"/>
              <a:gd name="connsiteX8" fmla="*/ 1607560 w 1929080"/>
              <a:gd name="connsiteY8" fmla="*/ 2023745 h 2023745"/>
              <a:gd name="connsiteX9" fmla="*/ 321520 w 1929080"/>
              <a:gd name="connsiteY9" fmla="*/ 2023745 h 2023745"/>
              <a:gd name="connsiteX10" fmla="*/ 94171 w 1929080"/>
              <a:gd name="connsiteY10" fmla="*/ 1929574 h 2023745"/>
              <a:gd name="connsiteX11" fmla="*/ 0 w 1929080"/>
              <a:gd name="connsiteY11" fmla="*/ 1702225 h 2023745"/>
              <a:gd name="connsiteX12" fmla="*/ 0 w 1929080"/>
              <a:gd name="connsiteY12" fmla="*/ 321520 h 2023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29080" h="2023745">
                <a:moveTo>
                  <a:pt x="0" y="321520"/>
                </a:moveTo>
                <a:cubicBezTo>
                  <a:pt x="0" y="236248"/>
                  <a:pt x="33875" y="154468"/>
                  <a:pt x="94171" y="94171"/>
                </a:cubicBezTo>
                <a:cubicBezTo>
                  <a:pt x="154468" y="33874"/>
                  <a:pt x="236248" y="0"/>
                  <a:pt x="321520" y="0"/>
                </a:cubicBezTo>
                <a:lnTo>
                  <a:pt x="1607560" y="0"/>
                </a:lnTo>
                <a:cubicBezTo>
                  <a:pt x="1692832" y="0"/>
                  <a:pt x="1774612" y="33875"/>
                  <a:pt x="1834909" y="94171"/>
                </a:cubicBezTo>
                <a:cubicBezTo>
                  <a:pt x="1895206" y="154468"/>
                  <a:pt x="1929080" y="236248"/>
                  <a:pt x="1929080" y="321520"/>
                </a:cubicBezTo>
                <a:lnTo>
                  <a:pt x="1929080" y="1702225"/>
                </a:lnTo>
                <a:cubicBezTo>
                  <a:pt x="1929080" y="1787497"/>
                  <a:pt x="1895206" y="1869277"/>
                  <a:pt x="1834909" y="1929574"/>
                </a:cubicBezTo>
                <a:cubicBezTo>
                  <a:pt x="1774612" y="1989871"/>
                  <a:pt x="1692832" y="2023745"/>
                  <a:pt x="1607560" y="2023745"/>
                </a:cubicBezTo>
                <a:lnTo>
                  <a:pt x="321520" y="2023745"/>
                </a:lnTo>
                <a:cubicBezTo>
                  <a:pt x="236248" y="2023745"/>
                  <a:pt x="154468" y="1989871"/>
                  <a:pt x="94171" y="1929574"/>
                </a:cubicBezTo>
                <a:cubicBezTo>
                  <a:pt x="33874" y="1869277"/>
                  <a:pt x="0" y="1787497"/>
                  <a:pt x="0" y="1702225"/>
                </a:cubicBezTo>
                <a:lnTo>
                  <a:pt x="0" y="321520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3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0850" tIns="200850" rIns="200850" bIns="200850" numCol="1" spcCol="1270" anchor="t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b="1" kern="1200" dirty="0" smtClean="0"/>
              <a:t>4</a:t>
            </a:r>
          </a:p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b="1" kern="1200" dirty="0" smtClean="0"/>
              <a:t>Reporting</a:t>
            </a:r>
            <a:endParaRPr lang="en-US" sz="1800" b="1" kern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640543" y="2967335"/>
            <a:ext cx="38629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QUESTIONS?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Reputation promise/mission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Auditor-General of South Africa has a constitutional mandate and, </a:t>
            </a:r>
          </a:p>
          <a:p>
            <a:r>
              <a:rPr lang="en-US" dirty="0" smtClean="0"/>
              <a:t>as the Supreme Audit Institution (SAI) of South Africa, it exists to strengthen our</a:t>
            </a:r>
          </a:p>
          <a:p>
            <a:r>
              <a:rPr lang="en-US" dirty="0" smtClean="0"/>
              <a:t>country’s democracy by </a:t>
            </a:r>
            <a:r>
              <a:rPr lang="en-US" b="1" dirty="0" smtClean="0"/>
              <a:t>enabling oversight, accountability and governance </a:t>
            </a:r>
            <a:r>
              <a:rPr lang="en-US" dirty="0" smtClean="0"/>
              <a:t>in the </a:t>
            </a:r>
          </a:p>
          <a:p>
            <a:r>
              <a:rPr lang="en-US" dirty="0" smtClean="0"/>
              <a:t>public sector through auditing, thereby </a:t>
            </a:r>
            <a:r>
              <a:rPr lang="en-US" b="1" dirty="0" smtClean="0"/>
              <a:t>building public confidence.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Audit Objective</a:t>
            </a:r>
            <a:endParaRPr lang="en-US" dirty="0"/>
          </a:p>
        </p:txBody>
      </p:sp>
      <p:sp>
        <p:nvSpPr>
          <p:cNvPr id="4" name="Hexagon 3"/>
          <p:cNvSpPr/>
          <p:nvPr/>
        </p:nvSpPr>
        <p:spPr>
          <a:xfrm>
            <a:off x="3695700" y="1219200"/>
            <a:ext cx="1981200" cy="1676400"/>
          </a:xfrm>
          <a:prstGeom prst="hexag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Assess IT Controls</a:t>
            </a:r>
            <a:endParaRPr lang="en-US" b="1" dirty="0"/>
          </a:p>
        </p:txBody>
      </p:sp>
      <p:sp>
        <p:nvSpPr>
          <p:cNvPr id="8" name="Rounded Rectangle 7"/>
          <p:cNvSpPr/>
          <p:nvPr/>
        </p:nvSpPr>
        <p:spPr>
          <a:xfrm>
            <a:off x="6477000" y="3657600"/>
            <a:ext cx="243840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International Standards on Auditing</a:t>
            </a:r>
          </a:p>
          <a:p>
            <a:pPr algn="ctr"/>
            <a:r>
              <a:rPr lang="en-US" sz="1600" b="1" dirty="0" smtClean="0"/>
              <a:t>(ISA 315 &amp; ISA330)</a:t>
            </a:r>
            <a:endParaRPr lang="en-US" sz="1600" b="1" dirty="0"/>
          </a:p>
        </p:txBody>
      </p:sp>
      <p:sp>
        <p:nvSpPr>
          <p:cNvPr id="9" name="Rounded Rectangle 8"/>
          <p:cNvSpPr/>
          <p:nvPr/>
        </p:nvSpPr>
        <p:spPr>
          <a:xfrm>
            <a:off x="457200" y="3657600"/>
            <a:ext cx="243840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Support RA</a:t>
            </a:r>
            <a:endParaRPr lang="en-US" b="1" dirty="0"/>
          </a:p>
        </p:txBody>
      </p:sp>
      <p:sp>
        <p:nvSpPr>
          <p:cNvPr id="10" name="Rounded Rectangle 9"/>
          <p:cNvSpPr/>
          <p:nvPr/>
        </p:nvSpPr>
        <p:spPr>
          <a:xfrm>
            <a:off x="3467100" y="3657600"/>
            <a:ext cx="243840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Regulations</a:t>
            </a:r>
          </a:p>
          <a:p>
            <a:pPr algn="ctr"/>
            <a:r>
              <a:rPr lang="en-US" sz="1600" b="1" dirty="0" smtClean="0"/>
              <a:t>(PFMA, MFMA, Public Service Regulations)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IT Audits</a:t>
            </a:r>
            <a:endParaRPr lang="en-US" dirty="0"/>
          </a:p>
        </p:txBody>
      </p:sp>
      <p:sp>
        <p:nvSpPr>
          <p:cNvPr id="6" name="Freeform 5"/>
          <p:cNvSpPr/>
          <p:nvPr/>
        </p:nvSpPr>
        <p:spPr>
          <a:xfrm>
            <a:off x="2975669" y="2052436"/>
            <a:ext cx="3268860" cy="3268860"/>
          </a:xfrm>
          <a:custGeom>
            <a:avLst/>
            <a:gdLst>
              <a:gd name="connsiteX0" fmla="*/ 0 w 3268860"/>
              <a:gd name="connsiteY0" fmla="*/ 1634430 h 3268860"/>
              <a:gd name="connsiteX1" fmla="*/ 478715 w 3268860"/>
              <a:gd name="connsiteY1" fmla="*/ 478714 h 3268860"/>
              <a:gd name="connsiteX2" fmla="*/ 1634433 w 3268860"/>
              <a:gd name="connsiteY2" fmla="*/ 2 h 3268860"/>
              <a:gd name="connsiteX3" fmla="*/ 2790149 w 3268860"/>
              <a:gd name="connsiteY3" fmla="*/ 478717 h 3268860"/>
              <a:gd name="connsiteX4" fmla="*/ 3268861 w 3268860"/>
              <a:gd name="connsiteY4" fmla="*/ 1634435 h 3268860"/>
              <a:gd name="connsiteX5" fmla="*/ 2790147 w 3268860"/>
              <a:gd name="connsiteY5" fmla="*/ 2790152 h 3268860"/>
              <a:gd name="connsiteX6" fmla="*/ 1634430 w 3268860"/>
              <a:gd name="connsiteY6" fmla="*/ 3268865 h 3268860"/>
              <a:gd name="connsiteX7" fmla="*/ 478713 w 3268860"/>
              <a:gd name="connsiteY7" fmla="*/ 2790151 h 3268860"/>
              <a:gd name="connsiteX8" fmla="*/ 1 w 3268860"/>
              <a:gd name="connsiteY8" fmla="*/ 1634434 h 3268860"/>
              <a:gd name="connsiteX9" fmla="*/ 0 w 3268860"/>
              <a:gd name="connsiteY9" fmla="*/ 1634430 h 3268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68860" h="3268860">
                <a:moveTo>
                  <a:pt x="0" y="1634430"/>
                </a:moveTo>
                <a:cubicBezTo>
                  <a:pt x="1" y="1200952"/>
                  <a:pt x="172199" y="785228"/>
                  <a:pt x="478715" y="478714"/>
                </a:cubicBezTo>
                <a:cubicBezTo>
                  <a:pt x="785231" y="172199"/>
                  <a:pt x="1200955" y="1"/>
                  <a:pt x="1634433" y="2"/>
                </a:cubicBezTo>
                <a:cubicBezTo>
                  <a:pt x="2067911" y="3"/>
                  <a:pt x="2483635" y="172201"/>
                  <a:pt x="2790149" y="478717"/>
                </a:cubicBezTo>
                <a:cubicBezTo>
                  <a:pt x="3096664" y="785233"/>
                  <a:pt x="3268862" y="1200957"/>
                  <a:pt x="3268861" y="1634435"/>
                </a:cubicBezTo>
                <a:cubicBezTo>
                  <a:pt x="3268861" y="2067913"/>
                  <a:pt x="3096662" y="2483637"/>
                  <a:pt x="2790147" y="2790152"/>
                </a:cubicBezTo>
                <a:cubicBezTo>
                  <a:pt x="2483632" y="3096667"/>
                  <a:pt x="2067908" y="3268865"/>
                  <a:pt x="1634430" y="3268865"/>
                </a:cubicBezTo>
                <a:cubicBezTo>
                  <a:pt x="1200952" y="3268865"/>
                  <a:pt x="785228" y="3096666"/>
                  <a:pt x="478713" y="2790151"/>
                </a:cubicBezTo>
                <a:cubicBezTo>
                  <a:pt x="172198" y="2483636"/>
                  <a:pt x="0" y="2067912"/>
                  <a:pt x="1" y="1634434"/>
                </a:cubicBezTo>
                <a:cubicBezTo>
                  <a:pt x="1" y="1634433"/>
                  <a:pt x="0" y="1634431"/>
                  <a:pt x="0" y="1634430"/>
                </a:cubicBezTo>
                <a:close/>
              </a:path>
            </a:pathLst>
          </a:cu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spcFirstLastPara="0" vert="horz" wrap="square" lIns="509194" tIns="509193" rIns="509194" bIns="509193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 smtClean="0"/>
              <a:t>IT Audits</a:t>
            </a:r>
            <a:endParaRPr lang="en-US" sz="2400" b="1" kern="1200" dirty="0"/>
          </a:p>
        </p:txBody>
      </p:sp>
      <p:sp>
        <p:nvSpPr>
          <p:cNvPr id="7" name="Freeform 6"/>
          <p:cNvSpPr/>
          <p:nvPr/>
        </p:nvSpPr>
        <p:spPr>
          <a:xfrm>
            <a:off x="3792884" y="739670"/>
            <a:ext cx="1634430" cy="1634430"/>
          </a:xfrm>
          <a:custGeom>
            <a:avLst/>
            <a:gdLst>
              <a:gd name="connsiteX0" fmla="*/ 0 w 1634430"/>
              <a:gd name="connsiteY0" fmla="*/ 817215 h 1634430"/>
              <a:gd name="connsiteX1" fmla="*/ 239358 w 1634430"/>
              <a:gd name="connsiteY1" fmla="*/ 239357 h 1634430"/>
              <a:gd name="connsiteX2" fmla="*/ 817217 w 1634430"/>
              <a:gd name="connsiteY2" fmla="*/ 1 h 1634430"/>
              <a:gd name="connsiteX3" fmla="*/ 1395075 w 1634430"/>
              <a:gd name="connsiteY3" fmla="*/ 239359 h 1634430"/>
              <a:gd name="connsiteX4" fmla="*/ 1634431 w 1634430"/>
              <a:gd name="connsiteY4" fmla="*/ 817218 h 1634430"/>
              <a:gd name="connsiteX5" fmla="*/ 1395074 w 1634430"/>
              <a:gd name="connsiteY5" fmla="*/ 1395076 h 1634430"/>
              <a:gd name="connsiteX6" fmla="*/ 817215 w 1634430"/>
              <a:gd name="connsiteY6" fmla="*/ 1634433 h 1634430"/>
              <a:gd name="connsiteX7" fmla="*/ 239357 w 1634430"/>
              <a:gd name="connsiteY7" fmla="*/ 1395076 h 1634430"/>
              <a:gd name="connsiteX8" fmla="*/ 1 w 1634430"/>
              <a:gd name="connsiteY8" fmla="*/ 817217 h 1634430"/>
              <a:gd name="connsiteX9" fmla="*/ 0 w 1634430"/>
              <a:gd name="connsiteY9" fmla="*/ 817215 h 1634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34430" h="1634430">
                <a:moveTo>
                  <a:pt x="0" y="817215"/>
                </a:moveTo>
                <a:cubicBezTo>
                  <a:pt x="0" y="600476"/>
                  <a:pt x="86100" y="392614"/>
                  <a:pt x="239358" y="239357"/>
                </a:cubicBezTo>
                <a:cubicBezTo>
                  <a:pt x="392616" y="86100"/>
                  <a:pt x="600478" y="1"/>
                  <a:pt x="817217" y="1"/>
                </a:cubicBezTo>
                <a:cubicBezTo>
                  <a:pt x="1033956" y="1"/>
                  <a:pt x="1241818" y="86101"/>
                  <a:pt x="1395075" y="239359"/>
                </a:cubicBezTo>
                <a:cubicBezTo>
                  <a:pt x="1548332" y="392617"/>
                  <a:pt x="1634431" y="600479"/>
                  <a:pt x="1634431" y="817218"/>
                </a:cubicBezTo>
                <a:cubicBezTo>
                  <a:pt x="1634431" y="1033957"/>
                  <a:pt x="1548332" y="1241819"/>
                  <a:pt x="1395074" y="1395076"/>
                </a:cubicBezTo>
                <a:cubicBezTo>
                  <a:pt x="1241816" y="1548334"/>
                  <a:pt x="1033954" y="1634433"/>
                  <a:pt x="817215" y="1634433"/>
                </a:cubicBezTo>
                <a:cubicBezTo>
                  <a:pt x="600476" y="1634433"/>
                  <a:pt x="392614" y="1548333"/>
                  <a:pt x="239357" y="1395076"/>
                </a:cubicBezTo>
                <a:cubicBezTo>
                  <a:pt x="86100" y="1241818"/>
                  <a:pt x="1" y="1033956"/>
                  <a:pt x="1" y="817217"/>
                </a:cubicBezTo>
                <a:cubicBezTo>
                  <a:pt x="1" y="817216"/>
                  <a:pt x="0" y="817216"/>
                  <a:pt x="0" y="817215"/>
                </a:cubicBezTo>
                <a:close/>
              </a:path>
            </a:pathLst>
          </a:cu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spcFirstLastPara="0" vert="horz" wrap="square" lIns="257137" tIns="257137" rIns="257137" bIns="257137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 kern="1200" dirty="0" smtClean="0"/>
              <a:t>General Controls Review</a:t>
            </a:r>
            <a:endParaRPr lang="en-US" sz="1400" b="1" kern="1200" dirty="0"/>
          </a:p>
        </p:txBody>
      </p:sp>
      <p:sp>
        <p:nvSpPr>
          <p:cNvPr id="8" name="Freeform 7"/>
          <p:cNvSpPr/>
          <p:nvPr/>
        </p:nvSpPr>
        <p:spPr>
          <a:xfrm>
            <a:off x="5458171" y="1541630"/>
            <a:ext cx="1634430" cy="1634430"/>
          </a:xfrm>
          <a:custGeom>
            <a:avLst/>
            <a:gdLst>
              <a:gd name="connsiteX0" fmla="*/ 0 w 1634430"/>
              <a:gd name="connsiteY0" fmla="*/ 817215 h 1634430"/>
              <a:gd name="connsiteX1" fmla="*/ 239358 w 1634430"/>
              <a:gd name="connsiteY1" fmla="*/ 239357 h 1634430"/>
              <a:gd name="connsiteX2" fmla="*/ 817217 w 1634430"/>
              <a:gd name="connsiteY2" fmla="*/ 1 h 1634430"/>
              <a:gd name="connsiteX3" fmla="*/ 1395075 w 1634430"/>
              <a:gd name="connsiteY3" fmla="*/ 239359 h 1634430"/>
              <a:gd name="connsiteX4" fmla="*/ 1634431 w 1634430"/>
              <a:gd name="connsiteY4" fmla="*/ 817218 h 1634430"/>
              <a:gd name="connsiteX5" fmla="*/ 1395074 w 1634430"/>
              <a:gd name="connsiteY5" fmla="*/ 1395076 h 1634430"/>
              <a:gd name="connsiteX6" fmla="*/ 817215 w 1634430"/>
              <a:gd name="connsiteY6" fmla="*/ 1634433 h 1634430"/>
              <a:gd name="connsiteX7" fmla="*/ 239357 w 1634430"/>
              <a:gd name="connsiteY7" fmla="*/ 1395076 h 1634430"/>
              <a:gd name="connsiteX8" fmla="*/ 1 w 1634430"/>
              <a:gd name="connsiteY8" fmla="*/ 817217 h 1634430"/>
              <a:gd name="connsiteX9" fmla="*/ 0 w 1634430"/>
              <a:gd name="connsiteY9" fmla="*/ 817215 h 1634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34430" h="1634430">
                <a:moveTo>
                  <a:pt x="0" y="817215"/>
                </a:moveTo>
                <a:cubicBezTo>
                  <a:pt x="0" y="600476"/>
                  <a:pt x="86100" y="392614"/>
                  <a:pt x="239358" y="239357"/>
                </a:cubicBezTo>
                <a:cubicBezTo>
                  <a:pt x="392616" y="86100"/>
                  <a:pt x="600478" y="1"/>
                  <a:pt x="817217" y="1"/>
                </a:cubicBezTo>
                <a:cubicBezTo>
                  <a:pt x="1033956" y="1"/>
                  <a:pt x="1241818" y="86101"/>
                  <a:pt x="1395075" y="239359"/>
                </a:cubicBezTo>
                <a:cubicBezTo>
                  <a:pt x="1548332" y="392617"/>
                  <a:pt x="1634431" y="600479"/>
                  <a:pt x="1634431" y="817218"/>
                </a:cubicBezTo>
                <a:cubicBezTo>
                  <a:pt x="1634431" y="1033957"/>
                  <a:pt x="1548332" y="1241819"/>
                  <a:pt x="1395074" y="1395076"/>
                </a:cubicBezTo>
                <a:cubicBezTo>
                  <a:pt x="1241816" y="1548334"/>
                  <a:pt x="1033954" y="1634433"/>
                  <a:pt x="817215" y="1634433"/>
                </a:cubicBezTo>
                <a:cubicBezTo>
                  <a:pt x="600476" y="1634433"/>
                  <a:pt x="392614" y="1548333"/>
                  <a:pt x="239357" y="1395076"/>
                </a:cubicBezTo>
                <a:cubicBezTo>
                  <a:pt x="86100" y="1241818"/>
                  <a:pt x="1" y="1033956"/>
                  <a:pt x="1" y="817217"/>
                </a:cubicBezTo>
                <a:cubicBezTo>
                  <a:pt x="1" y="817216"/>
                  <a:pt x="0" y="817216"/>
                  <a:pt x="0" y="817215"/>
                </a:cubicBezTo>
                <a:close/>
              </a:path>
            </a:pathLst>
          </a:cu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spcFirstLastPara="0" vert="horz" wrap="square" lIns="257137" tIns="257137" rIns="257137" bIns="257137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 kern="1200" dirty="0" smtClean="0"/>
              <a:t>Application Controls Review</a:t>
            </a:r>
            <a:endParaRPr lang="en-US" sz="1400" b="1" kern="1200" dirty="0"/>
          </a:p>
        </p:txBody>
      </p:sp>
      <p:sp>
        <p:nvSpPr>
          <p:cNvPr id="9" name="Freeform 8"/>
          <p:cNvSpPr/>
          <p:nvPr/>
        </p:nvSpPr>
        <p:spPr>
          <a:xfrm>
            <a:off x="5869463" y="3343617"/>
            <a:ext cx="1634430" cy="1634430"/>
          </a:xfrm>
          <a:custGeom>
            <a:avLst/>
            <a:gdLst>
              <a:gd name="connsiteX0" fmla="*/ 0 w 1634430"/>
              <a:gd name="connsiteY0" fmla="*/ 817215 h 1634430"/>
              <a:gd name="connsiteX1" fmla="*/ 239358 w 1634430"/>
              <a:gd name="connsiteY1" fmla="*/ 239357 h 1634430"/>
              <a:gd name="connsiteX2" fmla="*/ 817217 w 1634430"/>
              <a:gd name="connsiteY2" fmla="*/ 1 h 1634430"/>
              <a:gd name="connsiteX3" fmla="*/ 1395075 w 1634430"/>
              <a:gd name="connsiteY3" fmla="*/ 239359 h 1634430"/>
              <a:gd name="connsiteX4" fmla="*/ 1634431 w 1634430"/>
              <a:gd name="connsiteY4" fmla="*/ 817218 h 1634430"/>
              <a:gd name="connsiteX5" fmla="*/ 1395074 w 1634430"/>
              <a:gd name="connsiteY5" fmla="*/ 1395076 h 1634430"/>
              <a:gd name="connsiteX6" fmla="*/ 817215 w 1634430"/>
              <a:gd name="connsiteY6" fmla="*/ 1634433 h 1634430"/>
              <a:gd name="connsiteX7" fmla="*/ 239357 w 1634430"/>
              <a:gd name="connsiteY7" fmla="*/ 1395076 h 1634430"/>
              <a:gd name="connsiteX8" fmla="*/ 1 w 1634430"/>
              <a:gd name="connsiteY8" fmla="*/ 817217 h 1634430"/>
              <a:gd name="connsiteX9" fmla="*/ 0 w 1634430"/>
              <a:gd name="connsiteY9" fmla="*/ 817215 h 1634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34430" h="1634430">
                <a:moveTo>
                  <a:pt x="0" y="817215"/>
                </a:moveTo>
                <a:cubicBezTo>
                  <a:pt x="0" y="600476"/>
                  <a:pt x="86100" y="392614"/>
                  <a:pt x="239358" y="239357"/>
                </a:cubicBezTo>
                <a:cubicBezTo>
                  <a:pt x="392616" y="86100"/>
                  <a:pt x="600478" y="1"/>
                  <a:pt x="817217" y="1"/>
                </a:cubicBezTo>
                <a:cubicBezTo>
                  <a:pt x="1033956" y="1"/>
                  <a:pt x="1241818" y="86101"/>
                  <a:pt x="1395075" y="239359"/>
                </a:cubicBezTo>
                <a:cubicBezTo>
                  <a:pt x="1548332" y="392617"/>
                  <a:pt x="1634431" y="600479"/>
                  <a:pt x="1634431" y="817218"/>
                </a:cubicBezTo>
                <a:cubicBezTo>
                  <a:pt x="1634431" y="1033957"/>
                  <a:pt x="1548332" y="1241819"/>
                  <a:pt x="1395074" y="1395076"/>
                </a:cubicBezTo>
                <a:cubicBezTo>
                  <a:pt x="1241816" y="1548334"/>
                  <a:pt x="1033954" y="1634433"/>
                  <a:pt x="817215" y="1634433"/>
                </a:cubicBezTo>
                <a:cubicBezTo>
                  <a:pt x="600476" y="1634433"/>
                  <a:pt x="392614" y="1548333"/>
                  <a:pt x="239357" y="1395076"/>
                </a:cubicBezTo>
                <a:cubicBezTo>
                  <a:pt x="86100" y="1241818"/>
                  <a:pt x="1" y="1033956"/>
                  <a:pt x="1" y="817217"/>
                </a:cubicBezTo>
                <a:cubicBezTo>
                  <a:pt x="1" y="817216"/>
                  <a:pt x="0" y="817216"/>
                  <a:pt x="0" y="817215"/>
                </a:cubicBezTo>
                <a:close/>
              </a:path>
            </a:pathLst>
          </a:cu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spcFirstLastPara="0" vert="horz" wrap="square" lIns="257137" tIns="257137" rIns="257137" bIns="257137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 kern="1200" dirty="0" smtClean="0"/>
              <a:t>Data Analytics</a:t>
            </a:r>
          </a:p>
        </p:txBody>
      </p:sp>
      <p:sp>
        <p:nvSpPr>
          <p:cNvPr id="10" name="Freeform 9"/>
          <p:cNvSpPr/>
          <p:nvPr/>
        </p:nvSpPr>
        <p:spPr>
          <a:xfrm>
            <a:off x="4717049" y="4788698"/>
            <a:ext cx="1634430" cy="1634430"/>
          </a:xfrm>
          <a:custGeom>
            <a:avLst/>
            <a:gdLst>
              <a:gd name="connsiteX0" fmla="*/ 0 w 1634430"/>
              <a:gd name="connsiteY0" fmla="*/ 817215 h 1634430"/>
              <a:gd name="connsiteX1" fmla="*/ 239358 w 1634430"/>
              <a:gd name="connsiteY1" fmla="*/ 239357 h 1634430"/>
              <a:gd name="connsiteX2" fmla="*/ 817217 w 1634430"/>
              <a:gd name="connsiteY2" fmla="*/ 1 h 1634430"/>
              <a:gd name="connsiteX3" fmla="*/ 1395075 w 1634430"/>
              <a:gd name="connsiteY3" fmla="*/ 239359 h 1634430"/>
              <a:gd name="connsiteX4" fmla="*/ 1634431 w 1634430"/>
              <a:gd name="connsiteY4" fmla="*/ 817218 h 1634430"/>
              <a:gd name="connsiteX5" fmla="*/ 1395074 w 1634430"/>
              <a:gd name="connsiteY5" fmla="*/ 1395076 h 1634430"/>
              <a:gd name="connsiteX6" fmla="*/ 817215 w 1634430"/>
              <a:gd name="connsiteY6" fmla="*/ 1634433 h 1634430"/>
              <a:gd name="connsiteX7" fmla="*/ 239357 w 1634430"/>
              <a:gd name="connsiteY7" fmla="*/ 1395076 h 1634430"/>
              <a:gd name="connsiteX8" fmla="*/ 1 w 1634430"/>
              <a:gd name="connsiteY8" fmla="*/ 817217 h 1634430"/>
              <a:gd name="connsiteX9" fmla="*/ 0 w 1634430"/>
              <a:gd name="connsiteY9" fmla="*/ 817215 h 1634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34430" h="1634430">
                <a:moveTo>
                  <a:pt x="0" y="817215"/>
                </a:moveTo>
                <a:cubicBezTo>
                  <a:pt x="0" y="600476"/>
                  <a:pt x="86100" y="392614"/>
                  <a:pt x="239358" y="239357"/>
                </a:cubicBezTo>
                <a:cubicBezTo>
                  <a:pt x="392616" y="86100"/>
                  <a:pt x="600478" y="1"/>
                  <a:pt x="817217" y="1"/>
                </a:cubicBezTo>
                <a:cubicBezTo>
                  <a:pt x="1033956" y="1"/>
                  <a:pt x="1241818" y="86101"/>
                  <a:pt x="1395075" y="239359"/>
                </a:cubicBezTo>
                <a:cubicBezTo>
                  <a:pt x="1548332" y="392617"/>
                  <a:pt x="1634431" y="600479"/>
                  <a:pt x="1634431" y="817218"/>
                </a:cubicBezTo>
                <a:cubicBezTo>
                  <a:pt x="1634431" y="1033957"/>
                  <a:pt x="1548332" y="1241819"/>
                  <a:pt x="1395074" y="1395076"/>
                </a:cubicBezTo>
                <a:cubicBezTo>
                  <a:pt x="1241816" y="1548334"/>
                  <a:pt x="1033954" y="1634433"/>
                  <a:pt x="817215" y="1634433"/>
                </a:cubicBezTo>
                <a:cubicBezTo>
                  <a:pt x="600476" y="1634433"/>
                  <a:pt x="392614" y="1548333"/>
                  <a:pt x="239357" y="1395076"/>
                </a:cubicBezTo>
                <a:cubicBezTo>
                  <a:pt x="86100" y="1241818"/>
                  <a:pt x="1" y="1033956"/>
                  <a:pt x="1" y="817217"/>
                </a:cubicBezTo>
                <a:cubicBezTo>
                  <a:pt x="1" y="817216"/>
                  <a:pt x="0" y="817216"/>
                  <a:pt x="0" y="817215"/>
                </a:cubicBezTo>
                <a:close/>
              </a:path>
            </a:pathLst>
          </a:cu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spcFirstLastPara="0" vert="horz" wrap="square" lIns="257137" tIns="257137" rIns="257137" bIns="257137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 kern="1200" dirty="0" smtClean="0"/>
              <a:t>Network Security</a:t>
            </a:r>
          </a:p>
        </p:txBody>
      </p:sp>
      <p:sp>
        <p:nvSpPr>
          <p:cNvPr id="11" name="Freeform 10"/>
          <p:cNvSpPr/>
          <p:nvPr/>
        </p:nvSpPr>
        <p:spPr>
          <a:xfrm>
            <a:off x="2868720" y="4788698"/>
            <a:ext cx="1634430" cy="1634430"/>
          </a:xfrm>
          <a:custGeom>
            <a:avLst/>
            <a:gdLst>
              <a:gd name="connsiteX0" fmla="*/ 0 w 1634430"/>
              <a:gd name="connsiteY0" fmla="*/ 817215 h 1634430"/>
              <a:gd name="connsiteX1" fmla="*/ 239358 w 1634430"/>
              <a:gd name="connsiteY1" fmla="*/ 239357 h 1634430"/>
              <a:gd name="connsiteX2" fmla="*/ 817217 w 1634430"/>
              <a:gd name="connsiteY2" fmla="*/ 1 h 1634430"/>
              <a:gd name="connsiteX3" fmla="*/ 1395075 w 1634430"/>
              <a:gd name="connsiteY3" fmla="*/ 239359 h 1634430"/>
              <a:gd name="connsiteX4" fmla="*/ 1634431 w 1634430"/>
              <a:gd name="connsiteY4" fmla="*/ 817218 h 1634430"/>
              <a:gd name="connsiteX5" fmla="*/ 1395074 w 1634430"/>
              <a:gd name="connsiteY5" fmla="*/ 1395076 h 1634430"/>
              <a:gd name="connsiteX6" fmla="*/ 817215 w 1634430"/>
              <a:gd name="connsiteY6" fmla="*/ 1634433 h 1634430"/>
              <a:gd name="connsiteX7" fmla="*/ 239357 w 1634430"/>
              <a:gd name="connsiteY7" fmla="*/ 1395076 h 1634430"/>
              <a:gd name="connsiteX8" fmla="*/ 1 w 1634430"/>
              <a:gd name="connsiteY8" fmla="*/ 817217 h 1634430"/>
              <a:gd name="connsiteX9" fmla="*/ 0 w 1634430"/>
              <a:gd name="connsiteY9" fmla="*/ 817215 h 1634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34430" h="1634430">
                <a:moveTo>
                  <a:pt x="0" y="817215"/>
                </a:moveTo>
                <a:cubicBezTo>
                  <a:pt x="0" y="600476"/>
                  <a:pt x="86100" y="392614"/>
                  <a:pt x="239358" y="239357"/>
                </a:cubicBezTo>
                <a:cubicBezTo>
                  <a:pt x="392616" y="86100"/>
                  <a:pt x="600478" y="1"/>
                  <a:pt x="817217" y="1"/>
                </a:cubicBezTo>
                <a:cubicBezTo>
                  <a:pt x="1033956" y="1"/>
                  <a:pt x="1241818" y="86101"/>
                  <a:pt x="1395075" y="239359"/>
                </a:cubicBezTo>
                <a:cubicBezTo>
                  <a:pt x="1548332" y="392617"/>
                  <a:pt x="1634431" y="600479"/>
                  <a:pt x="1634431" y="817218"/>
                </a:cubicBezTo>
                <a:cubicBezTo>
                  <a:pt x="1634431" y="1033957"/>
                  <a:pt x="1548332" y="1241819"/>
                  <a:pt x="1395074" y="1395076"/>
                </a:cubicBezTo>
                <a:cubicBezTo>
                  <a:pt x="1241816" y="1548334"/>
                  <a:pt x="1033954" y="1634433"/>
                  <a:pt x="817215" y="1634433"/>
                </a:cubicBezTo>
                <a:cubicBezTo>
                  <a:pt x="600476" y="1634433"/>
                  <a:pt x="392614" y="1548333"/>
                  <a:pt x="239357" y="1395076"/>
                </a:cubicBezTo>
                <a:cubicBezTo>
                  <a:pt x="86100" y="1241818"/>
                  <a:pt x="1" y="1033956"/>
                  <a:pt x="1" y="817217"/>
                </a:cubicBezTo>
                <a:cubicBezTo>
                  <a:pt x="1" y="817216"/>
                  <a:pt x="0" y="817216"/>
                  <a:pt x="0" y="817215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spcFirstLastPara="0" vert="horz" wrap="square" lIns="257137" tIns="257137" rIns="257137" bIns="257137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 kern="1200" dirty="0" smtClean="0"/>
              <a:t>ERP Reviews</a:t>
            </a:r>
            <a:endParaRPr lang="en-US" sz="1400" b="1" kern="1200" dirty="0"/>
          </a:p>
        </p:txBody>
      </p:sp>
      <p:sp>
        <p:nvSpPr>
          <p:cNvPr id="12" name="Freeform 11"/>
          <p:cNvSpPr/>
          <p:nvPr/>
        </p:nvSpPr>
        <p:spPr>
          <a:xfrm>
            <a:off x="1716306" y="3343617"/>
            <a:ext cx="1634430" cy="1634430"/>
          </a:xfrm>
          <a:custGeom>
            <a:avLst/>
            <a:gdLst>
              <a:gd name="connsiteX0" fmla="*/ 0 w 1634430"/>
              <a:gd name="connsiteY0" fmla="*/ 817215 h 1634430"/>
              <a:gd name="connsiteX1" fmla="*/ 239358 w 1634430"/>
              <a:gd name="connsiteY1" fmla="*/ 239357 h 1634430"/>
              <a:gd name="connsiteX2" fmla="*/ 817217 w 1634430"/>
              <a:gd name="connsiteY2" fmla="*/ 1 h 1634430"/>
              <a:gd name="connsiteX3" fmla="*/ 1395075 w 1634430"/>
              <a:gd name="connsiteY3" fmla="*/ 239359 h 1634430"/>
              <a:gd name="connsiteX4" fmla="*/ 1634431 w 1634430"/>
              <a:gd name="connsiteY4" fmla="*/ 817218 h 1634430"/>
              <a:gd name="connsiteX5" fmla="*/ 1395074 w 1634430"/>
              <a:gd name="connsiteY5" fmla="*/ 1395076 h 1634430"/>
              <a:gd name="connsiteX6" fmla="*/ 817215 w 1634430"/>
              <a:gd name="connsiteY6" fmla="*/ 1634433 h 1634430"/>
              <a:gd name="connsiteX7" fmla="*/ 239357 w 1634430"/>
              <a:gd name="connsiteY7" fmla="*/ 1395076 h 1634430"/>
              <a:gd name="connsiteX8" fmla="*/ 1 w 1634430"/>
              <a:gd name="connsiteY8" fmla="*/ 817217 h 1634430"/>
              <a:gd name="connsiteX9" fmla="*/ 0 w 1634430"/>
              <a:gd name="connsiteY9" fmla="*/ 817215 h 1634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34430" h="1634430">
                <a:moveTo>
                  <a:pt x="0" y="817215"/>
                </a:moveTo>
                <a:cubicBezTo>
                  <a:pt x="0" y="600476"/>
                  <a:pt x="86100" y="392614"/>
                  <a:pt x="239358" y="239357"/>
                </a:cubicBezTo>
                <a:cubicBezTo>
                  <a:pt x="392616" y="86100"/>
                  <a:pt x="600478" y="1"/>
                  <a:pt x="817217" y="1"/>
                </a:cubicBezTo>
                <a:cubicBezTo>
                  <a:pt x="1033956" y="1"/>
                  <a:pt x="1241818" y="86101"/>
                  <a:pt x="1395075" y="239359"/>
                </a:cubicBezTo>
                <a:cubicBezTo>
                  <a:pt x="1548332" y="392617"/>
                  <a:pt x="1634431" y="600479"/>
                  <a:pt x="1634431" y="817218"/>
                </a:cubicBezTo>
                <a:cubicBezTo>
                  <a:pt x="1634431" y="1033957"/>
                  <a:pt x="1548332" y="1241819"/>
                  <a:pt x="1395074" y="1395076"/>
                </a:cubicBezTo>
                <a:cubicBezTo>
                  <a:pt x="1241816" y="1548334"/>
                  <a:pt x="1033954" y="1634433"/>
                  <a:pt x="817215" y="1634433"/>
                </a:cubicBezTo>
                <a:cubicBezTo>
                  <a:pt x="600476" y="1634433"/>
                  <a:pt x="392614" y="1548333"/>
                  <a:pt x="239357" y="1395076"/>
                </a:cubicBezTo>
                <a:cubicBezTo>
                  <a:pt x="86100" y="1241818"/>
                  <a:pt x="1" y="1033956"/>
                  <a:pt x="1" y="817217"/>
                </a:cubicBezTo>
                <a:cubicBezTo>
                  <a:pt x="1" y="817216"/>
                  <a:pt x="0" y="817216"/>
                  <a:pt x="0" y="817215"/>
                </a:cubicBezTo>
                <a:close/>
              </a:path>
            </a:pathLst>
          </a:cu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257137" tIns="257137" rIns="257137" bIns="257137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 kern="1200" dirty="0" smtClean="0"/>
              <a:t>Project Assurance (SDLC)</a:t>
            </a:r>
            <a:endParaRPr lang="en-US" sz="1400" b="1" kern="1200" dirty="0"/>
          </a:p>
        </p:txBody>
      </p:sp>
      <p:sp>
        <p:nvSpPr>
          <p:cNvPr id="13" name="Freeform 12"/>
          <p:cNvSpPr/>
          <p:nvPr/>
        </p:nvSpPr>
        <p:spPr>
          <a:xfrm>
            <a:off x="2127598" y="1541630"/>
            <a:ext cx="1634430" cy="1634430"/>
          </a:xfrm>
          <a:custGeom>
            <a:avLst/>
            <a:gdLst>
              <a:gd name="connsiteX0" fmla="*/ 0 w 1634430"/>
              <a:gd name="connsiteY0" fmla="*/ 817215 h 1634430"/>
              <a:gd name="connsiteX1" fmla="*/ 239358 w 1634430"/>
              <a:gd name="connsiteY1" fmla="*/ 239357 h 1634430"/>
              <a:gd name="connsiteX2" fmla="*/ 817217 w 1634430"/>
              <a:gd name="connsiteY2" fmla="*/ 1 h 1634430"/>
              <a:gd name="connsiteX3" fmla="*/ 1395075 w 1634430"/>
              <a:gd name="connsiteY3" fmla="*/ 239359 h 1634430"/>
              <a:gd name="connsiteX4" fmla="*/ 1634431 w 1634430"/>
              <a:gd name="connsiteY4" fmla="*/ 817218 h 1634430"/>
              <a:gd name="connsiteX5" fmla="*/ 1395074 w 1634430"/>
              <a:gd name="connsiteY5" fmla="*/ 1395076 h 1634430"/>
              <a:gd name="connsiteX6" fmla="*/ 817215 w 1634430"/>
              <a:gd name="connsiteY6" fmla="*/ 1634433 h 1634430"/>
              <a:gd name="connsiteX7" fmla="*/ 239357 w 1634430"/>
              <a:gd name="connsiteY7" fmla="*/ 1395076 h 1634430"/>
              <a:gd name="connsiteX8" fmla="*/ 1 w 1634430"/>
              <a:gd name="connsiteY8" fmla="*/ 817217 h 1634430"/>
              <a:gd name="connsiteX9" fmla="*/ 0 w 1634430"/>
              <a:gd name="connsiteY9" fmla="*/ 817215 h 1634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34430" h="1634430">
                <a:moveTo>
                  <a:pt x="0" y="817215"/>
                </a:moveTo>
                <a:cubicBezTo>
                  <a:pt x="0" y="600476"/>
                  <a:pt x="86100" y="392614"/>
                  <a:pt x="239358" y="239357"/>
                </a:cubicBezTo>
                <a:cubicBezTo>
                  <a:pt x="392616" y="86100"/>
                  <a:pt x="600478" y="1"/>
                  <a:pt x="817217" y="1"/>
                </a:cubicBezTo>
                <a:cubicBezTo>
                  <a:pt x="1033956" y="1"/>
                  <a:pt x="1241818" y="86101"/>
                  <a:pt x="1395075" y="239359"/>
                </a:cubicBezTo>
                <a:cubicBezTo>
                  <a:pt x="1548332" y="392617"/>
                  <a:pt x="1634431" y="600479"/>
                  <a:pt x="1634431" y="817218"/>
                </a:cubicBezTo>
                <a:cubicBezTo>
                  <a:pt x="1634431" y="1033957"/>
                  <a:pt x="1548332" y="1241819"/>
                  <a:pt x="1395074" y="1395076"/>
                </a:cubicBezTo>
                <a:cubicBezTo>
                  <a:pt x="1241816" y="1548334"/>
                  <a:pt x="1033954" y="1634433"/>
                  <a:pt x="817215" y="1634433"/>
                </a:cubicBezTo>
                <a:cubicBezTo>
                  <a:pt x="600476" y="1634433"/>
                  <a:pt x="392614" y="1548333"/>
                  <a:pt x="239357" y="1395076"/>
                </a:cubicBezTo>
                <a:cubicBezTo>
                  <a:pt x="86100" y="1241818"/>
                  <a:pt x="1" y="1033956"/>
                  <a:pt x="1" y="817217"/>
                </a:cubicBezTo>
                <a:cubicBezTo>
                  <a:pt x="1" y="817216"/>
                  <a:pt x="0" y="817216"/>
                  <a:pt x="0" y="817215"/>
                </a:cubicBezTo>
                <a:close/>
              </a:path>
            </a:pathLst>
          </a:custGeom>
          <a:solidFill>
            <a:srgbClr val="FFCC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spcFirstLastPara="0" vert="horz" wrap="square" lIns="257137" tIns="257137" rIns="257137" bIns="257137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 kern="1200" dirty="0" smtClean="0"/>
              <a:t>IT Audit of Predetermined Objectives (AOPO)</a:t>
            </a:r>
            <a:endParaRPr lang="en-US" sz="1400" b="1" kern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2011-12: Municipalities Audited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914400" y="1066800"/>
          <a:ext cx="6858000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0"/>
                <a:gridCol w="3429000"/>
              </a:tblGrid>
              <a:tr h="249177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2011-12</a:t>
                      </a:r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13223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800" dirty="0" smtClean="0">
                          <a:latin typeface="+mn-lt"/>
                          <a:cs typeface="Arial" pitchFamily="34" charset="0"/>
                        </a:rPr>
                        <a:t>Beaufort West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800" dirty="0" err="1" smtClean="0">
                          <a:latin typeface="+mn-lt"/>
                          <a:cs typeface="Arial" pitchFamily="34" charset="0"/>
                        </a:rPr>
                        <a:t>Bergriver</a:t>
                      </a:r>
                      <a:r>
                        <a:rPr lang="en-US" sz="1800" dirty="0" smtClean="0">
                          <a:latin typeface="+mn-lt"/>
                          <a:cs typeface="Arial" pitchFamily="34" charset="0"/>
                        </a:rPr>
                        <a:t> *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800" dirty="0" err="1" smtClean="0">
                          <a:latin typeface="+mn-lt"/>
                          <a:cs typeface="Arial" pitchFamily="34" charset="0"/>
                        </a:rPr>
                        <a:t>Bitou</a:t>
                      </a:r>
                      <a:r>
                        <a:rPr lang="en-US" sz="1800" dirty="0" smtClean="0">
                          <a:latin typeface="+mn-lt"/>
                          <a:cs typeface="Arial" pitchFamily="34" charset="0"/>
                        </a:rPr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800" b="1" dirty="0" err="1" smtClean="0">
                          <a:latin typeface="+mn-lt"/>
                          <a:cs typeface="Arial" pitchFamily="34" charset="0"/>
                        </a:rPr>
                        <a:t>Breede</a:t>
                      </a:r>
                      <a:r>
                        <a:rPr lang="en-US" sz="1800" b="1" dirty="0" smtClean="0">
                          <a:latin typeface="+mn-lt"/>
                          <a:cs typeface="Arial" pitchFamily="34" charset="0"/>
                        </a:rPr>
                        <a:t> Valley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800" dirty="0" smtClean="0">
                          <a:latin typeface="+mn-lt"/>
                          <a:cs typeface="Arial" pitchFamily="34" charset="0"/>
                        </a:rPr>
                        <a:t>Cape Agulhas *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800" dirty="0" smtClean="0">
                          <a:latin typeface="+mn-lt"/>
                          <a:cs typeface="Arial" pitchFamily="34" charset="0"/>
                        </a:rPr>
                        <a:t>Cape </a:t>
                      </a:r>
                      <a:r>
                        <a:rPr lang="en-US" sz="1800" dirty="0" err="1" smtClean="0">
                          <a:latin typeface="+mn-lt"/>
                          <a:cs typeface="Arial" pitchFamily="34" charset="0"/>
                        </a:rPr>
                        <a:t>Winelands</a:t>
                      </a:r>
                      <a:r>
                        <a:rPr lang="en-US" sz="1800" dirty="0" smtClean="0">
                          <a:latin typeface="+mn-lt"/>
                          <a:cs typeface="Arial" pitchFamily="34" charset="0"/>
                        </a:rPr>
                        <a:t> District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800" dirty="0" err="1" smtClean="0">
                          <a:latin typeface="+mn-lt"/>
                          <a:cs typeface="Arial" pitchFamily="34" charset="0"/>
                        </a:rPr>
                        <a:t>Cederberg</a:t>
                      </a:r>
                      <a:r>
                        <a:rPr lang="en-US" sz="1800" dirty="0" smtClean="0">
                          <a:latin typeface="+mn-lt"/>
                          <a:cs typeface="Arial" pitchFamily="34" charset="0"/>
                        </a:rPr>
                        <a:t> *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800" dirty="0" smtClean="0">
                          <a:latin typeface="+mn-lt"/>
                          <a:cs typeface="Arial" pitchFamily="34" charset="0"/>
                        </a:rPr>
                        <a:t>Central Karoo District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800" b="1" dirty="0" smtClean="0">
                          <a:latin typeface="+mn-lt"/>
                          <a:cs typeface="Arial" pitchFamily="34" charset="0"/>
                        </a:rPr>
                        <a:t>City of Cape Town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800" b="1" dirty="0" err="1" smtClean="0">
                          <a:latin typeface="+mn-lt"/>
                          <a:cs typeface="Arial" pitchFamily="34" charset="0"/>
                        </a:rPr>
                        <a:t>Drakenstein</a:t>
                      </a:r>
                      <a:r>
                        <a:rPr lang="en-US" sz="1800" b="1" dirty="0" smtClean="0">
                          <a:latin typeface="+mn-lt"/>
                          <a:cs typeface="Arial" pitchFamily="34" charset="0"/>
                        </a:rPr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800" dirty="0" smtClean="0">
                          <a:latin typeface="+mn-lt"/>
                          <a:cs typeface="Arial" pitchFamily="34" charset="0"/>
                        </a:rPr>
                        <a:t>Eden District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800" b="1" dirty="0" smtClean="0">
                          <a:latin typeface="+mn-lt"/>
                          <a:cs typeface="Arial" pitchFamily="34" charset="0"/>
                        </a:rPr>
                        <a:t>George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800" dirty="0" err="1" smtClean="0">
                          <a:latin typeface="+mn-lt"/>
                          <a:cs typeface="Arial" pitchFamily="34" charset="0"/>
                        </a:rPr>
                        <a:t>Hessequa</a:t>
                      </a:r>
                      <a:r>
                        <a:rPr lang="en-US" sz="1800" dirty="0" smtClean="0">
                          <a:latin typeface="+mn-lt"/>
                          <a:cs typeface="Arial" pitchFamily="34" charset="0"/>
                        </a:rPr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800" dirty="0" err="1" smtClean="0">
                          <a:latin typeface="+mn-lt"/>
                          <a:cs typeface="Arial" pitchFamily="34" charset="0"/>
                        </a:rPr>
                        <a:t>Kannaland</a:t>
                      </a:r>
                      <a:r>
                        <a:rPr lang="en-US" sz="1800" dirty="0" smtClean="0">
                          <a:latin typeface="+mn-lt"/>
                          <a:cs typeface="Arial" pitchFamily="34" charset="0"/>
                        </a:rPr>
                        <a:t> *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800" dirty="0" err="1" smtClean="0">
                          <a:latin typeface="+mn-lt"/>
                          <a:cs typeface="Arial" pitchFamily="34" charset="0"/>
                        </a:rPr>
                        <a:t>Knysna</a:t>
                      </a:r>
                      <a:r>
                        <a:rPr lang="en-US" sz="1800" dirty="0" smtClean="0">
                          <a:latin typeface="+mn-lt"/>
                          <a:cs typeface="Arial" pitchFamily="34" charset="0"/>
                        </a:rPr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sz="1800" dirty="0" smtClean="0">
                        <a:latin typeface="+mn-lt"/>
                        <a:cs typeface="Arial" pitchFamily="34" charset="0"/>
                      </a:endParaRPr>
                    </a:p>
                    <a:p>
                      <a:pPr marL="342900" indent="-342900">
                        <a:buFont typeface="+mj-lt"/>
                        <a:buNone/>
                      </a:pPr>
                      <a:r>
                        <a:rPr lang="en-US" sz="1200" dirty="0" smtClean="0">
                          <a:latin typeface="+mn-lt"/>
                          <a:cs typeface="Arial" pitchFamily="34" charset="0"/>
                        </a:rPr>
                        <a:t>* Not included in 2011-12 GR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 startAt="16"/>
                      </a:pPr>
                      <a:r>
                        <a:rPr lang="en-US" sz="1800" dirty="0" smtClean="0">
                          <a:latin typeface="+mn-lt"/>
                          <a:cs typeface="Arial" pitchFamily="34" charset="0"/>
                        </a:rPr>
                        <a:t>Laingsburg </a:t>
                      </a:r>
                    </a:p>
                    <a:p>
                      <a:pPr marL="342900" indent="-342900">
                        <a:buFont typeface="+mj-lt"/>
                        <a:buAutoNum type="arabicPeriod" startAt="16"/>
                      </a:pPr>
                      <a:r>
                        <a:rPr lang="en-US" sz="1800" dirty="0" err="1" smtClean="0">
                          <a:latin typeface="+mn-lt"/>
                          <a:cs typeface="Arial" pitchFamily="34" charset="0"/>
                        </a:rPr>
                        <a:t>Langeberg</a:t>
                      </a:r>
                      <a:r>
                        <a:rPr lang="en-US" sz="1800" dirty="0" smtClean="0">
                          <a:latin typeface="+mn-lt"/>
                          <a:cs typeface="Arial" pitchFamily="34" charset="0"/>
                        </a:rPr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 startAt="16"/>
                      </a:pPr>
                      <a:r>
                        <a:rPr lang="en-US" sz="1800" dirty="0" err="1" smtClean="0">
                          <a:latin typeface="+mn-lt"/>
                          <a:cs typeface="Arial" pitchFamily="34" charset="0"/>
                        </a:rPr>
                        <a:t>Matzikama</a:t>
                      </a:r>
                      <a:r>
                        <a:rPr lang="en-US" sz="1800" dirty="0" smtClean="0">
                          <a:latin typeface="+mn-lt"/>
                          <a:cs typeface="Arial" pitchFamily="34" charset="0"/>
                        </a:rPr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 startAt="16"/>
                      </a:pPr>
                      <a:r>
                        <a:rPr lang="en-US" sz="1800" b="1" dirty="0" err="1" smtClean="0">
                          <a:latin typeface="+mn-lt"/>
                          <a:cs typeface="Arial" pitchFamily="34" charset="0"/>
                        </a:rPr>
                        <a:t>Mossel</a:t>
                      </a:r>
                      <a:r>
                        <a:rPr lang="en-US" sz="1800" b="1" dirty="0" smtClean="0">
                          <a:latin typeface="+mn-lt"/>
                          <a:cs typeface="Arial" pitchFamily="34" charset="0"/>
                        </a:rPr>
                        <a:t> Bay </a:t>
                      </a:r>
                    </a:p>
                    <a:p>
                      <a:pPr marL="342900" indent="-342900">
                        <a:buFont typeface="+mj-lt"/>
                        <a:buAutoNum type="arabicPeriod" startAt="16"/>
                      </a:pPr>
                      <a:r>
                        <a:rPr lang="en-US" sz="1800" dirty="0" err="1" smtClean="0">
                          <a:latin typeface="+mn-lt"/>
                          <a:cs typeface="Arial" pitchFamily="34" charset="0"/>
                        </a:rPr>
                        <a:t>Oudtshoorn</a:t>
                      </a:r>
                      <a:r>
                        <a:rPr lang="en-US" sz="1800" dirty="0" smtClean="0">
                          <a:latin typeface="+mn-lt"/>
                          <a:cs typeface="Arial" pitchFamily="34" charset="0"/>
                        </a:rPr>
                        <a:t> *</a:t>
                      </a:r>
                    </a:p>
                    <a:p>
                      <a:pPr marL="342900" indent="-342900">
                        <a:buFont typeface="+mj-lt"/>
                        <a:buAutoNum type="arabicPeriod" startAt="16"/>
                      </a:pPr>
                      <a:r>
                        <a:rPr lang="en-US" sz="1800" dirty="0" smtClean="0">
                          <a:latin typeface="+mn-lt"/>
                          <a:cs typeface="Arial" pitchFamily="34" charset="0"/>
                        </a:rPr>
                        <a:t>Overberg District *</a:t>
                      </a:r>
                    </a:p>
                    <a:p>
                      <a:pPr marL="342900" indent="-342900">
                        <a:buFont typeface="+mj-lt"/>
                        <a:buAutoNum type="arabicPeriod" startAt="16"/>
                      </a:pPr>
                      <a:r>
                        <a:rPr lang="en-US" sz="1800" b="1" dirty="0" err="1" smtClean="0">
                          <a:latin typeface="+mn-lt"/>
                          <a:cs typeface="Arial" pitchFamily="34" charset="0"/>
                        </a:rPr>
                        <a:t>Overstrand</a:t>
                      </a:r>
                      <a:r>
                        <a:rPr lang="en-US" sz="1800" b="1" dirty="0" smtClean="0">
                          <a:latin typeface="+mn-lt"/>
                          <a:cs typeface="Arial" pitchFamily="34" charset="0"/>
                        </a:rPr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 startAt="16"/>
                      </a:pPr>
                      <a:r>
                        <a:rPr lang="en-US" sz="1800" dirty="0" smtClean="0">
                          <a:latin typeface="+mn-lt"/>
                          <a:cs typeface="Arial" pitchFamily="34" charset="0"/>
                        </a:rPr>
                        <a:t>Prince Albert </a:t>
                      </a:r>
                    </a:p>
                    <a:p>
                      <a:pPr marL="342900" indent="-342900">
                        <a:buFont typeface="+mj-lt"/>
                        <a:buAutoNum type="arabicPeriod" startAt="16"/>
                      </a:pPr>
                      <a:r>
                        <a:rPr lang="en-US" sz="1800" b="1" dirty="0" err="1" smtClean="0">
                          <a:latin typeface="+mn-lt"/>
                          <a:cs typeface="Arial" pitchFamily="34" charset="0"/>
                        </a:rPr>
                        <a:t>Saldanha</a:t>
                      </a:r>
                      <a:r>
                        <a:rPr lang="en-US" sz="1800" b="1" baseline="0" dirty="0" smtClean="0">
                          <a:latin typeface="+mn-lt"/>
                          <a:cs typeface="Arial" pitchFamily="34" charset="0"/>
                        </a:rPr>
                        <a:t> B</a:t>
                      </a:r>
                      <a:r>
                        <a:rPr lang="en-US" sz="1800" b="1" dirty="0" smtClean="0">
                          <a:latin typeface="+mn-lt"/>
                          <a:cs typeface="Arial" pitchFamily="34" charset="0"/>
                        </a:rPr>
                        <a:t>ay </a:t>
                      </a:r>
                    </a:p>
                    <a:p>
                      <a:pPr marL="342900" indent="-342900">
                        <a:buFont typeface="+mj-lt"/>
                        <a:buAutoNum type="arabicPeriod" startAt="16"/>
                      </a:pPr>
                      <a:r>
                        <a:rPr lang="en-US" sz="1800" b="1" dirty="0" smtClean="0">
                          <a:latin typeface="+mn-lt"/>
                          <a:cs typeface="Arial" pitchFamily="34" charset="0"/>
                        </a:rPr>
                        <a:t>Stellenbosch </a:t>
                      </a:r>
                    </a:p>
                    <a:p>
                      <a:pPr marL="342900" indent="-342900">
                        <a:buFont typeface="+mj-lt"/>
                        <a:buAutoNum type="arabicPeriod" startAt="16"/>
                      </a:pPr>
                      <a:r>
                        <a:rPr lang="en-US" sz="1800" dirty="0" err="1" smtClean="0">
                          <a:latin typeface="+mn-lt"/>
                          <a:cs typeface="Arial" pitchFamily="34" charset="0"/>
                        </a:rPr>
                        <a:t>Swartland</a:t>
                      </a:r>
                      <a:r>
                        <a:rPr lang="en-US" sz="1800" dirty="0" smtClean="0">
                          <a:latin typeface="+mn-lt"/>
                          <a:cs typeface="Arial" pitchFamily="34" charset="0"/>
                        </a:rPr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 startAt="16"/>
                      </a:pPr>
                      <a:r>
                        <a:rPr lang="en-US" sz="1800" dirty="0" err="1" smtClean="0">
                          <a:latin typeface="+mn-lt"/>
                          <a:cs typeface="Arial" pitchFamily="34" charset="0"/>
                        </a:rPr>
                        <a:t>Swellendam</a:t>
                      </a:r>
                      <a:r>
                        <a:rPr lang="en-US" sz="1800" dirty="0" smtClean="0">
                          <a:latin typeface="+mn-lt"/>
                          <a:cs typeface="Arial" pitchFamily="34" charset="0"/>
                        </a:rPr>
                        <a:t> *</a:t>
                      </a:r>
                    </a:p>
                    <a:p>
                      <a:pPr marL="342900" indent="-342900">
                        <a:buFont typeface="+mj-lt"/>
                        <a:buAutoNum type="arabicPeriod" startAt="16"/>
                      </a:pPr>
                      <a:r>
                        <a:rPr lang="en-US" sz="1800" dirty="0" err="1" smtClean="0">
                          <a:latin typeface="+mn-lt"/>
                          <a:cs typeface="Arial" pitchFamily="34" charset="0"/>
                        </a:rPr>
                        <a:t>Theewaterskloof</a:t>
                      </a:r>
                      <a:r>
                        <a:rPr lang="en-US" sz="1800" dirty="0" smtClean="0">
                          <a:latin typeface="+mn-lt"/>
                          <a:cs typeface="Arial" pitchFamily="34" charset="0"/>
                        </a:rPr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 startAt="16"/>
                      </a:pPr>
                      <a:r>
                        <a:rPr lang="en-US" sz="1800" dirty="0" smtClean="0">
                          <a:latin typeface="+mn-lt"/>
                          <a:cs typeface="Arial" pitchFamily="34" charset="0"/>
                        </a:rPr>
                        <a:t>West Coast District </a:t>
                      </a:r>
                    </a:p>
                    <a:p>
                      <a:pPr marL="342900" indent="-342900">
                        <a:buFont typeface="+mj-lt"/>
                        <a:buAutoNum type="arabicPeriod" startAt="16"/>
                      </a:pPr>
                      <a:r>
                        <a:rPr lang="en-US" sz="1800" dirty="0" err="1" smtClean="0">
                          <a:latin typeface="+mn-lt"/>
                          <a:cs typeface="Arial" pitchFamily="34" charset="0"/>
                        </a:rPr>
                        <a:t>Witzenberg</a:t>
                      </a:r>
                      <a:r>
                        <a:rPr lang="en-US" sz="1800" dirty="0" smtClean="0">
                          <a:latin typeface="+mn-lt"/>
                          <a:cs typeface="Arial" pitchFamily="34" charset="0"/>
                        </a:rPr>
                        <a:t> *</a:t>
                      </a:r>
                      <a:endParaRPr lang="en-US" sz="1800" dirty="0" smtClean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2011-12: General Controls Review Focus Areas</a:t>
            </a:r>
            <a:endParaRPr lang="en-US" dirty="0"/>
          </a:p>
        </p:txBody>
      </p:sp>
      <p:sp>
        <p:nvSpPr>
          <p:cNvPr id="6" name="Freeform 5"/>
          <p:cNvSpPr/>
          <p:nvPr/>
        </p:nvSpPr>
        <p:spPr>
          <a:xfrm rot="21600000">
            <a:off x="838200" y="1143000"/>
            <a:ext cx="3695700" cy="2133600"/>
          </a:xfrm>
          <a:custGeom>
            <a:avLst/>
            <a:gdLst>
              <a:gd name="connsiteX0" fmla="*/ 0 w 2133600"/>
              <a:gd name="connsiteY0" fmla="*/ 0 h 3695700"/>
              <a:gd name="connsiteX1" fmla="*/ 1777993 w 2133600"/>
              <a:gd name="connsiteY1" fmla="*/ 0 h 3695700"/>
              <a:gd name="connsiteX2" fmla="*/ 2029445 w 2133600"/>
              <a:gd name="connsiteY2" fmla="*/ 104155 h 3695700"/>
              <a:gd name="connsiteX3" fmla="*/ 2133600 w 2133600"/>
              <a:gd name="connsiteY3" fmla="*/ 355607 h 3695700"/>
              <a:gd name="connsiteX4" fmla="*/ 2133600 w 2133600"/>
              <a:gd name="connsiteY4" fmla="*/ 3695700 h 3695700"/>
              <a:gd name="connsiteX5" fmla="*/ 0 w 2133600"/>
              <a:gd name="connsiteY5" fmla="*/ 3695700 h 3695700"/>
              <a:gd name="connsiteX6" fmla="*/ 0 w 2133600"/>
              <a:gd name="connsiteY6" fmla="*/ 0 h 3695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33600" h="3695700">
                <a:moveTo>
                  <a:pt x="0" y="3695700"/>
                </a:moveTo>
                <a:lnTo>
                  <a:pt x="0" y="615962"/>
                </a:lnTo>
                <a:cubicBezTo>
                  <a:pt x="0" y="452599"/>
                  <a:pt x="21630" y="295926"/>
                  <a:pt x="60131" y="180411"/>
                </a:cubicBezTo>
                <a:cubicBezTo>
                  <a:pt x="98632" y="64896"/>
                  <a:pt x="150850" y="0"/>
                  <a:pt x="205299" y="0"/>
                </a:cubicBezTo>
                <a:lnTo>
                  <a:pt x="2133600" y="0"/>
                </a:lnTo>
                <a:lnTo>
                  <a:pt x="2133600" y="3695700"/>
                </a:lnTo>
                <a:lnTo>
                  <a:pt x="0" y="369570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9135" tIns="199135" rIns="199136" bIns="732536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b="1" kern="1200" dirty="0" smtClean="0"/>
              <a:t>IT Governance</a:t>
            </a:r>
            <a:endParaRPr lang="en-US" sz="2800" b="1" kern="1200" dirty="0"/>
          </a:p>
        </p:txBody>
      </p:sp>
      <p:sp>
        <p:nvSpPr>
          <p:cNvPr id="7" name="Freeform 6"/>
          <p:cNvSpPr/>
          <p:nvPr/>
        </p:nvSpPr>
        <p:spPr>
          <a:xfrm>
            <a:off x="4533900" y="1143000"/>
            <a:ext cx="3695700" cy="2133600"/>
          </a:xfrm>
          <a:custGeom>
            <a:avLst/>
            <a:gdLst>
              <a:gd name="connsiteX0" fmla="*/ 0 w 3695700"/>
              <a:gd name="connsiteY0" fmla="*/ 0 h 2133600"/>
              <a:gd name="connsiteX1" fmla="*/ 3340093 w 3695700"/>
              <a:gd name="connsiteY1" fmla="*/ 0 h 2133600"/>
              <a:gd name="connsiteX2" fmla="*/ 3591545 w 3695700"/>
              <a:gd name="connsiteY2" fmla="*/ 104155 h 2133600"/>
              <a:gd name="connsiteX3" fmla="*/ 3695700 w 3695700"/>
              <a:gd name="connsiteY3" fmla="*/ 355607 h 2133600"/>
              <a:gd name="connsiteX4" fmla="*/ 3695700 w 3695700"/>
              <a:gd name="connsiteY4" fmla="*/ 2133600 h 2133600"/>
              <a:gd name="connsiteX5" fmla="*/ 0 w 3695700"/>
              <a:gd name="connsiteY5" fmla="*/ 2133600 h 2133600"/>
              <a:gd name="connsiteX6" fmla="*/ 0 w 3695700"/>
              <a:gd name="connsiteY6" fmla="*/ 0 h 2133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95700" h="2133600">
                <a:moveTo>
                  <a:pt x="0" y="0"/>
                </a:moveTo>
                <a:lnTo>
                  <a:pt x="3340093" y="0"/>
                </a:lnTo>
                <a:cubicBezTo>
                  <a:pt x="3434406" y="0"/>
                  <a:pt x="3524856" y="37466"/>
                  <a:pt x="3591545" y="104155"/>
                </a:cubicBezTo>
                <a:cubicBezTo>
                  <a:pt x="3658234" y="170844"/>
                  <a:pt x="3695700" y="261294"/>
                  <a:pt x="3695700" y="355607"/>
                </a:cubicBezTo>
                <a:lnTo>
                  <a:pt x="3695700" y="2133600"/>
                </a:lnTo>
                <a:lnTo>
                  <a:pt x="0" y="21336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9136" tIns="199136" rIns="199136" bIns="732536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b="1" kern="1200" dirty="0" smtClean="0"/>
              <a:t>Security Management</a:t>
            </a:r>
            <a:endParaRPr lang="en-US" sz="2800" b="1" kern="1200" dirty="0"/>
          </a:p>
        </p:txBody>
      </p:sp>
      <p:sp>
        <p:nvSpPr>
          <p:cNvPr id="8" name="Freeform 7"/>
          <p:cNvSpPr/>
          <p:nvPr/>
        </p:nvSpPr>
        <p:spPr>
          <a:xfrm rot="21600000">
            <a:off x="838200" y="3276600"/>
            <a:ext cx="3695700" cy="2133600"/>
          </a:xfrm>
          <a:custGeom>
            <a:avLst/>
            <a:gdLst>
              <a:gd name="connsiteX0" fmla="*/ 0 w 3695700"/>
              <a:gd name="connsiteY0" fmla="*/ 0 h 2133600"/>
              <a:gd name="connsiteX1" fmla="*/ 3340093 w 3695700"/>
              <a:gd name="connsiteY1" fmla="*/ 0 h 2133600"/>
              <a:gd name="connsiteX2" fmla="*/ 3591545 w 3695700"/>
              <a:gd name="connsiteY2" fmla="*/ 104155 h 2133600"/>
              <a:gd name="connsiteX3" fmla="*/ 3695700 w 3695700"/>
              <a:gd name="connsiteY3" fmla="*/ 355607 h 2133600"/>
              <a:gd name="connsiteX4" fmla="*/ 3695700 w 3695700"/>
              <a:gd name="connsiteY4" fmla="*/ 2133600 h 2133600"/>
              <a:gd name="connsiteX5" fmla="*/ 0 w 3695700"/>
              <a:gd name="connsiteY5" fmla="*/ 2133600 h 2133600"/>
              <a:gd name="connsiteX6" fmla="*/ 0 w 3695700"/>
              <a:gd name="connsiteY6" fmla="*/ 0 h 2133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95700" h="2133600">
                <a:moveTo>
                  <a:pt x="3695700" y="2133600"/>
                </a:moveTo>
                <a:lnTo>
                  <a:pt x="355607" y="2133600"/>
                </a:lnTo>
                <a:cubicBezTo>
                  <a:pt x="261294" y="2133600"/>
                  <a:pt x="170844" y="2096134"/>
                  <a:pt x="104155" y="2029445"/>
                </a:cubicBezTo>
                <a:cubicBezTo>
                  <a:pt x="37466" y="1962756"/>
                  <a:pt x="0" y="1872306"/>
                  <a:pt x="0" y="1777993"/>
                </a:cubicBezTo>
                <a:lnTo>
                  <a:pt x="0" y="0"/>
                </a:lnTo>
                <a:lnTo>
                  <a:pt x="3695700" y="0"/>
                </a:lnTo>
                <a:lnTo>
                  <a:pt x="3695700" y="213360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9135" tIns="732536" rIns="199136" bIns="199136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b="1" kern="1200" dirty="0" smtClean="0"/>
              <a:t>User Access Control</a:t>
            </a:r>
            <a:endParaRPr lang="en-US" sz="2800" b="1" kern="1200" dirty="0"/>
          </a:p>
        </p:txBody>
      </p:sp>
      <p:sp>
        <p:nvSpPr>
          <p:cNvPr id="9" name="Freeform 8"/>
          <p:cNvSpPr/>
          <p:nvPr/>
        </p:nvSpPr>
        <p:spPr>
          <a:xfrm>
            <a:off x="4533900" y="3276600"/>
            <a:ext cx="3695700" cy="2133600"/>
          </a:xfrm>
          <a:custGeom>
            <a:avLst/>
            <a:gdLst>
              <a:gd name="connsiteX0" fmla="*/ 0 w 2133600"/>
              <a:gd name="connsiteY0" fmla="*/ 0 h 3695700"/>
              <a:gd name="connsiteX1" fmla="*/ 1777993 w 2133600"/>
              <a:gd name="connsiteY1" fmla="*/ 0 h 3695700"/>
              <a:gd name="connsiteX2" fmla="*/ 2029445 w 2133600"/>
              <a:gd name="connsiteY2" fmla="*/ 104155 h 3695700"/>
              <a:gd name="connsiteX3" fmla="*/ 2133600 w 2133600"/>
              <a:gd name="connsiteY3" fmla="*/ 355607 h 3695700"/>
              <a:gd name="connsiteX4" fmla="*/ 2133600 w 2133600"/>
              <a:gd name="connsiteY4" fmla="*/ 3695700 h 3695700"/>
              <a:gd name="connsiteX5" fmla="*/ 0 w 2133600"/>
              <a:gd name="connsiteY5" fmla="*/ 3695700 h 3695700"/>
              <a:gd name="connsiteX6" fmla="*/ 0 w 2133600"/>
              <a:gd name="connsiteY6" fmla="*/ 0 h 3695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33600" h="3695700">
                <a:moveTo>
                  <a:pt x="2133600" y="0"/>
                </a:moveTo>
                <a:lnTo>
                  <a:pt x="2133600" y="3079738"/>
                </a:lnTo>
                <a:cubicBezTo>
                  <a:pt x="2133600" y="3243101"/>
                  <a:pt x="2111970" y="3399774"/>
                  <a:pt x="2073469" y="3515289"/>
                </a:cubicBezTo>
                <a:cubicBezTo>
                  <a:pt x="2034968" y="3630804"/>
                  <a:pt x="1982750" y="3695700"/>
                  <a:pt x="1928301" y="3695700"/>
                </a:cubicBezTo>
                <a:lnTo>
                  <a:pt x="0" y="3695700"/>
                </a:lnTo>
                <a:lnTo>
                  <a:pt x="0" y="0"/>
                </a:lnTo>
                <a:lnTo>
                  <a:pt x="213360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9135" tIns="732536" rIns="199137" bIns="199136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b="1" kern="1200" dirty="0" smtClean="0"/>
              <a:t>IT Service Continuity</a:t>
            </a:r>
            <a:endParaRPr lang="en-US" sz="2800" b="1" kern="1200" dirty="0"/>
          </a:p>
        </p:txBody>
      </p:sp>
      <p:sp>
        <p:nvSpPr>
          <p:cNvPr id="10" name="Freeform 9"/>
          <p:cNvSpPr/>
          <p:nvPr/>
        </p:nvSpPr>
        <p:spPr>
          <a:xfrm>
            <a:off x="3047995" y="2514600"/>
            <a:ext cx="2971808" cy="1523998"/>
          </a:xfrm>
          <a:custGeom>
            <a:avLst/>
            <a:gdLst>
              <a:gd name="connsiteX0" fmla="*/ 0 w 2971808"/>
              <a:gd name="connsiteY0" fmla="*/ 254005 h 1523998"/>
              <a:gd name="connsiteX1" fmla="*/ 74397 w 2971808"/>
              <a:gd name="connsiteY1" fmla="*/ 74396 h 1523998"/>
              <a:gd name="connsiteX2" fmla="*/ 254006 w 2971808"/>
              <a:gd name="connsiteY2" fmla="*/ 0 h 1523998"/>
              <a:gd name="connsiteX3" fmla="*/ 2717803 w 2971808"/>
              <a:gd name="connsiteY3" fmla="*/ 0 h 1523998"/>
              <a:gd name="connsiteX4" fmla="*/ 2897412 w 2971808"/>
              <a:gd name="connsiteY4" fmla="*/ 74397 h 1523998"/>
              <a:gd name="connsiteX5" fmla="*/ 2971808 w 2971808"/>
              <a:gd name="connsiteY5" fmla="*/ 254006 h 1523998"/>
              <a:gd name="connsiteX6" fmla="*/ 2971808 w 2971808"/>
              <a:gd name="connsiteY6" fmla="*/ 1269993 h 1523998"/>
              <a:gd name="connsiteX7" fmla="*/ 2897412 w 2971808"/>
              <a:gd name="connsiteY7" fmla="*/ 1449602 h 1523998"/>
              <a:gd name="connsiteX8" fmla="*/ 2717803 w 2971808"/>
              <a:gd name="connsiteY8" fmla="*/ 1523998 h 1523998"/>
              <a:gd name="connsiteX9" fmla="*/ 254005 w 2971808"/>
              <a:gd name="connsiteY9" fmla="*/ 1523998 h 1523998"/>
              <a:gd name="connsiteX10" fmla="*/ 74396 w 2971808"/>
              <a:gd name="connsiteY10" fmla="*/ 1449602 h 1523998"/>
              <a:gd name="connsiteX11" fmla="*/ 0 w 2971808"/>
              <a:gd name="connsiteY11" fmla="*/ 1269993 h 1523998"/>
              <a:gd name="connsiteX12" fmla="*/ 0 w 2971808"/>
              <a:gd name="connsiteY12" fmla="*/ 254005 h 1523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71808" h="1523998">
                <a:moveTo>
                  <a:pt x="0" y="254005"/>
                </a:moveTo>
                <a:cubicBezTo>
                  <a:pt x="0" y="186639"/>
                  <a:pt x="26761" y="122032"/>
                  <a:pt x="74397" y="74396"/>
                </a:cubicBezTo>
                <a:cubicBezTo>
                  <a:pt x="122032" y="26761"/>
                  <a:pt x="186639" y="0"/>
                  <a:pt x="254006" y="0"/>
                </a:cubicBezTo>
                <a:lnTo>
                  <a:pt x="2717803" y="0"/>
                </a:lnTo>
                <a:cubicBezTo>
                  <a:pt x="2785169" y="0"/>
                  <a:pt x="2849776" y="26761"/>
                  <a:pt x="2897412" y="74397"/>
                </a:cubicBezTo>
                <a:cubicBezTo>
                  <a:pt x="2945047" y="122032"/>
                  <a:pt x="2971808" y="186639"/>
                  <a:pt x="2971808" y="254006"/>
                </a:cubicBezTo>
                <a:lnTo>
                  <a:pt x="2971808" y="1269993"/>
                </a:lnTo>
                <a:cubicBezTo>
                  <a:pt x="2971808" y="1337359"/>
                  <a:pt x="2945047" y="1401967"/>
                  <a:pt x="2897412" y="1449602"/>
                </a:cubicBezTo>
                <a:cubicBezTo>
                  <a:pt x="2849777" y="1497237"/>
                  <a:pt x="2785170" y="1523998"/>
                  <a:pt x="2717803" y="1523998"/>
                </a:cubicBezTo>
                <a:lnTo>
                  <a:pt x="254005" y="1523998"/>
                </a:lnTo>
                <a:cubicBezTo>
                  <a:pt x="186639" y="1523998"/>
                  <a:pt x="122031" y="1497237"/>
                  <a:pt x="74396" y="1449602"/>
                </a:cubicBezTo>
                <a:cubicBezTo>
                  <a:pt x="26761" y="1401967"/>
                  <a:pt x="0" y="1337360"/>
                  <a:pt x="0" y="1269993"/>
                </a:cubicBezTo>
                <a:lnTo>
                  <a:pt x="0" y="254005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2975" tIns="142975" rIns="142975" bIns="142975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b="1" kern="1200" dirty="0" smtClean="0"/>
              <a:t>TEST OF CONTROLS:</a:t>
            </a:r>
          </a:p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b="1" kern="1200" dirty="0" smtClean="0"/>
              <a:t>Design</a:t>
            </a:r>
          </a:p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b="1" kern="1200" dirty="0" smtClean="0"/>
              <a:t>Implementation</a:t>
            </a:r>
          </a:p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b="1" kern="1200" dirty="0" smtClean="0"/>
              <a:t>Operating Effectiveness</a:t>
            </a:r>
            <a:endParaRPr lang="en-US" sz="1800" b="1" kern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2011-12: IT Governance </a:t>
            </a:r>
            <a:r>
              <a:rPr lang="en-US" sz="2000" dirty="0" smtClean="0"/>
              <a:t>(SLAs, monitoring, IT Gov Framework, IT Risk Mgmt)</a:t>
            </a:r>
            <a:endParaRPr lang="en-US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399" y="990593"/>
          <a:ext cx="8077200" cy="5410209"/>
        </p:xfrm>
        <a:graphic>
          <a:graphicData uri="http://schemas.openxmlformats.org/drawingml/2006/table">
            <a:tbl>
              <a:tblPr/>
              <a:tblGrid>
                <a:gridCol w="2492209"/>
                <a:gridCol w="1265884"/>
                <a:gridCol w="1035722"/>
                <a:gridCol w="1154399"/>
                <a:gridCol w="1093264"/>
                <a:gridCol w="1035722"/>
              </a:tblGrid>
              <a:tr h="3880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Auditee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Province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Design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Implementation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Operating Effectiveness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No Findings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80"/>
                    </a:solidFill>
                  </a:tcPr>
                </a:tc>
              </a:tr>
              <a:tr h="22827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Beaufort West Municipality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Western Cape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latin typeface="Arial"/>
                        </a:rPr>
                        <a:t>  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2827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Bitou Municipality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Western Cape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  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</a:tr>
              <a:tr h="22827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Breede Valley Municipality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Western Cape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  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</a:tr>
              <a:tr h="22827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Cape Winelands District Municipality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Western Cape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  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</a:tr>
              <a:tr h="22827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Central Karoo District Municipality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Western Cape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  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</a:tr>
              <a:tr h="22827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City of Cape Town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Western Cape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  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</a:tr>
              <a:tr h="22827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Drakenstein Municipality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Western Cape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  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</a:tr>
              <a:tr h="22827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Eden District Municipality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Western Cape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  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</a:tr>
              <a:tr h="22827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George Municipality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Western Cape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  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</a:tr>
              <a:tr h="22827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Hessequa Municipality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Western Cape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  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</a:tr>
              <a:tr h="22827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Knysna Municipality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Western Cape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  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</a:tr>
              <a:tr h="22827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Laingsburg Municipality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Western Cape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  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</a:tr>
              <a:tr h="22827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Langeberg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Western Cape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  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</a:tr>
              <a:tr h="22827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Matzikama Local Municipality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Western Cape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  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</a:tr>
              <a:tr h="22827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Mossel Bay Municipality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Western Cape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  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</a:tr>
              <a:tr h="22827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Overstrand Municipality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Western Cape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  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</a:tr>
              <a:tr h="22827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Prince Albert Municipality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Western Cape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  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</a:tr>
              <a:tr h="22827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Saldanha Bay Municipality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Western Cape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  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</a:tr>
              <a:tr h="22827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Stellenbosch Municipality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Western Cape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  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</a:tr>
              <a:tr h="22827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Swartland Municipality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Western Cape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  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</a:tr>
              <a:tr h="22827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Theewaterskloof Municipality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Western Cape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  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</a:tr>
              <a:tr h="22827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West Coast District Municipality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Western Cape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  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2011-12: Security Management </a:t>
            </a:r>
            <a:r>
              <a:rPr lang="en-US" sz="2200" dirty="0" smtClean="0"/>
              <a:t>(IT security policy, password settings)</a:t>
            </a:r>
            <a:endParaRPr lang="en-US" sz="2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399" y="990592"/>
          <a:ext cx="8077200" cy="5630197"/>
        </p:xfrm>
        <a:graphic>
          <a:graphicData uri="http://schemas.openxmlformats.org/drawingml/2006/table">
            <a:tbl>
              <a:tblPr/>
              <a:tblGrid>
                <a:gridCol w="2439522"/>
                <a:gridCol w="1277826"/>
                <a:gridCol w="1045493"/>
                <a:gridCol w="1165289"/>
                <a:gridCol w="1103577"/>
                <a:gridCol w="1045493"/>
              </a:tblGrid>
              <a:tr h="3935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err="1">
                          <a:solidFill>
                            <a:srgbClr val="FFFFFF"/>
                          </a:solidFill>
                          <a:latin typeface="Arial"/>
                        </a:rPr>
                        <a:t>Auditee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Province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Design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Implementation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Operating Effectiveness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No Findings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80"/>
                    </a:solidFill>
                  </a:tcPr>
                </a:tc>
              </a:tr>
              <a:tr h="2314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Beaufort West Municipality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Western Cape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  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</a:tr>
              <a:tr h="2314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Bitou Municipality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Western Cape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  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</a:tr>
              <a:tr h="2314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Breede Valley Municipality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Western Cape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  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</a:tr>
              <a:tr h="2314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Cape Winelands District Municipality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Western Cape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  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</a:tr>
              <a:tr h="2314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Central Karoo District Municipality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Western Cape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  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</a:tr>
              <a:tr h="2314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City of Cape Town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Western Cape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  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</a:tr>
              <a:tr h="2314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Drakenstein Municipality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Western Cape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  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</a:tr>
              <a:tr h="2314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Eden District Municipality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Western Cape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latin typeface="Arial"/>
                        </a:rPr>
                        <a:t>  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314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George Municipality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Western Cape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  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</a:tr>
              <a:tr h="2314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Hessequa Municipality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Western Cape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  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</a:tr>
              <a:tr h="2314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Knysna Municipality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Western Cape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latin typeface="Arial"/>
                        </a:rPr>
                        <a:t>  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314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Laingsburg Municipality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Western Cape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  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</a:tr>
              <a:tr h="2314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Langeberg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Western Cape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  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</a:tr>
              <a:tr h="2314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Matzikama Local Municipality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Western Cape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  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</a:tr>
              <a:tr h="2314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Mossel Bay Municipality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Western Cape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  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</a:tr>
              <a:tr h="2314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Overstrand Municipality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Western Cape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latin typeface="Arial"/>
                        </a:rPr>
                        <a:t>  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314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Prince Albert Municipality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Western Cape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  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</a:tr>
              <a:tr h="2314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Saldanha Bay Municipality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Western Cape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  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</a:tr>
              <a:tr h="2314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Stellenbosch Municipality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Western Cape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  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</a:tr>
              <a:tr h="2314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Swartland Municipality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Western Cape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  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</a:tr>
              <a:tr h="2314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Theewaterskloof Municipality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Western Cape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  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</a:tr>
              <a:tr h="2314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West Coast District Municipality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Western Cape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  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2011-12: User Access Control </a:t>
            </a:r>
            <a:r>
              <a:rPr lang="en-US" sz="2000" dirty="0" smtClean="0"/>
              <a:t>(Policy, access requests, monitoring)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399" y="990591"/>
          <a:ext cx="8000999" cy="5630198"/>
        </p:xfrm>
        <a:graphic>
          <a:graphicData uri="http://schemas.openxmlformats.org/drawingml/2006/table">
            <a:tbl>
              <a:tblPr/>
              <a:tblGrid>
                <a:gridCol w="2468698"/>
                <a:gridCol w="1253942"/>
                <a:gridCol w="1025951"/>
                <a:gridCol w="1143508"/>
                <a:gridCol w="1082949"/>
                <a:gridCol w="1025951"/>
              </a:tblGrid>
              <a:tr h="3935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err="1">
                          <a:solidFill>
                            <a:srgbClr val="FFFFFF"/>
                          </a:solidFill>
                          <a:latin typeface="Arial"/>
                        </a:rPr>
                        <a:t>Auditee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Province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Design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Implementation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Operating Effectiveness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No Findings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80"/>
                    </a:solidFill>
                  </a:tcPr>
                </a:tc>
              </a:tr>
              <a:tr h="2314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Beaufort West Municipality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Western Cape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  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</a:tr>
              <a:tr h="2314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Bitou Municipality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Western Cape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  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</a:tr>
              <a:tr h="2314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Breede Valley Municipality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Western Cape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  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</a:tr>
              <a:tr h="2314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Cape Winelands District Municipality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Western Cape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  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</a:tr>
              <a:tr h="2314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Central Karoo District Municipality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Western Cape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  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</a:tr>
              <a:tr h="2314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City of Cape Town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Western Cape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FFC000"/>
                          </a:solidFill>
                          <a:latin typeface="Arial"/>
                        </a:rPr>
                        <a:t>  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</a:tr>
              <a:tr h="2314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Drakenstein Municipality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Western Cape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  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</a:tr>
              <a:tr h="2314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Eden District Municipality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Western Cape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  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</a:tr>
              <a:tr h="2314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George Municipality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Western Cape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  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</a:tr>
              <a:tr h="2314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Hessequa Municipality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Western Cape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  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</a:tr>
              <a:tr h="2314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Knysna Municipality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Western Cape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  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</a:tr>
              <a:tr h="2314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Laingsburg Municipality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Western Cape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  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</a:tr>
              <a:tr h="2314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Langeberg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Western Cape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  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</a:tr>
              <a:tr h="2314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Matzikama Local Municipality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Western Cape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  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</a:tr>
              <a:tr h="2314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Mossel Bay Municipality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Western Cape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  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</a:tr>
              <a:tr h="2314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Overstrand Municipality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Western Cape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  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</a:tr>
              <a:tr h="2314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Prince Albert Municipality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Western Cape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  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</a:tr>
              <a:tr h="2314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Saldanha Bay Municipality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Western Cape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  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</a:tr>
              <a:tr h="2314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Stellenbosch Municipality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Western Cape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  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</a:tr>
              <a:tr h="2314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Swartland Municipality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Western Cape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  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</a:tr>
              <a:tr h="2314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Theewaterskloof Municipality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Western Cape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  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</a:tr>
              <a:tr h="2314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West Coast District Municipality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Western Cape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  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808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643</TotalTime>
  <Words>1417</Words>
  <Application>Microsoft Office PowerPoint</Application>
  <PresentationFormat>On-screen Show (4:3)</PresentationFormat>
  <Paragraphs>720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Office Theme</vt:lpstr>
      <vt:lpstr>Custom Design</vt:lpstr>
      <vt:lpstr>3_Custom Design</vt:lpstr>
      <vt:lpstr>Information Technology Audits: Western Cape  Widaad Solomons (Senior Manager – Information Systems Audit)</vt:lpstr>
      <vt:lpstr>Reputation promise/mission</vt:lpstr>
      <vt:lpstr>Audit Objective</vt:lpstr>
      <vt:lpstr>Types of IT Audits</vt:lpstr>
      <vt:lpstr>2011-12: Municipalities Audited</vt:lpstr>
      <vt:lpstr>2011-12: General Controls Review Focus Areas</vt:lpstr>
      <vt:lpstr>2011-12: IT Governance (SLAs, monitoring, IT Gov Framework, IT Risk Mgmt)</vt:lpstr>
      <vt:lpstr>2011-12: Security Management (IT security policy, password settings)</vt:lpstr>
      <vt:lpstr>2011-12: User Access Control (Policy, access requests, monitoring)</vt:lpstr>
      <vt:lpstr>2011-12: IT Service Continuity (DRP, policy, backups, testing)</vt:lpstr>
      <vt:lpstr>Root Causes</vt:lpstr>
      <vt:lpstr>Key Role Players</vt:lpstr>
      <vt:lpstr>Quick Wins</vt:lpstr>
      <vt:lpstr>2012-13 Audit Scope</vt:lpstr>
      <vt:lpstr>2012-13 Audit Scope</vt:lpstr>
      <vt:lpstr>2012-13 Audit Approach</vt:lpstr>
      <vt:lpstr>Slide 17</vt:lpstr>
    </vt:vector>
  </TitlesOfParts>
  <Company>Auditor General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Gerharddt</dc:creator>
  <cp:lastModifiedBy>WidaadS</cp:lastModifiedBy>
  <cp:revision>51</cp:revision>
  <dcterms:created xsi:type="dcterms:W3CDTF">2013-05-24T12:21:16Z</dcterms:created>
  <dcterms:modified xsi:type="dcterms:W3CDTF">2013-09-06T06:30:57Z</dcterms:modified>
</cp:coreProperties>
</file>