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9" r:id="rId2"/>
    <p:sldMasterId id="2147483654" r:id="rId3"/>
  </p:sldMasterIdLst>
  <p:notesMasterIdLst>
    <p:notesMasterId r:id="rId14"/>
  </p:notesMasterIdLst>
  <p:handoutMasterIdLst>
    <p:handoutMasterId r:id="rId15"/>
  </p:handoutMasterIdLst>
  <p:sldIdLst>
    <p:sldId id="256" r:id="rId4"/>
    <p:sldId id="269" r:id="rId5"/>
    <p:sldId id="318" r:id="rId6"/>
    <p:sldId id="280" r:id="rId7"/>
    <p:sldId id="320" r:id="rId8"/>
    <p:sldId id="284" r:id="rId9"/>
    <p:sldId id="319" r:id="rId10"/>
    <p:sldId id="316" r:id="rId11"/>
    <p:sldId id="285" r:id="rId12"/>
    <p:sldId id="313" r:id="rId13"/>
  </p:sldIdLst>
  <p:sldSz cx="9144000" cy="6858000" type="screen4x3"/>
  <p:notesSz cx="6794500" cy="9906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3399"/>
    <a:srgbClr val="FFFFCC"/>
    <a:srgbClr val="0062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816" autoAdjust="0"/>
  </p:normalViewPr>
  <p:slideViewPr>
    <p:cSldViewPr snapToGrid="0" snapToObjects="1">
      <p:cViewPr>
        <p:scale>
          <a:sx n="77" d="100"/>
          <a:sy n="77" d="100"/>
        </p:scale>
        <p:origin x="-870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4283" cy="4952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6" y="2"/>
            <a:ext cx="2944283" cy="4952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1C6285-FF0E-44B5-9FE6-59D222494CE9}" type="datetimeFigureOut">
              <a:rPr lang="en-US" smtClean="0"/>
              <a:pPr/>
              <a:t>9/4/2013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08982"/>
            <a:ext cx="2944283" cy="4952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6" y="9408982"/>
            <a:ext cx="2944283" cy="4952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7AB98F-9192-4977-B012-51FF9B7922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980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4283" cy="4952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6" y="2"/>
            <a:ext cx="2944283" cy="4952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B2D4B-595E-43C0-8B40-92EEFCAC6D5F}" type="datetimeFigureOut">
              <a:rPr lang="en-US" smtClean="0"/>
              <a:pPr/>
              <a:t>9/4/2013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1363"/>
            <a:ext cx="4953000" cy="3716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08982"/>
            <a:ext cx="2944283" cy="4952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6" y="9408982"/>
            <a:ext cx="2944283" cy="4952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8C0109-E79F-4837-9E4C-ED129B93E4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177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C0109-E79F-4837-9E4C-ED129B93E4B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586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C0109-E79F-4837-9E4C-ED129B93E4B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195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C0109-E79F-4837-9E4C-ED129B93E4B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224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C0109-E79F-4837-9E4C-ED129B93E4B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609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C0109-E79F-4837-9E4C-ED129B93E4B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459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5275" y="180976"/>
            <a:ext cx="8505825" cy="8763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800" b="1">
                <a:solidFill>
                  <a:srgbClr val="003399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Heading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5275" y="1266825"/>
            <a:ext cx="8505825" cy="45243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  <a:latin typeface="Century Gothic" pitchFamily="34" charset="0"/>
              </a:defRPr>
            </a:lvl1pPr>
            <a:lvl2pPr marL="180975" indent="-180975" algn="l"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entury Gothic" pitchFamily="34" charset="0"/>
              </a:defRPr>
            </a:lvl2pPr>
            <a:lvl3pPr marL="9144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Sub-heading</a:t>
            </a:r>
          </a:p>
          <a:p>
            <a:pPr lvl="1"/>
            <a:r>
              <a:rPr lang="en-US" dirty="0" smtClean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706290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486026" y="2371725"/>
            <a:ext cx="6008688" cy="20383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New section heading</a:t>
            </a:r>
            <a:br>
              <a:rPr lang="en-US" dirty="0" smtClean="0"/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17520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2763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 txBox="1">
            <a:spLocks/>
          </p:cNvSpPr>
          <p:nvPr/>
        </p:nvSpPr>
        <p:spPr>
          <a:xfrm>
            <a:off x="2486026" y="2371725"/>
            <a:ext cx="6008688" cy="20383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New section heading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283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CG_ppt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516188" y="3641725"/>
            <a:ext cx="6627812" cy="1765300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2222" dirty="0" smtClean="0">
                <a:solidFill>
                  <a:schemeClr val="bg1"/>
                </a:solidFill>
                <a:latin typeface="Century Gothic"/>
                <a:cs typeface="Century Gothic"/>
              </a:rPr>
              <a:t>Thank you</a:t>
            </a:r>
            <a:endParaRPr lang="en-US" sz="2222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3692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504825" y="3009418"/>
            <a:ext cx="8037291" cy="3055716"/>
          </a:xfrm>
          <a:prstGeom prst="rect">
            <a:avLst/>
          </a:prstGeom>
        </p:spPr>
        <p:txBody>
          <a:bodyPr wrap="none" anchor="t">
            <a:normAutofit/>
          </a:bodyPr>
          <a:lstStyle/>
          <a:p>
            <a:pPr>
              <a:defRPr/>
            </a:pPr>
            <a:r>
              <a:rPr lang="en-ZA" sz="4900" b="1" dirty="0" smtClean="0">
                <a:solidFill>
                  <a:schemeClr val="bg1"/>
                </a:solidFill>
                <a:latin typeface="Century Gothic" pitchFamily="34" charset="0"/>
              </a:rPr>
              <a:t>Consolidated IYM </a:t>
            </a:r>
            <a:br>
              <a:rPr lang="en-ZA" sz="4900" b="1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en-ZA" sz="4900" b="1" dirty="0" smtClean="0">
                <a:solidFill>
                  <a:schemeClr val="bg1"/>
                </a:solidFill>
                <a:latin typeface="Century Gothic" pitchFamily="34" charset="0"/>
              </a:rPr>
              <a:t>Executive Report</a:t>
            </a:r>
            <a:br>
              <a:rPr lang="en-ZA" sz="4900" b="1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en-ZA" sz="4900" b="1" dirty="0" smtClean="0">
                <a:solidFill>
                  <a:schemeClr val="bg1"/>
                </a:solidFill>
                <a:latin typeface="Century Gothic" pitchFamily="34" charset="0"/>
              </a:rPr>
              <a:t>June 2013</a:t>
            </a:r>
            <a:endParaRPr lang="en-US" sz="2222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130176"/>
            <a:ext cx="9144000" cy="876300"/>
          </a:xfrm>
          <a:solidFill>
            <a:srgbClr val="003399"/>
          </a:solidFill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CONCLUSION AND WAY FORWARD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" y="5676900"/>
            <a:ext cx="9143998" cy="11811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3600" b="1" dirty="0" smtClean="0">
                <a:latin typeface="Candara" pitchFamily="34" charset="0"/>
              </a:rPr>
              <a:t>The End</a:t>
            </a:r>
            <a:endParaRPr lang="en-ZA" sz="3600" b="1" dirty="0">
              <a:latin typeface="Candara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616075" y="25511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706688" y="12938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7001" y="1253987"/>
            <a:ext cx="8890000" cy="3970318"/>
          </a:xfrm>
          <a:prstGeom prst="rect">
            <a:avLst/>
          </a:prstGeom>
          <a:ln>
            <a:solidFill>
              <a:srgbClr val="003399"/>
            </a:solidFill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ZA" dirty="0" smtClean="0">
                <a:solidFill>
                  <a:srgbClr val="003399"/>
                </a:solidFill>
              </a:rPr>
              <a:t>Oversight over Budget Implementation making good progress, established framework, work-shopped with staff, MAF, Circulars &amp; Quarterly letters, Detailed Reviews, etc.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ZA" dirty="0" smtClean="0">
                <a:solidFill>
                  <a:srgbClr val="003399"/>
                </a:solidFill>
              </a:rPr>
              <a:t>Compliance is improving on monthly basis however the FMR constitutes the lowest compliance rate. (</a:t>
            </a:r>
            <a:r>
              <a:rPr lang="en-ZA" sz="2400" u="sng" dirty="0" smtClean="0">
                <a:solidFill>
                  <a:srgbClr val="003399"/>
                </a:solidFill>
              </a:rPr>
              <a:t>MAF</a:t>
            </a:r>
            <a:r>
              <a:rPr lang="en-ZA" dirty="0" smtClean="0">
                <a:solidFill>
                  <a:srgbClr val="003399"/>
                </a:solidFill>
              </a:rPr>
              <a:t>, NCL’s, hands-on is paying off).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ZA" dirty="0" smtClean="0">
                <a:solidFill>
                  <a:srgbClr val="003399"/>
                </a:solidFill>
              </a:rPr>
              <a:t>Muni’s submit progress reports on Capital Projects and also detail on overdue creditors.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ZA" dirty="0" smtClean="0">
                <a:solidFill>
                  <a:srgbClr val="003399"/>
                </a:solidFill>
              </a:rPr>
              <a:t>Areas </a:t>
            </a:r>
            <a:r>
              <a:rPr lang="en-ZA" dirty="0">
                <a:solidFill>
                  <a:srgbClr val="003399"/>
                </a:solidFill>
              </a:rPr>
              <a:t>of concern </a:t>
            </a:r>
            <a:r>
              <a:rPr lang="en-ZA" dirty="0" smtClean="0">
                <a:solidFill>
                  <a:srgbClr val="003399"/>
                </a:solidFill>
              </a:rPr>
              <a:t>- followed up with muni’s &amp; progress tracked on </a:t>
            </a:r>
            <a:r>
              <a:rPr lang="en-ZA" dirty="0">
                <a:solidFill>
                  <a:srgbClr val="003399"/>
                </a:solidFill>
              </a:rPr>
              <a:t>all outstanding </a:t>
            </a:r>
            <a:r>
              <a:rPr lang="en-ZA" dirty="0" smtClean="0">
                <a:solidFill>
                  <a:srgbClr val="003399"/>
                </a:solidFill>
              </a:rPr>
              <a:t>matters.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ZA" dirty="0" smtClean="0">
                <a:solidFill>
                  <a:srgbClr val="003399"/>
                </a:solidFill>
              </a:rPr>
              <a:t>Hands-on support will be provided to muni’s i.t.o  in-year reporting where required.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ZA" dirty="0" smtClean="0">
                <a:solidFill>
                  <a:srgbClr val="003399"/>
                </a:solidFill>
              </a:rPr>
              <a:t>Cash Flow Monitoring remains key and the main emphasis in the current economic conditions.</a:t>
            </a:r>
          </a:p>
        </p:txBody>
      </p:sp>
    </p:spTree>
    <p:extLst>
      <p:ext uri="{BB962C8B-B14F-4D97-AF65-F5344CB8AC3E}">
        <p14:creationId xmlns:p14="http://schemas.microsoft.com/office/powerpoint/2010/main" val="176859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180976"/>
            <a:ext cx="9144000" cy="784224"/>
          </a:xfrm>
          <a:solidFill>
            <a:srgbClr val="003399"/>
          </a:solidFill>
        </p:spPr>
        <p:txBody>
          <a:bodyPr anchor="ctr">
            <a:norm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PRESENTATION COVERAGE CONTENT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86700" y="15430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25500" y="1917889"/>
            <a:ext cx="7734300" cy="2539157"/>
          </a:xfrm>
          <a:prstGeom prst="rect">
            <a:avLst/>
          </a:prstGeom>
          <a:noFill/>
          <a:ln>
            <a:solidFill>
              <a:srgbClr val="003399"/>
            </a:solidFill>
          </a:ln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800" b="1" dirty="0" smtClean="0">
                <a:solidFill>
                  <a:srgbClr val="003399"/>
                </a:solidFill>
              </a:rPr>
              <a:t>Summary Report on Compliance </a:t>
            </a:r>
          </a:p>
          <a:p>
            <a:pPr marL="514350" indent="-5143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800" b="1" dirty="0" smtClean="0">
                <a:solidFill>
                  <a:srgbClr val="003399"/>
                </a:solidFill>
              </a:rPr>
              <a:t>The Overall Budget Summary - WC Province</a:t>
            </a:r>
          </a:p>
          <a:p>
            <a:pPr marL="514350" indent="-5143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800" b="1" dirty="0" smtClean="0">
                <a:solidFill>
                  <a:srgbClr val="003399"/>
                </a:solidFill>
              </a:rPr>
              <a:t>Conclusion and End</a:t>
            </a:r>
          </a:p>
          <a:p>
            <a:endParaRPr lang="en-US" sz="800" b="1" dirty="0" smtClean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53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0976"/>
            <a:ext cx="9143999" cy="876300"/>
          </a:xfrm>
          <a:solidFill>
            <a:srgbClr val="003399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SUMMARY REPORT: COMPLIANCE 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76940" y="4303776"/>
            <a:ext cx="8281780" cy="1467813"/>
          </a:xfrm>
          <a:prstGeom prst="roundRect">
            <a:avLst/>
          </a:prstGeom>
          <a:solidFill>
            <a:srgbClr val="FFC000"/>
          </a:solidFill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ZA" sz="1600" b="1" dirty="0" smtClean="0">
                <a:solidFill>
                  <a:srgbClr val="003399"/>
                </a:solidFill>
              </a:rPr>
              <a:t>Overall Level of compliance on due date = 97.7%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ZA" sz="1600" b="1" dirty="0" smtClean="0">
                <a:solidFill>
                  <a:srgbClr val="003399"/>
                </a:solidFill>
              </a:rPr>
              <a:t>The level of compliance improve from 81.7% in July 2012 to 97.7% in June 2013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ZA" sz="1600" b="1" dirty="0" smtClean="0">
                <a:solidFill>
                  <a:srgbClr val="003399"/>
                </a:solidFill>
              </a:rPr>
              <a:t>The compliance rate improved from 7 municipalities at the start of the financial year to 21 municipalities  </a:t>
            </a:r>
            <a:r>
              <a:rPr lang="en-ZA" sz="1600" b="1" u="sng" dirty="0" smtClean="0">
                <a:solidFill>
                  <a:srgbClr val="003399"/>
                </a:solidFill>
              </a:rPr>
              <a:t>achieving full compliance</a:t>
            </a:r>
            <a:r>
              <a:rPr lang="en-ZA" sz="1600" b="1" dirty="0" smtClean="0">
                <a:solidFill>
                  <a:srgbClr val="003399"/>
                </a:solidFill>
              </a:rPr>
              <a:t> in June 2013</a:t>
            </a:r>
            <a:endParaRPr lang="en-ZA" sz="1600" b="1" dirty="0">
              <a:solidFill>
                <a:srgbClr val="003399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1350971"/>
              </p:ext>
            </p:extLst>
          </p:nvPr>
        </p:nvGraphicFramePr>
        <p:xfrm>
          <a:off x="426721" y="1127000"/>
          <a:ext cx="8231999" cy="301812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128431"/>
                <a:gridCol w="591964"/>
                <a:gridCol w="591964"/>
                <a:gridCol w="591964"/>
                <a:gridCol w="591964"/>
                <a:gridCol w="591964"/>
                <a:gridCol w="591964"/>
                <a:gridCol w="591964"/>
                <a:gridCol w="591964"/>
                <a:gridCol w="591964"/>
                <a:gridCol w="591964"/>
                <a:gridCol w="591964"/>
                <a:gridCol w="591964"/>
              </a:tblGrid>
              <a:tr h="431160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en-ZA" sz="1200" b="1" u="none" strike="noStrike" dirty="0">
                          <a:effectLst/>
                        </a:rPr>
                        <a:t>LEVEL OF COMPLIANCE - MONTHLY REPORT SUBMITTED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r>
                        <a:rPr lang="en-ZA" sz="1100" u="none" strike="noStrike" dirty="0">
                          <a:effectLst/>
                        </a:rPr>
                        <a:t> 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31160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 dirty="0">
                          <a:effectLst/>
                        </a:rPr>
                        <a:t>Detail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u="none" strike="noStrike" dirty="0">
                          <a:effectLst/>
                        </a:rPr>
                        <a:t>Jul-12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u="none" strike="noStrike" dirty="0">
                          <a:effectLst/>
                        </a:rPr>
                        <a:t>Aug-12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u="none" strike="noStrike" dirty="0">
                          <a:effectLst/>
                        </a:rPr>
                        <a:t>Sep-12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u="none" strike="noStrike" dirty="0">
                          <a:effectLst/>
                        </a:rPr>
                        <a:t>Oct-12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u="none" strike="noStrike" dirty="0">
                          <a:effectLst/>
                        </a:rPr>
                        <a:t>Nov-12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u="none" strike="noStrike" dirty="0">
                          <a:effectLst/>
                        </a:rPr>
                        <a:t>Dec-12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u="none" strike="noStrike" dirty="0">
                          <a:effectLst/>
                        </a:rPr>
                        <a:t>Jan-13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u="none" strike="noStrike" dirty="0">
                          <a:effectLst/>
                        </a:rPr>
                        <a:t>Feb-13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u="none" strike="noStrike" dirty="0">
                          <a:effectLst/>
                        </a:rPr>
                        <a:t>Mar-13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u="none" strike="noStrike" dirty="0">
                          <a:effectLst/>
                        </a:rPr>
                        <a:t>Apr-13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May-13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Jun 13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31160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 dirty="0">
                          <a:effectLst/>
                        </a:rPr>
                        <a:t>5 Main forms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 dirty="0">
                          <a:effectLst/>
                        </a:rPr>
                        <a:t>96.7%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 dirty="0">
                          <a:effectLst/>
                        </a:rPr>
                        <a:t>96.7%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 dirty="0">
                          <a:effectLst/>
                        </a:rPr>
                        <a:t>96.0%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 dirty="0">
                          <a:effectLst/>
                        </a:rPr>
                        <a:t>98.0%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 dirty="0">
                          <a:effectLst/>
                        </a:rPr>
                        <a:t>96.0%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 dirty="0">
                          <a:effectLst/>
                        </a:rPr>
                        <a:t>100.0%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 dirty="0">
                          <a:effectLst/>
                        </a:rPr>
                        <a:t>100.0%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 dirty="0">
                          <a:effectLst/>
                        </a:rPr>
                        <a:t>98.0%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 dirty="0">
                          <a:effectLst/>
                        </a:rPr>
                        <a:t>99.3%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 dirty="0" smtClean="0">
                          <a:effectLst/>
                        </a:rPr>
                        <a:t>100%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31160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 dirty="0">
                          <a:effectLst/>
                        </a:rPr>
                        <a:t>Quality Certificate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 dirty="0">
                          <a:effectLst/>
                        </a:rPr>
                        <a:t>80.0%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 dirty="0">
                          <a:effectLst/>
                        </a:rPr>
                        <a:t>73.0%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 dirty="0">
                          <a:effectLst/>
                        </a:rPr>
                        <a:t>83.3%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 dirty="0">
                          <a:effectLst/>
                        </a:rPr>
                        <a:t>83.3%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 dirty="0">
                          <a:effectLst/>
                        </a:rPr>
                        <a:t>96.7%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 dirty="0">
                          <a:effectLst/>
                        </a:rPr>
                        <a:t>93.3%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 dirty="0">
                          <a:effectLst/>
                        </a:rPr>
                        <a:t>93.0%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 dirty="0">
                          <a:effectLst/>
                        </a:rPr>
                        <a:t>90.0%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 dirty="0">
                          <a:effectLst/>
                        </a:rPr>
                        <a:t>96.7%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 dirty="0">
                          <a:effectLst/>
                        </a:rPr>
                        <a:t>96.7%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96.7%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31160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 dirty="0">
                          <a:effectLst/>
                        </a:rPr>
                        <a:t>C-Schedules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 dirty="0">
                          <a:effectLst/>
                        </a:rPr>
                        <a:t>46.7%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 dirty="0">
                          <a:effectLst/>
                        </a:rPr>
                        <a:t>50.0%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 dirty="0">
                          <a:effectLst/>
                        </a:rPr>
                        <a:t>60.0%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 dirty="0">
                          <a:effectLst/>
                        </a:rPr>
                        <a:t>56.7%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 dirty="0">
                          <a:effectLst/>
                        </a:rPr>
                        <a:t>80.0%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 dirty="0">
                          <a:effectLst/>
                        </a:rPr>
                        <a:t>86.7%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 dirty="0">
                          <a:effectLst/>
                        </a:rPr>
                        <a:t>80.0%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 dirty="0">
                          <a:effectLst/>
                        </a:rPr>
                        <a:t>93.3%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 dirty="0">
                          <a:effectLst/>
                        </a:rPr>
                        <a:t>90.0%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 dirty="0">
                          <a:effectLst/>
                        </a:rPr>
                        <a:t>90.0%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96.7%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96.7%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31160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 dirty="0">
                          <a:effectLst/>
                        </a:rPr>
                        <a:t>FMR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 dirty="0">
                          <a:effectLst/>
                        </a:rPr>
                        <a:t>33.0%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 dirty="0">
                          <a:effectLst/>
                        </a:rPr>
                        <a:t>33.0%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 dirty="0">
                          <a:effectLst/>
                        </a:rPr>
                        <a:t>46.7%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 dirty="0">
                          <a:effectLst/>
                        </a:rPr>
                        <a:t>56.7%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 dirty="0">
                          <a:effectLst/>
                        </a:rPr>
                        <a:t>60.0%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 dirty="0">
                          <a:effectLst/>
                        </a:rPr>
                        <a:t>60.0%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 dirty="0">
                          <a:effectLst/>
                        </a:rPr>
                        <a:t>60.0%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 dirty="0">
                          <a:effectLst/>
                        </a:rPr>
                        <a:t>73.3%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 dirty="0">
                          <a:effectLst/>
                        </a:rPr>
                        <a:t>66.7%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 dirty="0">
                          <a:effectLst/>
                        </a:rPr>
                        <a:t>83.3%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96.7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83.3%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31160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u="none" strike="noStrike" dirty="0">
                          <a:effectLst/>
                        </a:rPr>
                        <a:t>Overall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u="none" strike="noStrike" dirty="0">
                          <a:effectLst/>
                        </a:rPr>
                        <a:t>81.7%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u="none" strike="noStrike" dirty="0">
                          <a:effectLst/>
                        </a:rPr>
                        <a:t>81.0%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u="none" strike="noStrike" dirty="0">
                          <a:effectLst/>
                        </a:rPr>
                        <a:t>85.0%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u="none" strike="noStrike" dirty="0">
                          <a:effectLst/>
                        </a:rPr>
                        <a:t>87.0%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u="none" strike="noStrike" dirty="0">
                          <a:effectLst/>
                        </a:rPr>
                        <a:t>90.7%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u="none" strike="noStrike" dirty="0">
                          <a:effectLst/>
                        </a:rPr>
                        <a:t>93.7%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u="none" strike="noStrike" dirty="0">
                          <a:effectLst/>
                        </a:rPr>
                        <a:t>93.0%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u="none" strike="noStrike" dirty="0">
                          <a:effectLst/>
                        </a:rPr>
                        <a:t>94.0%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u="none" strike="noStrike" dirty="0">
                          <a:effectLst/>
                        </a:rPr>
                        <a:t>94.7%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u="none" strike="noStrike" dirty="0">
                          <a:effectLst/>
                        </a:rPr>
                        <a:t>96.0%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98.0%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97.7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186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130176"/>
            <a:ext cx="9144000" cy="876300"/>
          </a:xfrm>
          <a:solidFill>
            <a:srgbClr val="003399"/>
          </a:solidFill>
        </p:spPr>
        <p:txBody>
          <a:bodyPr>
            <a:normAutofit/>
          </a:bodyPr>
          <a:lstStyle/>
          <a:p>
            <a:pPr marL="457200" indent="-457200" algn="ctr"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bg1"/>
                </a:solidFill>
              </a:rPr>
              <a:t>THE OVERALL SUMMARY FOR WC: OPERATING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9" y="1468136"/>
            <a:ext cx="9016019" cy="38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482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389"/>
            <a:ext cx="9144000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4"/>
          <p:cNvSpPr txBox="1">
            <a:spLocks noGrp="1"/>
          </p:cNvSpPr>
          <p:nvPr>
            <p:ph type="subTitle" idx="1"/>
          </p:nvPr>
        </p:nvSpPr>
        <p:spPr>
          <a:xfrm>
            <a:off x="135924" y="1254468"/>
            <a:ext cx="8884507" cy="457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ZA" dirty="0">
                <a:solidFill>
                  <a:srgbClr val="0066FF"/>
                </a:solidFill>
                <a:latin typeface="Calibri" pitchFamily="34" charset="0"/>
              </a:rPr>
              <a:t>The </a:t>
            </a:r>
            <a:r>
              <a:rPr lang="en-ZA" dirty="0" smtClean="0">
                <a:solidFill>
                  <a:srgbClr val="0066FF"/>
                </a:solidFill>
                <a:latin typeface="Calibri" pitchFamily="34" charset="0"/>
              </a:rPr>
              <a:t>previous slide </a:t>
            </a:r>
            <a:r>
              <a:rPr lang="en-ZA" dirty="0">
                <a:solidFill>
                  <a:srgbClr val="0066FF"/>
                </a:solidFill>
                <a:latin typeface="Calibri" pitchFamily="34" charset="0"/>
              </a:rPr>
              <a:t>indicates that in aggregate municipalities realised 98% of the operating </a:t>
            </a:r>
            <a:r>
              <a:rPr lang="en-ZA" dirty="0" smtClean="0">
                <a:solidFill>
                  <a:srgbClr val="0066FF"/>
                </a:solidFill>
                <a:latin typeface="Calibri" pitchFamily="34" charset="0"/>
              </a:rPr>
              <a:t>revenue and operating spending of 91.75% .</a:t>
            </a:r>
            <a:endParaRPr lang="en-ZA" dirty="0">
              <a:solidFill>
                <a:srgbClr val="0066FF"/>
              </a:solidFill>
              <a:latin typeface="Calibri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ZA" u="sng" dirty="0">
                <a:solidFill>
                  <a:srgbClr val="0066FF"/>
                </a:solidFill>
                <a:latin typeface="Calibri" pitchFamily="34" charset="0"/>
              </a:rPr>
              <a:t>Areas of low performance </a:t>
            </a:r>
            <a:r>
              <a:rPr lang="en-ZA" u="sng" dirty="0" smtClean="0">
                <a:solidFill>
                  <a:srgbClr val="0066FF"/>
                </a:solidFill>
                <a:latin typeface="Calibri" pitchFamily="34" charset="0"/>
              </a:rPr>
              <a:t>for operating revenue are:</a:t>
            </a:r>
            <a:endParaRPr lang="en-ZA" u="sng" dirty="0">
              <a:solidFill>
                <a:srgbClr val="0066FF"/>
              </a:solidFill>
              <a:latin typeface="Calibri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n-ZA" dirty="0">
                <a:solidFill>
                  <a:srgbClr val="0066FF"/>
                </a:solidFill>
                <a:latin typeface="Calibri" pitchFamily="34" charset="0"/>
              </a:rPr>
              <a:t>Transfers recognise – operational (86.87% of R4.31 billion)</a:t>
            </a:r>
          </a:p>
          <a:p>
            <a:pPr marL="285750" indent="-285750" algn="just">
              <a:buFontTx/>
              <a:buChar char="-"/>
            </a:pPr>
            <a:r>
              <a:rPr lang="en-ZA" dirty="0">
                <a:solidFill>
                  <a:srgbClr val="0066FF"/>
                </a:solidFill>
                <a:latin typeface="Calibri" pitchFamily="34" charset="0"/>
              </a:rPr>
              <a:t>Interest Earned (82% of R294.9 million)</a:t>
            </a:r>
          </a:p>
          <a:p>
            <a:pPr marL="285750" indent="-285750" algn="just">
              <a:buFontTx/>
              <a:buChar char="-"/>
            </a:pPr>
            <a:r>
              <a:rPr lang="en-ZA" dirty="0">
                <a:solidFill>
                  <a:srgbClr val="0066FF"/>
                </a:solidFill>
                <a:latin typeface="Calibri" pitchFamily="34" charset="0"/>
              </a:rPr>
              <a:t>Fines (74.36% of R209 million)</a:t>
            </a:r>
          </a:p>
          <a:p>
            <a:pPr marL="285750" indent="-285750" algn="just">
              <a:buFontTx/>
              <a:buChar char="-"/>
            </a:pPr>
            <a:r>
              <a:rPr lang="en-ZA" dirty="0">
                <a:solidFill>
                  <a:srgbClr val="0066FF"/>
                </a:solidFill>
                <a:latin typeface="Calibri" pitchFamily="34" charset="0"/>
              </a:rPr>
              <a:t>Gains on the disposal of PPE (54.30% of 83.89 </a:t>
            </a:r>
            <a:r>
              <a:rPr lang="en-ZA" dirty="0" smtClean="0">
                <a:solidFill>
                  <a:srgbClr val="0066FF"/>
                </a:solidFill>
                <a:latin typeface="Calibri" pitchFamily="34" charset="0"/>
              </a:rPr>
              <a:t>million)</a:t>
            </a:r>
          </a:p>
          <a:p>
            <a:pPr marL="285750" indent="-285750" algn="just">
              <a:buFontTx/>
              <a:buChar char="-"/>
            </a:pPr>
            <a:r>
              <a:rPr lang="en-ZA" dirty="0" smtClean="0">
                <a:solidFill>
                  <a:srgbClr val="0066FF"/>
                </a:solidFill>
                <a:latin typeface="Calibri" pitchFamily="34" charset="0"/>
              </a:rPr>
              <a:t>Cederberg</a:t>
            </a:r>
            <a:r>
              <a:rPr lang="en-ZA" dirty="0">
                <a:solidFill>
                  <a:srgbClr val="0066FF"/>
                </a:solidFill>
                <a:latin typeface="Calibri" pitchFamily="34" charset="0"/>
              </a:rPr>
              <a:t>, Kannaland, Swellendam, and CKD and </a:t>
            </a:r>
            <a:r>
              <a:rPr lang="en-ZA" dirty="0" smtClean="0">
                <a:solidFill>
                  <a:srgbClr val="0066FF"/>
                </a:solidFill>
                <a:latin typeface="Calibri" pitchFamily="34" charset="0"/>
              </a:rPr>
              <a:t>Laingsburg </a:t>
            </a:r>
            <a:r>
              <a:rPr lang="en-ZA" dirty="0">
                <a:solidFill>
                  <a:srgbClr val="0066FF"/>
                </a:solidFill>
                <a:latin typeface="Calibri" pitchFamily="34" charset="0"/>
              </a:rPr>
              <a:t>realised </a:t>
            </a:r>
            <a:r>
              <a:rPr lang="en-ZA" dirty="0" smtClean="0">
                <a:solidFill>
                  <a:srgbClr val="0066FF"/>
                </a:solidFill>
                <a:latin typeface="Calibri" pitchFamily="34" charset="0"/>
              </a:rPr>
              <a:t>less </a:t>
            </a:r>
            <a:r>
              <a:rPr lang="en-ZA" dirty="0">
                <a:solidFill>
                  <a:srgbClr val="0066FF"/>
                </a:solidFill>
                <a:latin typeface="Calibri" pitchFamily="34" charset="0"/>
              </a:rPr>
              <a:t>than 90% of total </a:t>
            </a:r>
            <a:r>
              <a:rPr lang="en-ZA" dirty="0" smtClean="0">
                <a:solidFill>
                  <a:srgbClr val="0066FF"/>
                </a:solidFill>
                <a:latin typeface="Calibri" pitchFamily="34" charset="0"/>
              </a:rPr>
              <a:t>budgeted revenue </a:t>
            </a:r>
            <a:r>
              <a:rPr lang="en-ZA" dirty="0">
                <a:solidFill>
                  <a:srgbClr val="0066FF"/>
                </a:solidFill>
                <a:latin typeface="Calibri" pitchFamily="34" charset="0"/>
              </a:rPr>
              <a:t>which has a serious impact on the cash flow of the municipality</a:t>
            </a:r>
            <a:r>
              <a:rPr lang="en-ZA" dirty="0" smtClean="0">
                <a:solidFill>
                  <a:srgbClr val="0066FF"/>
                </a:solidFill>
                <a:latin typeface="Calibri" pitchFamily="34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endParaRPr lang="en-ZA" dirty="0">
              <a:solidFill>
                <a:srgbClr val="0066FF"/>
              </a:solidFill>
              <a:latin typeface="Calibri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ZA" u="sng" dirty="0">
                <a:solidFill>
                  <a:srgbClr val="0066FF"/>
                </a:solidFill>
                <a:latin typeface="Calibri" pitchFamily="34" charset="0"/>
              </a:rPr>
              <a:t>Areas of low performance for operating expenditure are:</a:t>
            </a:r>
          </a:p>
          <a:p>
            <a:pPr marL="285750" indent="-285750" algn="just">
              <a:buFontTx/>
              <a:buChar char="-"/>
            </a:pPr>
            <a:r>
              <a:rPr lang="en-ZA" dirty="0" smtClean="0">
                <a:solidFill>
                  <a:srgbClr val="0066FF"/>
                </a:solidFill>
                <a:latin typeface="Calibri" pitchFamily="34" charset="0"/>
              </a:rPr>
              <a:t>Employee Related Costs – 94.72% of R11.05 bil budget, ie R583 mil under. (</a:t>
            </a:r>
            <a:r>
              <a:rPr lang="en-ZA" dirty="0" err="1" smtClean="0">
                <a:solidFill>
                  <a:srgbClr val="0066FF"/>
                </a:solidFill>
                <a:latin typeface="Calibri" pitchFamily="34" charset="0"/>
              </a:rPr>
              <a:t>CoCT</a:t>
            </a:r>
            <a:r>
              <a:rPr lang="en-ZA" smtClean="0">
                <a:solidFill>
                  <a:srgbClr val="0066FF"/>
                </a:solidFill>
                <a:latin typeface="Calibri" pitchFamily="34" charset="0"/>
              </a:rPr>
              <a:t> R472 mil)</a:t>
            </a:r>
            <a:endParaRPr lang="en-ZA" dirty="0" smtClean="0">
              <a:solidFill>
                <a:srgbClr val="0066FF"/>
              </a:solidFill>
              <a:latin typeface="Calibri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n-ZA" dirty="0" smtClean="0">
                <a:solidFill>
                  <a:srgbClr val="0066FF"/>
                </a:solidFill>
                <a:latin typeface="Calibri" pitchFamily="34" charset="0"/>
              </a:rPr>
              <a:t>Bulk </a:t>
            </a:r>
            <a:r>
              <a:rPr lang="en-ZA" dirty="0">
                <a:solidFill>
                  <a:srgbClr val="0066FF"/>
                </a:solidFill>
                <a:latin typeface="Calibri" pitchFamily="34" charset="0"/>
              </a:rPr>
              <a:t>purchases (89.01% of R8.81 billion) due to accrual accounting.</a:t>
            </a:r>
          </a:p>
          <a:p>
            <a:pPr marL="285750" lvl="0" indent="-285750" algn="just">
              <a:buFontTx/>
              <a:buChar char="-"/>
            </a:pPr>
            <a:r>
              <a:rPr lang="en-ZA" dirty="0">
                <a:solidFill>
                  <a:srgbClr val="0066FF"/>
                </a:solidFill>
                <a:latin typeface="Calibri" pitchFamily="34" charset="0"/>
              </a:rPr>
              <a:t>Transfers and grants (76.49% of R350 million</a:t>
            </a:r>
            <a:r>
              <a:rPr lang="en-ZA" dirty="0" smtClean="0">
                <a:solidFill>
                  <a:srgbClr val="0066FF"/>
                </a:solidFill>
                <a:latin typeface="Calibri" pitchFamily="34" charset="0"/>
              </a:rPr>
              <a:t>).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20608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130176"/>
            <a:ext cx="9144000" cy="876300"/>
          </a:xfrm>
          <a:solidFill>
            <a:srgbClr val="003399"/>
          </a:solidFill>
        </p:spPr>
        <p:txBody>
          <a:bodyPr>
            <a:normAutofit/>
          </a:bodyPr>
          <a:lstStyle/>
          <a:p>
            <a:pPr marL="457200" indent="-457200" algn="ctr"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bg1"/>
                </a:solidFill>
              </a:rPr>
              <a:t>OVERALL SUMMARY FOR WC: CAPITAL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" y="3772487"/>
            <a:ext cx="902364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ZA" dirty="0">
                <a:solidFill>
                  <a:srgbClr val="0062AC"/>
                </a:solidFill>
              </a:rPr>
              <a:t>Many municipalities however indicated that the capital expenditure will increase with the finalisation of the year-end procedures and outstanding transactions</a:t>
            </a:r>
            <a:r>
              <a:rPr lang="en-ZA" dirty="0" smtClean="0">
                <a:solidFill>
                  <a:srgbClr val="0062AC"/>
                </a:solidFill>
              </a:rPr>
              <a:t>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ZA" dirty="0">
                <a:solidFill>
                  <a:srgbClr val="0062AC"/>
                </a:solidFill>
              </a:rPr>
              <a:t>The main reason provided for the under spending of the capital budget is mainly due to delays in environmental impact assessment, procurement challenges and funding. </a:t>
            </a:r>
            <a:endParaRPr lang="en-ZA" dirty="0" smtClean="0">
              <a:solidFill>
                <a:srgbClr val="0062AC"/>
              </a:solidFill>
            </a:endParaRPr>
          </a:p>
        </p:txBody>
      </p:sp>
      <p:sp>
        <p:nvSpPr>
          <p:cNvPr id="3" name="Left Brace 2"/>
          <p:cNvSpPr/>
          <p:nvPr/>
        </p:nvSpPr>
        <p:spPr>
          <a:xfrm>
            <a:off x="7176375" y="2287518"/>
            <a:ext cx="196770" cy="60688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7373145" y="2287518"/>
            <a:ext cx="96316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7" y="1071937"/>
            <a:ext cx="8903281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810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130176"/>
            <a:ext cx="9144000" cy="876300"/>
          </a:xfrm>
          <a:solidFill>
            <a:srgbClr val="003399"/>
          </a:solidFill>
        </p:spPr>
        <p:txBody>
          <a:bodyPr>
            <a:normAutofit/>
          </a:bodyPr>
          <a:lstStyle/>
          <a:p>
            <a:pPr marL="457200" indent="-457200" algn="ctr"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bg1"/>
                </a:solidFill>
              </a:rPr>
              <a:t>OVERALL SUMMARY FOR WC: CAPITAL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687" y="1178141"/>
            <a:ext cx="7574048" cy="6260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/>
          <p:nvPr/>
        </p:nvCxnSpPr>
        <p:spPr>
          <a:xfrm flipV="1">
            <a:off x="902687" y="5745892"/>
            <a:ext cx="7882967" cy="1235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6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130176"/>
            <a:ext cx="9144000" cy="876300"/>
          </a:xfrm>
          <a:solidFill>
            <a:srgbClr val="003399"/>
          </a:solidFill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OVERALL SUMMARY – WC: CASH FLOWS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854" y="2819465"/>
            <a:ext cx="8917822" cy="320857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500" dirty="0" smtClean="0">
                <a:solidFill>
                  <a:srgbClr val="003399"/>
                </a:solidFill>
              </a:rPr>
              <a:t>Aggregated Cash </a:t>
            </a:r>
            <a:r>
              <a:rPr lang="en-US" sz="1500" dirty="0">
                <a:solidFill>
                  <a:srgbClr val="003399"/>
                </a:solidFill>
              </a:rPr>
              <a:t>flows from </a:t>
            </a:r>
            <a:r>
              <a:rPr lang="en-US" sz="1500" u="sng" dirty="0" smtClean="0">
                <a:solidFill>
                  <a:srgbClr val="003399"/>
                </a:solidFill>
              </a:rPr>
              <a:t>Operations</a:t>
            </a:r>
            <a:r>
              <a:rPr lang="en-US" sz="1500" dirty="0" smtClean="0">
                <a:solidFill>
                  <a:srgbClr val="003399"/>
                </a:solidFill>
              </a:rPr>
              <a:t> </a:t>
            </a:r>
            <a:r>
              <a:rPr lang="en-US" sz="1500" b="1" dirty="0">
                <a:solidFill>
                  <a:srgbClr val="003399"/>
                </a:solidFill>
              </a:rPr>
              <a:t>is positive</a:t>
            </a:r>
            <a:r>
              <a:rPr lang="en-US" sz="1500" dirty="0">
                <a:solidFill>
                  <a:srgbClr val="003399"/>
                </a:solidFill>
              </a:rPr>
              <a:t> at </a:t>
            </a:r>
            <a:r>
              <a:rPr lang="en-US" sz="1500" b="1" dirty="0" smtClean="0">
                <a:solidFill>
                  <a:srgbClr val="003399"/>
                </a:solidFill>
              </a:rPr>
              <a:t>R4.49 bil (biggest from CoCT) and below </a:t>
            </a:r>
            <a:r>
              <a:rPr lang="en-US" sz="1500" dirty="0" smtClean="0">
                <a:solidFill>
                  <a:srgbClr val="003399"/>
                </a:solidFill>
              </a:rPr>
              <a:t>the YTD budget. </a:t>
            </a:r>
            <a:endParaRPr lang="en-US" sz="1500" dirty="0">
              <a:solidFill>
                <a:srgbClr val="003399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500" dirty="0" smtClean="0">
                <a:solidFill>
                  <a:srgbClr val="003399"/>
                </a:solidFill>
              </a:rPr>
              <a:t>Aggregated Cash </a:t>
            </a:r>
            <a:r>
              <a:rPr lang="en-US" sz="1500" dirty="0">
                <a:solidFill>
                  <a:srgbClr val="003399"/>
                </a:solidFill>
              </a:rPr>
              <a:t>flows from </a:t>
            </a:r>
            <a:r>
              <a:rPr lang="en-US" sz="1500" u="sng" dirty="0" smtClean="0">
                <a:solidFill>
                  <a:srgbClr val="003399"/>
                </a:solidFill>
              </a:rPr>
              <a:t>Investing</a:t>
            </a:r>
            <a:r>
              <a:rPr lang="en-US" sz="1500" dirty="0" smtClean="0">
                <a:solidFill>
                  <a:srgbClr val="003399"/>
                </a:solidFill>
              </a:rPr>
              <a:t> </a:t>
            </a:r>
            <a:r>
              <a:rPr lang="en-US" sz="1500" b="1" dirty="0">
                <a:solidFill>
                  <a:srgbClr val="003399"/>
                </a:solidFill>
              </a:rPr>
              <a:t>is negative</a:t>
            </a:r>
            <a:r>
              <a:rPr lang="en-US" sz="1500" dirty="0">
                <a:solidFill>
                  <a:srgbClr val="003399"/>
                </a:solidFill>
              </a:rPr>
              <a:t> </a:t>
            </a:r>
            <a:r>
              <a:rPr lang="en-US" sz="1500" dirty="0" smtClean="0">
                <a:solidFill>
                  <a:srgbClr val="003399"/>
                </a:solidFill>
              </a:rPr>
              <a:t>at </a:t>
            </a:r>
            <a:r>
              <a:rPr lang="en-US" sz="1500" b="1" dirty="0" smtClean="0">
                <a:solidFill>
                  <a:srgbClr val="003399"/>
                </a:solidFill>
              </a:rPr>
              <a:t>R4.80 bil </a:t>
            </a:r>
            <a:r>
              <a:rPr lang="en-US" sz="1500" dirty="0" smtClean="0">
                <a:solidFill>
                  <a:srgbClr val="003399"/>
                </a:solidFill>
              </a:rPr>
              <a:t>as capital payments (Capex) exceeded receipts from disposals, debtors, investments 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500" dirty="0" smtClean="0">
                <a:solidFill>
                  <a:srgbClr val="003399"/>
                </a:solidFill>
              </a:rPr>
              <a:t>Cash from </a:t>
            </a:r>
            <a:r>
              <a:rPr lang="en-US" sz="1500" u="sng" dirty="0" smtClean="0">
                <a:solidFill>
                  <a:srgbClr val="003399"/>
                </a:solidFill>
              </a:rPr>
              <a:t>Financing</a:t>
            </a:r>
            <a:r>
              <a:rPr lang="en-US" sz="1500" dirty="0" smtClean="0">
                <a:solidFill>
                  <a:srgbClr val="003399"/>
                </a:solidFill>
              </a:rPr>
              <a:t> </a:t>
            </a:r>
            <a:r>
              <a:rPr lang="en-US" sz="1500" b="1" dirty="0" smtClean="0">
                <a:solidFill>
                  <a:srgbClr val="003399"/>
                </a:solidFill>
              </a:rPr>
              <a:t>also positive</a:t>
            </a:r>
            <a:r>
              <a:rPr lang="en-US" sz="1500" dirty="0" smtClean="0">
                <a:solidFill>
                  <a:srgbClr val="003399"/>
                </a:solidFill>
              </a:rPr>
              <a:t> (pmnts &lt; receipts) meaning </a:t>
            </a:r>
            <a:r>
              <a:rPr lang="en-US" sz="1500" b="1" dirty="0" smtClean="0">
                <a:solidFill>
                  <a:srgbClr val="003399"/>
                </a:solidFill>
              </a:rPr>
              <a:t>repayment of borrowings less than new borrowings (ST or LT)</a:t>
            </a:r>
            <a:r>
              <a:rPr lang="en-US" sz="1500" dirty="0" smtClean="0">
                <a:solidFill>
                  <a:srgbClr val="003399"/>
                </a:solidFill>
              </a:rPr>
              <a:t> and is below budget or planning. This can be attributed to most municipalities delay the take of borrowing to save finance costs.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500" dirty="0" smtClean="0">
                <a:solidFill>
                  <a:srgbClr val="003399"/>
                </a:solidFill>
              </a:rPr>
              <a:t>All municipalities reported positive cash balances except </a:t>
            </a:r>
            <a:r>
              <a:rPr lang="en-US" sz="1500" dirty="0" smtClean="0">
                <a:solidFill>
                  <a:srgbClr val="003399"/>
                </a:solidFill>
              </a:rPr>
              <a:t>2, however </a:t>
            </a:r>
            <a:r>
              <a:rPr lang="en-US" sz="1500" dirty="0" smtClean="0">
                <a:solidFill>
                  <a:srgbClr val="003399"/>
                </a:solidFill>
              </a:rPr>
              <a:t>some municipalities with positive balances have commitments against it (e.g. grants and creditors outstanding). </a:t>
            </a:r>
          </a:p>
        </p:txBody>
      </p:sp>
      <p:sp>
        <p:nvSpPr>
          <p:cNvPr id="5" name="Oval 4"/>
          <p:cNvSpPr/>
          <p:nvPr/>
        </p:nvSpPr>
        <p:spPr>
          <a:xfrm>
            <a:off x="7149581" y="1937823"/>
            <a:ext cx="850900" cy="86201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8661"/>
            <a:ext cx="9143999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03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130176"/>
            <a:ext cx="9144000" cy="876300"/>
          </a:xfrm>
          <a:solidFill>
            <a:srgbClr val="003399"/>
          </a:solidFill>
        </p:spPr>
        <p:txBody>
          <a:bodyPr>
            <a:normAutofit/>
          </a:bodyPr>
          <a:lstStyle/>
          <a:p>
            <a:pPr marL="457200" indent="-457200" algn="ctr"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bg1"/>
                </a:solidFill>
              </a:rPr>
              <a:t>OVERALL SUMMARY - WC: DEBTORS &amp; CREDITORS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178" y="3393268"/>
            <a:ext cx="8986734" cy="205440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ZA" sz="1700" dirty="0" smtClean="0">
                <a:solidFill>
                  <a:srgbClr val="0062AC"/>
                </a:solidFill>
              </a:rPr>
              <a:t>The </a:t>
            </a:r>
            <a:r>
              <a:rPr lang="en-ZA" sz="1700" dirty="0">
                <a:solidFill>
                  <a:srgbClr val="0062AC"/>
                </a:solidFill>
              </a:rPr>
              <a:t>total outstanding debtors for more than 90 days amounts to </a:t>
            </a:r>
            <a:r>
              <a:rPr lang="en-ZA" sz="1700" dirty="0" smtClean="0">
                <a:solidFill>
                  <a:srgbClr val="0062AC"/>
                </a:solidFill>
              </a:rPr>
              <a:t>R5.53 </a:t>
            </a:r>
            <a:r>
              <a:rPr lang="en-ZA" sz="1700" dirty="0">
                <a:solidFill>
                  <a:srgbClr val="0062AC"/>
                </a:solidFill>
              </a:rPr>
              <a:t>billion and it equates to </a:t>
            </a:r>
            <a:r>
              <a:rPr lang="en-ZA" sz="1700" dirty="0" smtClean="0">
                <a:solidFill>
                  <a:srgbClr val="0062AC"/>
                </a:solidFill>
              </a:rPr>
              <a:t>69.3 </a:t>
            </a:r>
            <a:r>
              <a:rPr lang="en-ZA" sz="1700" dirty="0">
                <a:solidFill>
                  <a:srgbClr val="0062AC"/>
                </a:solidFill>
              </a:rPr>
              <a:t>per cent </a:t>
            </a:r>
            <a:r>
              <a:rPr lang="en-ZA" sz="1700" dirty="0" smtClean="0">
                <a:solidFill>
                  <a:srgbClr val="0062AC"/>
                </a:solidFill>
              </a:rPr>
              <a:t>(69.4% </a:t>
            </a:r>
            <a:r>
              <a:rPr lang="en-ZA" sz="1700" dirty="0">
                <a:solidFill>
                  <a:srgbClr val="0062AC"/>
                </a:solidFill>
              </a:rPr>
              <a:t>at the end of </a:t>
            </a:r>
            <a:r>
              <a:rPr lang="en-ZA" sz="1700" dirty="0" smtClean="0">
                <a:solidFill>
                  <a:srgbClr val="0062AC"/>
                </a:solidFill>
              </a:rPr>
              <a:t>May 2013) </a:t>
            </a:r>
            <a:r>
              <a:rPr lang="en-ZA" sz="1700" dirty="0">
                <a:solidFill>
                  <a:srgbClr val="0062AC"/>
                </a:solidFill>
              </a:rPr>
              <a:t>of the total aggregated outstanding debtors. </a:t>
            </a:r>
            <a:endParaRPr lang="en-US" sz="1700" dirty="0" smtClean="0">
              <a:solidFill>
                <a:srgbClr val="0062AC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700" dirty="0" smtClean="0">
                <a:solidFill>
                  <a:srgbClr val="0062AC"/>
                </a:solidFill>
              </a:rPr>
              <a:t>Overdue Creditors are being monitored but mainly consist of disputes and queries.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700" dirty="0" smtClean="0">
                <a:solidFill>
                  <a:srgbClr val="0062AC"/>
                </a:solidFill>
              </a:rPr>
              <a:t>An Area of concern is </a:t>
            </a:r>
            <a:r>
              <a:rPr lang="en-US" sz="1700" dirty="0" smtClean="0">
                <a:solidFill>
                  <a:srgbClr val="0062AC"/>
                </a:solidFill>
              </a:rPr>
              <a:t>where muni </a:t>
            </a:r>
            <a:r>
              <a:rPr lang="en-US" sz="1700" dirty="0" smtClean="0">
                <a:solidFill>
                  <a:srgbClr val="0062AC"/>
                </a:solidFill>
              </a:rPr>
              <a:t>defaulted on an arrangement with Eskom and is R15.8 million in arrears.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8" y="1197586"/>
            <a:ext cx="9079822" cy="2158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6561438" y="3015049"/>
            <a:ext cx="130981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065373" y="3328090"/>
            <a:ext cx="37976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810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4207</TotalTime>
  <Words>771</Words>
  <Application>Microsoft Office PowerPoint</Application>
  <PresentationFormat>On-screen Show (4:3)</PresentationFormat>
  <Paragraphs>128</Paragraphs>
  <Slides>10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Office Theme</vt:lpstr>
      <vt:lpstr>Custom Design</vt:lpstr>
      <vt:lpstr>2_Custom Design</vt:lpstr>
      <vt:lpstr>Consolidated IYM  Executive Report June 2013</vt:lpstr>
      <vt:lpstr>PRESENTATION COVERAGE CONTENT</vt:lpstr>
      <vt:lpstr>SUMMARY REPORT: COMPLIANCE </vt:lpstr>
      <vt:lpstr>THE OVERALL SUMMARY FOR WC: OPERATING</vt:lpstr>
      <vt:lpstr>PowerPoint Presentation</vt:lpstr>
      <vt:lpstr>OVERALL SUMMARY FOR WC: CAPITAL</vt:lpstr>
      <vt:lpstr>OVERALL SUMMARY FOR WC: CAPITAL</vt:lpstr>
      <vt:lpstr>OVERALL SUMMARY – WC: CASH FLOWS</vt:lpstr>
      <vt:lpstr>OVERALL SUMMARY - WC: DEBTORS &amp; CREDITORS</vt:lpstr>
      <vt:lpstr>CONCLUSION AND WAY FORWARD</vt:lpstr>
    </vt:vector>
  </TitlesOfParts>
  <Company>YWood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 sub-title  Date of presentation</dc:title>
  <dc:creator>Marios</dc:creator>
  <cp:lastModifiedBy>Frans Sabbat</cp:lastModifiedBy>
  <cp:revision>322</cp:revision>
  <cp:lastPrinted>2013-07-29T06:31:48Z</cp:lastPrinted>
  <dcterms:created xsi:type="dcterms:W3CDTF">2011-10-06T13:46:04Z</dcterms:created>
  <dcterms:modified xsi:type="dcterms:W3CDTF">2013-09-04T11:48:11Z</dcterms:modified>
</cp:coreProperties>
</file>