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handoutMasterIdLst>
    <p:handoutMasterId r:id="rId52"/>
  </p:handoutMasterIdLst>
  <p:sldIdLst>
    <p:sldId id="256" r:id="rId2"/>
    <p:sldId id="261" r:id="rId3"/>
    <p:sldId id="265" r:id="rId4"/>
    <p:sldId id="266" r:id="rId5"/>
    <p:sldId id="292" r:id="rId6"/>
    <p:sldId id="293" r:id="rId7"/>
    <p:sldId id="267" r:id="rId8"/>
    <p:sldId id="299" r:id="rId9"/>
    <p:sldId id="264" r:id="rId10"/>
    <p:sldId id="302" r:id="rId11"/>
    <p:sldId id="305" r:id="rId12"/>
    <p:sldId id="304" r:id="rId13"/>
    <p:sldId id="332" r:id="rId14"/>
    <p:sldId id="298" r:id="rId15"/>
    <p:sldId id="283" r:id="rId16"/>
    <p:sldId id="306" r:id="rId17"/>
    <p:sldId id="268" r:id="rId18"/>
    <p:sldId id="269" r:id="rId19"/>
    <p:sldId id="270" r:id="rId20"/>
    <p:sldId id="307" r:id="rId21"/>
    <p:sldId id="271" r:id="rId22"/>
    <p:sldId id="272" r:id="rId23"/>
    <p:sldId id="273" r:id="rId24"/>
    <p:sldId id="274" r:id="rId25"/>
    <p:sldId id="276" r:id="rId26"/>
    <p:sldId id="277" r:id="rId27"/>
    <p:sldId id="278" r:id="rId28"/>
    <p:sldId id="279" r:id="rId29"/>
    <p:sldId id="280" r:id="rId30"/>
    <p:sldId id="281"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 id="320" r:id="rId44"/>
    <p:sldId id="321" r:id="rId45"/>
    <p:sldId id="322" r:id="rId46"/>
    <p:sldId id="323" r:id="rId47"/>
    <p:sldId id="324" r:id="rId48"/>
    <p:sldId id="325" r:id="rId49"/>
    <p:sldId id="326" r:id="rId50"/>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886" autoAdjust="0"/>
  </p:normalViewPr>
  <p:slideViewPr>
    <p:cSldViewPr>
      <p:cViewPr>
        <p:scale>
          <a:sx n="95" d="100"/>
          <a:sy n="95" d="100"/>
        </p:scale>
        <p:origin x="-1170" y="198"/>
      </p:cViewPr>
      <p:guideLst>
        <p:guide orient="horz" pos="2160"/>
        <p:guide pos="2880"/>
      </p:guideLst>
    </p:cSldViewPr>
  </p:slideViewPr>
  <p:notesTextViewPr>
    <p:cViewPr>
      <p:scale>
        <a:sx n="1" d="1"/>
        <a:sy n="1" d="1"/>
      </p:scale>
      <p:origin x="0" y="0"/>
    </p:cViewPr>
  </p:notesTextViewPr>
  <p:sorterViewPr>
    <p:cViewPr>
      <p:scale>
        <a:sx n="100" d="100"/>
        <a:sy n="100" d="100"/>
      </p:scale>
      <p:origin x="0" y="10980"/>
    </p:cViewPr>
  </p:sorterViewPr>
  <p:notesViewPr>
    <p:cSldViewPr>
      <p:cViewPr varScale="1">
        <p:scale>
          <a:sx n="70" d="100"/>
          <a:sy n="70" d="100"/>
        </p:scale>
        <p:origin x="-2004" y="-108"/>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Helen%20Venter\Documents\NT\FMIP%20III\Inception\tot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'EVAL MATRIX'!$C$24</c:f>
              <c:strCache>
                <c:ptCount val="1"/>
                <c:pt idx="0">
                  <c:v>GOVERNANCE</c:v>
                </c:pt>
              </c:strCache>
            </c:strRef>
          </c:tx>
          <c:invertIfNegative val="0"/>
          <c:val>
            <c:numRef>
              <c:f>'EVAL MATRIX'!$D$24:$AO$24</c:f>
              <c:numCache>
                <c:formatCode>0%</c:formatCode>
                <c:ptCount val="4"/>
                <c:pt idx="0">
                  <c:v>0.48011363636363635</c:v>
                </c:pt>
                <c:pt idx="1">
                  <c:v>0.45202020202020232</c:v>
                </c:pt>
                <c:pt idx="2">
                  <c:v>0.29040404040404177</c:v>
                </c:pt>
                <c:pt idx="3">
                  <c:v>0.46590909090909088</c:v>
                </c:pt>
              </c:numCache>
            </c:numRef>
          </c:val>
        </c:ser>
        <c:ser>
          <c:idx val="1"/>
          <c:order val="1"/>
          <c:tx>
            <c:strRef>
              <c:f>'EVAL MATRIX'!$C$25</c:f>
              <c:strCache>
                <c:ptCount val="1"/>
                <c:pt idx="0">
                  <c:v>- Strategy and planning</c:v>
                </c:pt>
              </c:strCache>
            </c:strRef>
          </c:tx>
          <c:invertIfNegative val="0"/>
          <c:val>
            <c:numRef>
              <c:f>'EVAL MATRIX'!$D$25:$AO$25</c:f>
            </c:numRef>
          </c:val>
          <c:shape val="box"/>
        </c:ser>
        <c:ser>
          <c:idx val="2"/>
          <c:order val="2"/>
          <c:tx>
            <c:strRef>
              <c:f>'EVAL MATRIX'!$C$26</c:f>
              <c:strCache>
                <c:ptCount val="1"/>
                <c:pt idx="0">
                  <c:v>- Budgeting</c:v>
                </c:pt>
              </c:strCache>
            </c:strRef>
          </c:tx>
          <c:invertIfNegative val="0"/>
          <c:val>
            <c:numRef>
              <c:f>'EVAL MATRIX'!$D$26:$AO$26</c:f>
            </c:numRef>
          </c:val>
          <c:shape val="box"/>
        </c:ser>
        <c:ser>
          <c:idx val="3"/>
          <c:order val="3"/>
          <c:tx>
            <c:strRef>
              <c:f>'EVAL MATRIX'!$C$27</c:f>
              <c:strCache>
                <c:ptCount val="1"/>
                <c:pt idx="0">
                  <c:v>- Monitoring &amp; Evaluation</c:v>
                </c:pt>
              </c:strCache>
            </c:strRef>
          </c:tx>
          <c:invertIfNegative val="0"/>
          <c:val>
            <c:numRef>
              <c:f>'EVAL MATRIX'!$D$27:$AO$27</c:f>
            </c:numRef>
          </c:val>
          <c:shape val="box"/>
        </c:ser>
        <c:ser>
          <c:idx val="4"/>
          <c:order val="4"/>
          <c:tx>
            <c:strRef>
              <c:f>'EVAL MATRIX'!$C$28</c:f>
              <c:strCache>
                <c:ptCount val="1"/>
                <c:pt idx="0">
                  <c:v>- Reporting</c:v>
                </c:pt>
              </c:strCache>
            </c:strRef>
          </c:tx>
          <c:invertIfNegative val="0"/>
          <c:val>
            <c:numRef>
              <c:f>'EVAL MATRIX'!$D$28:$AO$28</c:f>
            </c:numRef>
          </c:val>
          <c:shape val="box"/>
        </c:ser>
        <c:ser>
          <c:idx val="5"/>
          <c:order val="5"/>
          <c:tx>
            <c:strRef>
              <c:f>'EVAL MATRIX'!$C$29</c:f>
              <c:strCache>
                <c:ptCount val="1"/>
                <c:pt idx="0">
                  <c:v>MA</c:v>
                </c:pt>
              </c:strCache>
            </c:strRef>
          </c:tx>
          <c:invertIfNegative val="0"/>
          <c:val>
            <c:numRef>
              <c:f>'EVAL MATRIX'!$D$29:$AO$29</c:f>
              <c:numCache>
                <c:formatCode>0%</c:formatCode>
                <c:ptCount val="4"/>
                <c:pt idx="0">
                  <c:v>0.72656249999999956</c:v>
                </c:pt>
                <c:pt idx="1">
                  <c:v>0.59027777777777768</c:v>
                </c:pt>
                <c:pt idx="2">
                  <c:v>0.34722222222222404</c:v>
                </c:pt>
                <c:pt idx="3">
                  <c:v>0.68750000000000222</c:v>
                </c:pt>
              </c:numCache>
            </c:numRef>
          </c:val>
        </c:ser>
        <c:ser>
          <c:idx val="6"/>
          <c:order val="6"/>
          <c:tx>
            <c:strRef>
              <c:f>'EVAL MATRIX'!$C$30</c:f>
              <c:strCache>
                <c:ptCount val="1"/>
                <c:pt idx="0">
                  <c:v>- Revenue Management</c:v>
                </c:pt>
              </c:strCache>
            </c:strRef>
          </c:tx>
          <c:invertIfNegative val="0"/>
          <c:val>
            <c:numRef>
              <c:f>'EVAL MATRIX'!$D$30:$AO$30</c:f>
            </c:numRef>
          </c:val>
          <c:shape val="box"/>
        </c:ser>
        <c:ser>
          <c:idx val="7"/>
          <c:order val="7"/>
          <c:tx>
            <c:strRef>
              <c:f>'EVAL MATRIX'!$C$31</c:f>
              <c:strCache>
                <c:ptCount val="1"/>
                <c:pt idx="0">
                  <c:v>- Debt Management (debtors)</c:v>
                </c:pt>
              </c:strCache>
            </c:strRef>
          </c:tx>
          <c:invertIfNegative val="0"/>
          <c:val>
            <c:numRef>
              <c:f>'EVAL MATRIX'!$D$31:$AO$31</c:f>
            </c:numRef>
          </c:val>
          <c:shape val="box"/>
        </c:ser>
        <c:ser>
          <c:idx val="8"/>
          <c:order val="8"/>
          <c:tx>
            <c:strRef>
              <c:f>'EVAL MATRIX'!$C$32</c:f>
              <c:strCache>
                <c:ptCount val="1"/>
                <c:pt idx="0">
                  <c:v>- Expenditure Management</c:v>
                </c:pt>
              </c:strCache>
            </c:strRef>
          </c:tx>
          <c:invertIfNegative val="0"/>
          <c:val>
            <c:numRef>
              <c:f>'EVAL MATRIX'!$D$32:$AO$32</c:f>
            </c:numRef>
          </c:val>
          <c:shape val="box"/>
        </c:ser>
        <c:ser>
          <c:idx val="9"/>
          <c:order val="9"/>
          <c:tx>
            <c:strRef>
              <c:f>'EVAL MATRIX'!$C$33</c:f>
              <c:strCache>
                <c:ptCount val="1"/>
                <c:pt idx="0">
                  <c:v>- Banking &amp; Cash Management</c:v>
                </c:pt>
              </c:strCache>
            </c:strRef>
          </c:tx>
          <c:invertIfNegative val="0"/>
          <c:val>
            <c:numRef>
              <c:f>'EVAL MATRIX'!$D$33:$AO$33</c:f>
            </c:numRef>
          </c:val>
          <c:shape val="box"/>
        </c:ser>
        <c:ser>
          <c:idx val="10"/>
          <c:order val="10"/>
          <c:tx>
            <c:strRef>
              <c:f>'EVAL MATRIX'!$C$34</c:f>
              <c:strCache>
                <c:ptCount val="1"/>
                <c:pt idx="0">
                  <c:v>- Liability Management and Loss Control</c:v>
                </c:pt>
              </c:strCache>
            </c:strRef>
          </c:tx>
          <c:invertIfNegative val="0"/>
          <c:val>
            <c:numRef>
              <c:f>'EVAL MATRIX'!$D$34:$AO$34</c:f>
            </c:numRef>
          </c:val>
          <c:shape val="box"/>
        </c:ser>
        <c:ser>
          <c:idx val="11"/>
          <c:order val="11"/>
          <c:tx>
            <c:strRef>
              <c:f>'EVAL MATRIX'!$C$35</c:f>
              <c:strCache>
                <c:ptCount val="1"/>
                <c:pt idx="0">
                  <c:v>- Accounting</c:v>
                </c:pt>
              </c:strCache>
            </c:strRef>
          </c:tx>
          <c:invertIfNegative val="0"/>
          <c:val>
            <c:numRef>
              <c:f>'EVAL MATRIX'!$D$35:$AO$35</c:f>
            </c:numRef>
          </c:val>
          <c:shape val="box"/>
        </c:ser>
        <c:ser>
          <c:idx val="12"/>
          <c:order val="12"/>
          <c:tx>
            <c:strRef>
              <c:f>'EVAL MATRIX'!$C$36</c:f>
              <c:strCache>
                <c:ptCount val="1"/>
                <c:pt idx="0">
                  <c:v>- Reporting</c:v>
                </c:pt>
              </c:strCache>
            </c:strRef>
          </c:tx>
          <c:invertIfNegative val="0"/>
          <c:val>
            <c:numRef>
              <c:f>'EVAL MATRIX'!$D$36:$AO$36</c:f>
            </c:numRef>
          </c:val>
          <c:shape val="box"/>
        </c:ser>
        <c:ser>
          <c:idx val="13"/>
          <c:order val="13"/>
          <c:tx>
            <c:strRef>
              <c:f>'EVAL MATRIX'!$C$37</c:f>
              <c:strCache>
                <c:ptCount val="1"/>
                <c:pt idx="0">
                  <c:v>FA</c:v>
                </c:pt>
              </c:strCache>
            </c:strRef>
          </c:tx>
          <c:invertIfNegative val="0"/>
          <c:val>
            <c:numRef>
              <c:f>'EVAL MATRIX'!$D$37:$AO$37</c:f>
              <c:numCache>
                <c:formatCode>0%</c:formatCode>
                <c:ptCount val="4"/>
                <c:pt idx="0">
                  <c:v>0.65625000000000289</c:v>
                </c:pt>
                <c:pt idx="1">
                  <c:v>0.54761904761905078</c:v>
                </c:pt>
                <c:pt idx="2">
                  <c:v>0.35714285714285965</c:v>
                </c:pt>
                <c:pt idx="3">
                  <c:v>0.5401785714285755</c:v>
                </c:pt>
              </c:numCache>
            </c:numRef>
          </c:val>
        </c:ser>
        <c:ser>
          <c:idx val="14"/>
          <c:order val="14"/>
          <c:tx>
            <c:strRef>
              <c:f>'EVAL MATRIX'!$C$38</c:f>
              <c:strCache>
                <c:ptCount val="1"/>
                <c:pt idx="0">
                  <c:v>- Financial Asset Management</c:v>
                </c:pt>
              </c:strCache>
            </c:strRef>
          </c:tx>
          <c:invertIfNegative val="0"/>
          <c:val>
            <c:numRef>
              <c:f>'EVAL MATRIX'!$D$38:$AO$38</c:f>
            </c:numRef>
          </c:val>
          <c:shape val="box"/>
        </c:ser>
        <c:ser>
          <c:idx val="15"/>
          <c:order val="15"/>
          <c:tx>
            <c:strRef>
              <c:f>'EVAL MATRIX'!$C$39</c:f>
              <c:strCache>
                <c:ptCount val="1"/>
                <c:pt idx="0">
                  <c:v>- Movable Asset Management</c:v>
                </c:pt>
              </c:strCache>
            </c:strRef>
          </c:tx>
          <c:invertIfNegative val="0"/>
          <c:val>
            <c:numRef>
              <c:f>'EVAL MATRIX'!$D$39:$AO$39</c:f>
            </c:numRef>
          </c:val>
          <c:shape val="box"/>
        </c:ser>
        <c:ser>
          <c:idx val="16"/>
          <c:order val="16"/>
          <c:tx>
            <c:strRef>
              <c:f>'EVAL MATRIX'!$C$40</c:f>
              <c:strCache>
                <c:ptCount val="1"/>
                <c:pt idx="0">
                  <c:v>- Immovable Asset Management</c:v>
                </c:pt>
              </c:strCache>
            </c:strRef>
          </c:tx>
          <c:invertIfNegative val="0"/>
          <c:val>
            <c:numRef>
              <c:f>'EVAL MATRIX'!$D$40:$AO$40</c:f>
            </c:numRef>
          </c:val>
          <c:shape val="box"/>
        </c:ser>
        <c:ser>
          <c:idx val="17"/>
          <c:order val="17"/>
          <c:tx>
            <c:strRef>
              <c:f>'EVAL MATRIX'!$C$41</c:f>
              <c:strCache>
                <c:ptCount val="1"/>
                <c:pt idx="0">
                  <c:v>AM</c:v>
                </c:pt>
              </c:strCache>
            </c:strRef>
          </c:tx>
          <c:invertIfNegative val="0"/>
          <c:val>
            <c:numRef>
              <c:f>'EVAL MATRIX'!$D$41:$AO$41</c:f>
              <c:numCache>
                <c:formatCode>0%</c:formatCode>
                <c:ptCount val="4"/>
                <c:pt idx="0">
                  <c:v>0.67708333333333703</c:v>
                </c:pt>
                <c:pt idx="1">
                  <c:v>0.5185185185185186</c:v>
                </c:pt>
                <c:pt idx="2">
                  <c:v>0.32407407407407718</c:v>
                </c:pt>
                <c:pt idx="3">
                  <c:v>0.47916666666666846</c:v>
                </c:pt>
              </c:numCache>
            </c:numRef>
          </c:val>
        </c:ser>
        <c:ser>
          <c:idx val="18"/>
          <c:order val="18"/>
          <c:tx>
            <c:strRef>
              <c:f>'EVAL MATRIX'!$C$42</c:f>
              <c:strCache>
                <c:ptCount val="1"/>
                <c:pt idx="0">
                  <c:v>- Supply Chain Management System</c:v>
                </c:pt>
              </c:strCache>
            </c:strRef>
          </c:tx>
          <c:invertIfNegative val="0"/>
          <c:val>
            <c:numRef>
              <c:f>'EVAL MATRIX'!$D$42:$AO$42</c:f>
            </c:numRef>
          </c:val>
          <c:shape val="box"/>
        </c:ser>
        <c:ser>
          <c:idx val="19"/>
          <c:order val="19"/>
          <c:tx>
            <c:strRef>
              <c:f>'EVAL MATRIX'!$C$43</c:f>
              <c:strCache>
                <c:ptCount val="1"/>
                <c:pt idx="0">
                  <c:v>- Demand Management</c:v>
                </c:pt>
              </c:strCache>
            </c:strRef>
          </c:tx>
          <c:invertIfNegative val="0"/>
          <c:val>
            <c:numRef>
              <c:f>'EVAL MATRIX'!$D$43:$AO$43</c:f>
            </c:numRef>
          </c:val>
          <c:shape val="box"/>
        </c:ser>
        <c:ser>
          <c:idx val="20"/>
          <c:order val="20"/>
          <c:tx>
            <c:strRef>
              <c:f>'EVAL MATRIX'!$C$44</c:f>
              <c:strCache>
                <c:ptCount val="1"/>
                <c:pt idx="0">
                  <c:v>- Acquisition Management</c:v>
                </c:pt>
              </c:strCache>
            </c:strRef>
          </c:tx>
          <c:invertIfNegative val="0"/>
          <c:val>
            <c:numRef>
              <c:f>'EVAL MATRIX'!$D$44:$AO$44</c:f>
            </c:numRef>
          </c:val>
          <c:shape val="box"/>
        </c:ser>
        <c:ser>
          <c:idx val="21"/>
          <c:order val="21"/>
          <c:tx>
            <c:strRef>
              <c:f>'EVAL MATRIX'!$C$45</c:f>
              <c:strCache>
                <c:ptCount val="1"/>
                <c:pt idx="0">
                  <c:v>- Contract Management</c:v>
                </c:pt>
              </c:strCache>
            </c:strRef>
          </c:tx>
          <c:invertIfNegative val="0"/>
          <c:val>
            <c:numRef>
              <c:f>'EVAL MATRIX'!$D$45:$AO$45</c:f>
            </c:numRef>
          </c:val>
          <c:shape val="box"/>
        </c:ser>
        <c:ser>
          <c:idx val="22"/>
          <c:order val="22"/>
          <c:tx>
            <c:strRef>
              <c:f>'EVAL MATRIX'!$C$46</c:f>
              <c:strCache>
                <c:ptCount val="1"/>
                <c:pt idx="0">
                  <c:v>- Logistics Management</c:v>
                </c:pt>
              </c:strCache>
            </c:strRef>
          </c:tx>
          <c:invertIfNegative val="0"/>
          <c:val>
            <c:numRef>
              <c:f>'EVAL MATRIX'!$D$46:$AO$46</c:f>
            </c:numRef>
          </c:val>
          <c:shape val="box"/>
        </c:ser>
        <c:ser>
          <c:idx val="23"/>
          <c:order val="23"/>
          <c:tx>
            <c:strRef>
              <c:f>'EVAL MATRIX'!$C$47</c:f>
              <c:strCache>
                <c:ptCount val="1"/>
                <c:pt idx="0">
                  <c:v>- Disposal Management</c:v>
                </c:pt>
              </c:strCache>
            </c:strRef>
          </c:tx>
          <c:invertIfNegative val="0"/>
          <c:val>
            <c:numRef>
              <c:f>'EVAL MATRIX'!$D$47:$AO$47</c:f>
            </c:numRef>
          </c:val>
          <c:shape val="box"/>
        </c:ser>
        <c:ser>
          <c:idx val="24"/>
          <c:order val="24"/>
          <c:tx>
            <c:strRef>
              <c:f>'EVAL MATRIX'!$C$48</c:f>
              <c:strCache>
                <c:ptCount val="1"/>
                <c:pt idx="0">
                  <c:v>- SCM Reporting</c:v>
                </c:pt>
              </c:strCache>
            </c:strRef>
          </c:tx>
          <c:invertIfNegative val="0"/>
          <c:val>
            <c:numRef>
              <c:f>'EVAL MATRIX'!$D$48:$AO$48</c:f>
            </c:numRef>
          </c:val>
          <c:shape val="box"/>
        </c:ser>
        <c:ser>
          <c:idx val="25"/>
          <c:order val="25"/>
          <c:tx>
            <c:strRef>
              <c:f>'EVAL MATRIX'!$C$49</c:f>
              <c:strCache>
                <c:ptCount val="1"/>
                <c:pt idx="0">
                  <c:v>- SCM Performance Assessment</c:v>
                </c:pt>
              </c:strCache>
            </c:strRef>
          </c:tx>
          <c:invertIfNegative val="0"/>
          <c:val>
            <c:numRef>
              <c:f>'EVAL MATRIX'!$D$49:$AO$49</c:f>
            </c:numRef>
          </c:val>
          <c:shape val="box"/>
        </c:ser>
        <c:ser>
          <c:idx val="26"/>
          <c:order val="26"/>
          <c:tx>
            <c:strRef>
              <c:f>'EVAL MATRIX'!$C$50</c:f>
              <c:strCache>
                <c:ptCount val="1"/>
                <c:pt idx="0">
                  <c:v>- PPP</c:v>
                </c:pt>
              </c:strCache>
            </c:strRef>
          </c:tx>
          <c:invertIfNegative val="0"/>
          <c:val>
            <c:numRef>
              <c:f>'EVAL MATRIX'!$D$50:$AO$50</c:f>
            </c:numRef>
          </c:val>
          <c:shape val="box"/>
        </c:ser>
        <c:ser>
          <c:idx val="27"/>
          <c:order val="27"/>
          <c:tx>
            <c:strRef>
              <c:f>'EVAL MATRIX'!$C$51</c:f>
              <c:strCache>
                <c:ptCount val="1"/>
                <c:pt idx="0">
                  <c:v>- Infrastructure</c:v>
                </c:pt>
              </c:strCache>
            </c:strRef>
          </c:tx>
          <c:invertIfNegative val="0"/>
          <c:val>
            <c:numRef>
              <c:f>'EVAL MATRIX'!$D$51:$AO$51</c:f>
            </c:numRef>
          </c:val>
          <c:shape val="box"/>
        </c:ser>
        <c:ser>
          <c:idx val="28"/>
          <c:order val="28"/>
          <c:tx>
            <c:strRef>
              <c:f>'EVAL MATRIX'!$C$52</c:f>
              <c:strCache>
                <c:ptCount val="1"/>
                <c:pt idx="0">
                  <c:v>SCM</c:v>
                </c:pt>
              </c:strCache>
            </c:strRef>
          </c:tx>
          <c:invertIfNegative val="0"/>
          <c:val>
            <c:numRef>
              <c:f>'EVAL MATRIX'!$D$52:$AO$52</c:f>
              <c:numCache>
                <c:formatCode>0%</c:formatCode>
                <c:ptCount val="4"/>
                <c:pt idx="0">
                  <c:v>0.55625000000000002</c:v>
                </c:pt>
                <c:pt idx="1">
                  <c:v>0.49722222222222384</c:v>
                </c:pt>
                <c:pt idx="2">
                  <c:v>0.3611111111111111</c:v>
                </c:pt>
                <c:pt idx="3">
                  <c:v>0.46562500000000001</c:v>
                </c:pt>
              </c:numCache>
            </c:numRef>
          </c:val>
        </c:ser>
        <c:ser>
          <c:idx val="29"/>
          <c:order val="29"/>
          <c:tx>
            <c:strRef>
              <c:f>'EVAL MATRIX'!$C$53</c:f>
              <c:strCache>
                <c:ptCount val="1"/>
                <c:pt idx="0">
                  <c:v>- Listing of PE/ME</c:v>
                </c:pt>
              </c:strCache>
            </c:strRef>
          </c:tx>
          <c:invertIfNegative val="0"/>
          <c:val>
            <c:numRef>
              <c:f>'EVAL MATRIX'!$D$53:$AO$53</c:f>
            </c:numRef>
          </c:val>
          <c:shape val="box"/>
        </c:ser>
        <c:ser>
          <c:idx val="30"/>
          <c:order val="30"/>
          <c:tx>
            <c:strRef>
              <c:f>'EVAL MATRIX'!$C$54</c:f>
              <c:strCache>
                <c:ptCount val="1"/>
                <c:pt idx="0">
                  <c:v>- National&amp; Provincial Revenue Funds</c:v>
                </c:pt>
              </c:strCache>
            </c:strRef>
          </c:tx>
          <c:invertIfNegative val="0"/>
          <c:val>
            <c:numRef>
              <c:f>'EVAL MATRIX'!$D$54:$AO$54</c:f>
            </c:numRef>
          </c:val>
          <c:shape val="box"/>
        </c:ser>
        <c:ser>
          <c:idx val="31"/>
          <c:order val="31"/>
          <c:tx>
            <c:strRef>
              <c:f>'EVAL MATRIX'!$C$55</c:f>
              <c:strCache>
                <c:ptCount val="1"/>
                <c:pt idx="0">
                  <c:v>- Money held in Trust</c:v>
                </c:pt>
              </c:strCache>
            </c:strRef>
          </c:tx>
          <c:invertIfNegative val="0"/>
          <c:val>
            <c:numRef>
              <c:f>'EVAL MATRIX'!$D$55:$AO$55</c:f>
            </c:numRef>
          </c:val>
          <c:shape val="box"/>
        </c:ser>
        <c:ser>
          <c:idx val="32"/>
          <c:order val="32"/>
          <c:tx>
            <c:strRef>
              <c:f>'EVAL MATRIX'!$C$56</c:f>
              <c:strCache>
                <c:ptCount val="1"/>
                <c:pt idx="0">
                  <c:v>- Trading Entities</c:v>
                </c:pt>
              </c:strCache>
            </c:strRef>
          </c:tx>
          <c:invertIfNegative val="0"/>
          <c:val>
            <c:numRef>
              <c:f>'EVAL MATRIX'!$D$56:$AO$56</c:f>
            </c:numRef>
          </c:val>
          <c:shape val="box"/>
        </c:ser>
        <c:ser>
          <c:idx val="33"/>
          <c:order val="33"/>
          <c:tx>
            <c:strRef>
              <c:f>'EVAL MATRIX'!$C$57</c:f>
              <c:strCache>
                <c:ptCount val="1"/>
                <c:pt idx="0">
                  <c:v>- Committees &amp; Commissions</c:v>
                </c:pt>
              </c:strCache>
            </c:strRef>
          </c:tx>
          <c:invertIfNegative val="0"/>
          <c:val>
            <c:numRef>
              <c:f>'EVAL MATRIX'!$D$57:$AO$57</c:f>
            </c:numRef>
          </c:val>
          <c:shape val="box"/>
        </c:ser>
        <c:ser>
          <c:idx val="34"/>
          <c:order val="34"/>
          <c:tx>
            <c:strRef>
              <c:f>'EVAL MATRIX'!$C$58</c:f>
              <c:strCache>
                <c:ptCount val="1"/>
                <c:pt idx="0">
                  <c:v>- Government Payroll</c:v>
                </c:pt>
              </c:strCache>
            </c:strRef>
          </c:tx>
          <c:invertIfNegative val="0"/>
          <c:val>
            <c:numRef>
              <c:f>'EVAL MATRIX'!$D$58:$AO$58</c:f>
            </c:numRef>
          </c:val>
          <c:shape val="box"/>
        </c:ser>
        <c:ser>
          <c:idx val="35"/>
          <c:order val="35"/>
          <c:tx>
            <c:strRef>
              <c:f>'EVAL MATRIX'!$C$59</c:f>
              <c:strCache>
                <c:ptCount val="1"/>
                <c:pt idx="0">
                  <c:v>- Financial Misconduct</c:v>
                </c:pt>
              </c:strCache>
            </c:strRef>
          </c:tx>
          <c:invertIfNegative val="0"/>
          <c:val>
            <c:numRef>
              <c:f>'EVAL MATRIX'!$D$59:$AO$59</c:f>
            </c:numRef>
          </c:val>
          <c:shape val="box"/>
        </c:ser>
        <c:ser>
          <c:idx val="36"/>
          <c:order val="36"/>
          <c:tx>
            <c:strRef>
              <c:f>'EVAL MATRIX'!$C$60</c:f>
              <c:strCache>
                <c:ptCount val="1"/>
                <c:pt idx="0">
                  <c:v>- Exemptions and non-compliance</c:v>
                </c:pt>
              </c:strCache>
            </c:strRef>
          </c:tx>
          <c:invertIfNegative val="0"/>
          <c:val>
            <c:numRef>
              <c:f>'EVAL MATRIX'!$D$60:$AO$60</c:f>
            </c:numRef>
          </c:val>
          <c:shape val="box"/>
        </c:ser>
        <c:ser>
          <c:idx val="37"/>
          <c:order val="37"/>
          <c:tx>
            <c:strRef>
              <c:f>'EVAL MATRIX'!$C$61</c:f>
              <c:strCache>
                <c:ptCount val="1"/>
                <c:pt idx="0">
                  <c:v>MISCELLANEOUS</c:v>
                </c:pt>
              </c:strCache>
            </c:strRef>
          </c:tx>
          <c:invertIfNegative val="0"/>
          <c:val>
            <c:numRef>
              <c:f>'EVAL MATRIX'!$D$61:$AO$61</c:f>
              <c:numCache>
                <c:formatCode>0%</c:formatCode>
                <c:ptCount val="4"/>
                <c:pt idx="0">
                  <c:v>0.58203125000000222</c:v>
                </c:pt>
                <c:pt idx="1">
                  <c:v>0.48958333333333331</c:v>
                </c:pt>
                <c:pt idx="2">
                  <c:v>0.2986111111111111</c:v>
                </c:pt>
                <c:pt idx="3">
                  <c:v>0.46484375</c:v>
                </c:pt>
              </c:numCache>
            </c:numRef>
          </c:val>
        </c:ser>
        <c:dLbls>
          <c:showLegendKey val="0"/>
          <c:showVal val="0"/>
          <c:showCatName val="0"/>
          <c:showSerName val="0"/>
          <c:showPercent val="0"/>
          <c:showBubbleSize val="0"/>
        </c:dLbls>
        <c:gapWidth val="150"/>
        <c:shape val="cylinder"/>
        <c:axId val="67474176"/>
        <c:axId val="67475712"/>
        <c:axId val="0"/>
      </c:bar3DChart>
      <c:catAx>
        <c:axId val="67474176"/>
        <c:scaling>
          <c:orientation val="minMax"/>
        </c:scaling>
        <c:delete val="0"/>
        <c:axPos val="b"/>
        <c:majorTickMark val="out"/>
        <c:minorTickMark val="none"/>
        <c:tickLblPos val="nextTo"/>
        <c:crossAx val="67475712"/>
        <c:crosses val="autoZero"/>
        <c:auto val="1"/>
        <c:lblAlgn val="ctr"/>
        <c:lblOffset val="100"/>
        <c:noMultiLvlLbl val="0"/>
      </c:catAx>
      <c:valAx>
        <c:axId val="67475712"/>
        <c:scaling>
          <c:orientation val="minMax"/>
        </c:scaling>
        <c:delete val="0"/>
        <c:axPos val="l"/>
        <c:majorGridlines/>
        <c:numFmt formatCode="0%" sourceLinked="1"/>
        <c:majorTickMark val="out"/>
        <c:minorTickMark val="none"/>
        <c:tickLblPos val="nextTo"/>
        <c:crossAx val="67474176"/>
        <c:crosses val="autoZero"/>
        <c:crossBetween val="between"/>
      </c:valAx>
    </c:plotArea>
    <c:legend>
      <c:legendPos val="r"/>
      <c:layout/>
      <c:overlay val="0"/>
    </c:legend>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48B544-BB32-4490-924C-5901119C1EC0}" type="doc">
      <dgm:prSet loTypeId="urn:microsoft.com/office/officeart/2005/8/layout/cycle4#1" loCatId="cycle" qsTypeId="urn:microsoft.com/office/officeart/2005/8/quickstyle/3d4" qsCatId="3D" csTypeId="urn:microsoft.com/office/officeart/2005/8/colors/accent1_2" csCatId="accent1" phldr="1"/>
      <dgm:spPr/>
      <dgm:t>
        <a:bodyPr/>
        <a:lstStyle/>
        <a:p>
          <a:endParaRPr lang="en-ZA"/>
        </a:p>
      </dgm:t>
    </dgm:pt>
    <dgm:pt modelId="{170D8B7A-B73F-4C44-B1A8-EE2920879BBE}">
      <dgm:prSet phldrT="[Text]">
        <dgm:style>
          <a:lnRef idx="1">
            <a:schemeClr val="accent6"/>
          </a:lnRef>
          <a:fillRef idx="2">
            <a:schemeClr val="accent6"/>
          </a:fillRef>
          <a:effectRef idx="1">
            <a:schemeClr val="accent6"/>
          </a:effectRef>
          <a:fontRef idx="minor">
            <a:schemeClr val="dk1"/>
          </a:fontRef>
        </dgm:style>
      </dgm:prSet>
      <dgm:spPr/>
      <dgm:t>
        <a:bodyPr/>
        <a:lstStyle/>
        <a:p>
          <a:r>
            <a:rPr lang="en-ZA" dirty="0"/>
            <a:t>INSTITUTIONAL</a:t>
          </a:r>
        </a:p>
      </dgm:t>
    </dgm:pt>
    <dgm:pt modelId="{5FA0672F-0DB7-4FC9-B896-69BF159A818F}" type="parTrans" cxnId="{C38055CE-A8B8-4710-9FED-F3D61BCEFD5A}">
      <dgm:prSet/>
      <dgm:spPr/>
      <dgm:t>
        <a:bodyPr/>
        <a:lstStyle/>
        <a:p>
          <a:endParaRPr lang="en-ZA"/>
        </a:p>
      </dgm:t>
    </dgm:pt>
    <dgm:pt modelId="{D80DEFB9-AE26-4B5E-8651-3FB734984423}" type="sibTrans" cxnId="{C38055CE-A8B8-4710-9FED-F3D61BCEFD5A}">
      <dgm:prSet/>
      <dgm:spPr/>
      <dgm:t>
        <a:bodyPr/>
        <a:lstStyle/>
        <a:p>
          <a:endParaRPr lang="en-ZA"/>
        </a:p>
      </dgm:t>
    </dgm:pt>
    <dgm:pt modelId="{0367B69E-38D8-47A1-A883-9E05A43F10A8}">
      <dgm:prSet phldrT="[Text]" custT="1"/>
      <dgm:spPr>
        <a:ln>
          <a:noFill/>
        </a:ln>
      </dgm:spPr>
      <dgm:t>
        <a:bodyPr/>
        <a:lstStyle/>
        <a:p>
          <a:r>
            <a:rPr lang="en-ZA" sz="800" b="1" dirty="0"/>
            <a:t>Constitutional</a:t>
          </a:r>
        </a:p>
      </dgm:t>
    </dgm:pt>
    <dgm:pt modelId="{2094D4A3-C051-41D6-90B8-1449C6EAD3BC}" type="parTrans" cxnId="{798E10BA-0BFC-4A4F-BF54-23F19695C228}">
      <dgm:prSet/>
      <dgm:spPr/>
      <dgm:t>
        <a:bodyPr/>
        <a:lstStyle/>
        <a:p>
          <a:endParaRPr lang="en-ZA"/>
        </a:p>
      </dgm:t>
    </dgm:pt>
    <dgm:pt modelId="{308995C2-A3BA-4470-A931-D8585D5EF807}" type="sibTrans" cxnId="{798E10BA-0BFC-4A4F-BF54-23F19695C228}">
      <dgm:prSet/>
      <dgm:spPr/>
      <dgm:t>
        <a:bodyPr/>
        <a:lstStyle/>
        <a:p>
          <a:endParaRPr lang="en-ZA"/>
        </a:p>
      </dgm:t>
    </dgm:pt>
    <dgm:pt modelId="{0645C4DD-8A31-4B22-B6D4-13A347ACF835}">
      <dgm:prSet phldrT="[Text]">
        <dgm:style>
          <a:lnRef idx="1">
            <a:schemeClr val="accent1"/>
          </a:lnRef>
          <a:fillRef idx="2">
            <a:schemeClr val="accent1"/>
          </a:fillRef>
          <a:effectRef idx="1">
            <a:schemeClr val="accent1"/>
          </a:effectRef>
          <a:fontRef idx="minor">
            <a:schemeClr val="dk1"/>
          </a:fontRef>
        </dgm:style>
      </dgm:prSet>
      <dgm:spPr/>
      <dgm:t>
        <a:bodyPr/>
        <a:lstStyle/>
        <a:p>
          <a:r>
            <a:rPr lang="en-ZA" dirty="0"/>
            <a:t>ORGANISATIONAL</a:t>
          </a:r>
        </a:p>
      </dgm:t>
    </dgm:pt>
    <dgm:pt modelId="{25B76104-41C4-4560-8E14-33611411BE63}" type="parTrans" cxnId="{C291AA90-1C5E-41E7-9CEB-9024E584B647}">
      <dgm:prSet/>
      <dgm:spPr/>
      <dgm:t>
        <a:bodyPr/>
        <a:lstStyle/>
        <a:p>
          <a:endParaRPr lang="en-ZA"/>
        </a:p>
      </dgm:t>
    </dgm:pt>
    <dgm:pt modelId="{8500A613-1B91-42E1-B991-A6E7AD3E345D}" type="sibTrans" cxnId="{C291AA90-1C5E-41E7-9CEB-9024E584B647}">
      <dgm:prSet/>
      <dgm:spPr/>
      <dgm:t>
        <a:bodyPr/>
        <a:lstStyle/>
        <a:p>
          <a:endParaRPr lang="en-ZA"/>
        </a:p>
      </dgm:t>
    </dgm:pt>
    <dgm:pt modelId="{F47CA2C0-A745-4321-98E1-AC95DE3BB31E}">
      <dgm:prSet phldrT="[Text]" custT="1"/>
      <dgm:spPr>
        <a:ln>
          <a:noFill/>
        </a:ln>
      </dgm:spPr>
      <dgm:t>
        <a:bodyPr/>
        <a:lstStyle/>
        <a:p>
          <a:pPr algn="r"/>
          <a:r>
            <a:rPr lang="en-ZA" sz="800" b="1" dirty="0"/>
            <a:t>AA/AO/CFO Guide</a:t>
          </a:r>
        </a:p>
      </dgm:t>
    </dgm:pt>
    <dgm:pt modelId="{9AB8D8B4-1FC0-49A0-ABC0-07CBB2AE8623}" type="parTrans" cxnId="{2D7AD72C-0C80-41DE-8CF4-19F1401C27BB}">
      <dgm:prSet/>
      <dgm:spPr/>
      <dgm:t>
        <a:bodyPr/>
        <a:lstStyle/>
        <a:p>
          <a:endParaRPr lang="en-ZA"/>
        </a:p>
      </dgm:t>
    </dgm:pt>
    <dgm:pt modelId="{AB97A5D5-533E-4EAB-9270-5D184FDF1A70}" type="sibTrans" cxnId="{2D7AD72C-0C80-41DE-8CF4-19F1401C27BB}">
      <dgm:prSet/>
      <dgm:spPr/>
      <dgm:t>
        <a:bodyPr/>
        <a:lstStyle/>
        <a:p>
          <a:endParaRPr lang="en-ZA"/>
        </a:p>
      </dgm:t>
    </dgm:pt>
    <dgm:pt modelId="{4A08F0A3-BF05-443D-934B-8C96DF645729}">
      <dgm:prSet phldrT="[Text]">
        <dgm:style>
          <a:lnRef idx="1">
            <a:schemeClr val="accent3"/>
          </a:lnRef>
          <a:fillRef idx="2">
            <a:schemeClr val="accent3"/>
          </a:fillRef>
          <a:effectRef idx="1">
            <a:schemeClr val="accent3"/>
          </a:effectRef>
          <a:fontRef idx="minor">
            <a:schemeClr val="dk1"/>
          </a:fontRef>
        </dgm:style>
      </dgm:prSet>
      <dgm:spPr/>
      <dgm:t>
        <a:bodyPr/>
        <a:lstStyle/>
        <a:p>
          <a:r>
            <a:rPr lang="en-ZA" dirty="0"/>
            <a:t>INDIVIDUAL</a:t>
          </a:r>
        </a:p>
      </dgm:t>
    </dgm:pt>
    <dgm:pt modelId="{87974948-47BC-45F1-8E83-75952F8724F5}" type="parTrans" cxnId="{B98798C5-35FE-498F-B5B2-198CDB038940}">
      <dgm:prSet/>
      <dgm:spPr/>
      <dgm:t>
        <a:bodyPr/>
        <a:lstStyle/>
        <a:p>
          <a:endParaRPr lang="en-ZA"/>
        </a:p>
      </dgm:t>
    </dgm:pt>
    <dgm:pt modelId="{EB940BD6-3E44-41D5-88DC-6704F1777CAA}" type="sibTrans" cxnId="{B98798C5-35FE-498F-B5B2-198CDB038940}">
      <dgm:prSet/>
      <dgm:spPr/>
      <dgm:t>
        <a:bodyPr/>
        <a:lstStyle/>
        <a:p>
          <a:endParaRPr lang="en-ZA"/>
        </a:p>
      </dgm:t>
    </dgm:pt>
    <dgm:pt modelId="{F53630B3-5A01-4E98-BD36-BDA54A8B1A3C}">
      <dgm:prSet phldrT="[Text]" custT="1"/>
      <dgm:spPr>
        <a:noFill/>
        <a:ln>
          <a:noFill/>
        </a:ln>
      </dgm:spPr>
      <dgm:t>
        <a:bodyPr/>
        <a:lstStyle/>
        <a:p>
          <a:pPr algn="r"/>
          <a:r>
            <a:rPr lang="en-ZA" sz="800" b="1" dirty="0"/>
            <a:t>Org structure and JD</a:t>
          </a:r>
        </a:p>
      </dgm:t>
    </dgm:pt>
    <dgm:pt modelId="{BA9737F0-490D-4724-8714-07B8074A42F0}" type="parTrans" cxnId="{C0418649-DFAA-4CBD-A7BD-FC234FBC8257}">
      <dgm:prSet/>
      <dgm:spPr/>
      <dgm:t>
        <a:bodyPr/>
        <a:lstStyle/>
        <a:p>
          <a:endParaRPr lang="en-ZA"/>
        </a:p>
      </dgm:t>
    </dgm:pt>
    <dgm:pt modelId="{7D4B5AA3-15CA-4342-9216-CC07222F4380}" type="sibTrans" cxnId="{C0418649-DFAA-4CBD-A7BD-FC234FBC8257}">
      <dgm:prSet/>
      <dgm:spPr/>
      <dgm:t>
        <a:bodyPr/>
        <a:lstStyle/>
        <a:p>
          <a:endParaRPr lang="en-ZA"/>
        </a:p>
      </dgm:t>
    </dgm:pt>
    <dgm:pt modelId="{4CDBFE89-E554-446A-AE6C-D72DAA4B6CCE}">
      <dgm:prSet phldrT="[Text]">
        <dgm:style>
          <a:lnRef idx="1">
            <a:schemeClr val="accent2"/>
          </a:lnRef>
          <a:fillRef idx="2">
            <a:schemeClr val="accent2"/>
          </a:fillRef>
          <a:effectRef idx="1">
            <a:schemeClr val="accent2"/>
          </a:effectRef>
          <a:fontRef idx="minor">
            <a:schemeClr val="dk1"/>
          </a:fontRef>
        </dgm:style>
      </dgm:prSet>
      <dgm:spPr/>
      <dgm:t>
        <a:bodyPr/>
        <a:lstStyle/>
        <a:p>
          <a:r>
            <a:rPr lang="en-ZA" dirty="0"/>
            <a:t>STAKEHOLDER</a:t>
          </a:r>
        </a:p>
      </dgm:t>
    </dgm:pt>
    <dgm:pt modelId="{753993EC-E3A3-4E53-8B6B-B42C93748A0C}" type="parTrans" cxnId="{5132A316-5C89-47D6-AFC8-847507FEEE1D}">
      <dgm:prSet/>
      <dgm:spPr/>
      <dgm:t>
        <a:bodyPr/>
        <a:lstStyle/>
        <a:p>
          <a:endParaRPr lang="en-ZA"/>
        </a:p>
      </dgm:t>
    </dgm:pt>
    <dgm:pt modelId="{AEDF32B1-377D-4C01-B604-31DAD872A4DC}" type="sibTrans" cxnId="{5132A316-5C89-47D6-AFC8-847507FEEE1D}">
      <dgm:prSet/>
      <dgm:spPr/>
      <dgm:t>
        <a:bodyPr/>
        <a:lstStyle/>
        <a:p>
          <a:endParaRPr lang="en-ZA"/>
        </a:p>
      </dgm:t>
    </dgm:pt>
    <dgm:pt modelId="{0334B84D-75E9-4315-9C4D-388A36014C95}">
      <dgm:prSet phldrT="[Text]" custT="1"/>
      <dgm:spPr>
        <a:ln>
          <a:noFill/>
        </a:ln>
      </dgm:spPr>
      <dgm:t>
        <a:bodyPr/>
        <a:lstStyle/>
        <a:p>
          <a:r>
            <a:rPr lang="en-ZA" sz="800" b="1" dirty="0"/>
            <a:t>IGR</a:t>
          </a:r>
        </a:p>
      </dgm:t>
    </dgm:pt>
    <dgm:pt modelId="{49FCDAD2-8770-4563-8D4B-66FDB079A440}" type="parTrans" cxnId="{45C2F393-3145-46F4-BAE6-500F7BFCDA97}">
      <dgm:prSet/>
      <dgm:spPr/>
      <dgm:t>
        <a:bodyPr/>
        <a:lstStyle/>
        <a:p>
          <a:endParaRPr lang="en-ZA"/>
        </a:p>
      </dgm:t>
    </dgm:pt>
    <dgm:pt modelId="{AF51BE9A-FBC9-4AE6-9915-641B1ECB7712}" type="sibTrans" cxnId="{45C2F393-3145-46F4-BAE6-500F7BFCDA97}">
      <dgm:prSet/>
      <dgm:spPr/>
      <dgm:t>
        <a:bodyPr/>
        <a:lstStyle/>
        <a:p>
          <a:endParaRPr lang="en-ZA"/>
        </a:p>
      </dgm:t>
    </dgm:pt>
    <dgm:pt modelId="{B92BC7B7-75FC-4176-9FFB-1FE10BFA1186}">
      <dgm:prSet phldrT="[Text]" custT="1"/>
      <dgm:spPr>
        <a:ln>
          <a:noFill/>
        </a:ln>
      </dgm:spPr>
      <dgm:t>
        <a:bodyPr/>
        <a:lstStyle/>
        <a:p>
          <a:r>
            <a:rPr lang="en-ZA" sz="800" b="1" dirty="0"/>
            <a:t>M/PFMA</a:t>
          </a:r>
        </a:p>
      </dgm:t>
    </dgm:pt>
    <dgm:pt modelId="{99D0C3C5-E0A3-4B8F-A11F-6D5413E1F51D}" type="parTrans" cxnId="{B98779F4-3F67-48D7-8723-BB044A90C1E1}">
      <dgm:prSet/>
      <dgm:spPr/>
      <dgm:t>
        <a:bodyPr/>
        <a:lstStyle/>
        <a:p>
          <a:endParaRPr lang="en-ZA"/>
        </a:p>
      </dgm:t>
    </dgm:pt>
    <dgm:pt modelId="{5631C29B-AFAE-409E-9AA0-CC1B217FBCB2}" type="sibTrans" cxnId="{B98779F4-3F67-48D7-8723-BB044A90C1E1}">
      <dgm:prSet/>
      <dgm:spPr/>
      <dgm:t>
        <a:bodyPr/>
        <a:lstStyle/>
        <a:p>
          <a:endParaRPr lang="en-ZA"/>
        </a:p>
      </dgm:t>
    </dgm:pt>
    <dgm:pt modelId="{A55CD323-2B43-4848-B8B6-7ABFD6B749E2}">
      <dgm:prSet phldrT="[Text]" custT="1"/>
      <dgm:spPr>
        <a:ln>
          <a:noFill/>
        </a:ln>
      </dgm:spPr>
      <dgm:t>
        <a:bodyPr/>
        <a:lstStyle/>
        <a:p>
          <a:r>
            <a:rPr lang="en-ZA" sz="800" b="1" dirty="0"/>
            <a:t>PSA/MSA</a:t>
          </a:r>
        </a:p>
      </dgm:t>
    </dgm:pt>
    <dgm:pt modelId="{8DE90F8D-9A8A-4C40-89E8-6640CEB33EFE}" type="parTrans" cxnId="{13A1EE7E-B95C-4628-B939-AC80B27CB1B5}">
      <dgm:prSet/>
      <dgm:spPr/>
      <dgm:t>
        <a:bodyPr/>
        <a:lstStyle/>
        <a:p>
          <a:endParaRPr lang="en-ZA"/>
        </a:p>
      </dgm:t>
    </dgm:pt>
    <dgm:pt modelId="{2A10B481-F358-4924-BF49-601968824E57}" type="sibTrans" cxnId="{13A1EE7E-B95C-4628-B939-AC80B27CB1B5}">
      <dgm:prSet/>
      <dgm:spPr/>
      <dgm:t>
        <a:bodyPr/>
        <a:lstStyle/>
        <a:p>
          <a:endParaRPr lang="en-ZA"/>
        </a:p>
      </dgm:t>
    </dgm:pt>
    <dgm:pt modelId="{7DC8A4D1-D095-4585-B9FF-C5BE26A3D324}">
      <dgm:prSet phldrT="[Text]" custT="1"/>
      <dgm:spPr>
        <a:ln>
          <a:noFill/>
        </a:ln>
      </dgm:spPr>
      <dgm:t>
        <a:bodyPr/>
        <a:lstStyle/>
        <a:p>
          <a:r>
            <a:rPr lang="en-ZA" sz="800" b="1" dirty="0"/>
            <a:t>TR's</a:t>
          </a:r>
        </a:p>
      </dgm:t>
    </dgm:pt>
    <dgm:pt modelId="{ECFEFFD8-597F-4247-9DB6-3B049E961152}" type="parTrans" cxnId="{C4A24566-1F8C-4B91-B62E-798586A88C57}">
      <dgm:prSet/>
      <dgm:spPr/>
      <dgm:t>
        <a:bodyPr/>
        <a:lstStyle/>
        <a:p>
          <a:endParaRPr lang="en-ZA"/>
        </a:p>
      </dgm:t>
    </dgm:pt>
    <dgm:pt modelId="{0F4A4C4E-5155-4C93-A55F-48C956B6623C}" type="sibTrans" cxnId="{C4A24566-1F8C-4B91-B62E-798586A88C57}">
      <dgm:prSet/>
      <dgm:spPr/>
      <dgm:t>
        <a:bodyPr/>
        <a:lstStyle/>
        <a:p>
          <a:endParaRPr lang="en-ZA"/>
        </a:p>
      </dgm:t>
    </dgm:pt>
    <dgm:pt modelId="{58044063-D7CA-4A7A-9B6F-0ABBF3F390FA}">
      <dgm:prSet phldrT="[Text]" custT="1"/>
      <dgm:spPr>
        <a:ln>
          <a:noFill/>
        </a:ln>
      </dgm:spPr>
      <dgm:t>
        <a:bodyPr/>
        <a:lstStyle/>
        <a:p>
          <a:r>
            <a:rPr lang="en-ZA" sz="800" b="1" dirty="0"/>
            <a:t>TI's [NT/PT]</a:t>
          </a:r>
        </a:p>
      </dgm:t>
    </dgm:pt>
    <dgm:pt modelId="{514259DF-1DFF-4592-9CA3-8E18CC8D1AC5}" type="parTrans" cxnId="{B4FB1E1B-5533-4246-A33A-EB6344F0B2DF}">
      <dgm:prSet/>
      <dgm:spPr/>
      <dgm:t>
        <a:bodyPr/>
        <a:lstStyle/>
        <a:p>
          <a:endParaRPr lang="en-ZA"/>
        </a:p>
      </dgm:t>
    </dgm:pt>
    <dgm:pt modelId="{7C354151-BCFC-44E4-A2B8-E07892623CC3}" type="sibTrans" cxnId="{B4FB1E1B-5533-4246-A33A-EB6344F0B2DF}">
      <dgm:prSet/>
      <dgm:spPr/>
      <dgm:t>
        <a:bodyPr/>
        <a:lstStyle/>
        <a:p>
          <a:endParaRPr lang="en-ZA"/>
        </a:p>
      </dgm:t>
    </dgm:pt>
    <dgm:pt modelId="{5E60044F-886F-4FE7-A4B7-A6A97518389D}">
      <dgm:prSet phldrT="[Text]" custT="1"/>
      <dgm:spPr>
        <a:ln>
          <a:noFill/>
        </a:ln>
      </dgm:spPr>
      <dgm:t>
        <a:bodyPr/>
        <a:lstStyle/>
        <a:p>
          <a:r>
            <a:rPr lang="en-ZA" sz="800" b="1" dirty="0"/>
            <a:t>STANDARDS</a:t>
          </a:r>
        </a:p>
      </dgm:t>
    </dgm:pt>
    <dgm:pt modelId="{566C1B6D-F544-46CC-9503-C78ADA8D36DF}" type="parTrans" cxnId="{C451F249-F0F0-4A4E-B8E2-2DE8BF455223}">
      <dgm:prSet/>
      <dgm:spPr/>
      <dgm:t>
        <a:bodyPr/>
        <a:lstStyle/>
        <a:p>
          <a:endParaRPr lang="en-ZA"/>
        </a:p>
      </dgm:t>
    </dgm:pt>
    <dgm:pt modelId="{C5DB512E-F227-4AAC-AB80-7FDF6D79678C}" type="sibTrans" cxnId="{C451F249-F0F0-4A4E-B8E2-2DE8BF455223}">
      <dgm:prSet/>
      <dgm:spPr/>
      <dgm:t>
        <a:bodyPr/>
        <a:lstStyle/>
        <a:p>
          <a:endParaRPr lang="en-ZA"/>
        </a:p>
      </dgm:t>
    </dgm:pt>
    <dgm:pt modelId="{EB05C6BE-3ADB-414E-9350-478923277FFE}">
      <dgm:prSet phldrT="[Text]" custT="1"/>
      <dgm:spPr>
        <a:ln>
          <a:noFill/>
        </a:ln>
      </dgm:spPr>
      <dgm:t>
        <a:bodyPr/>
        <a:lstStyle/>
        <a:p>
          <a:r>
            <a:rPr lang="en-ZA" sz="800" b="1" dirty="0"/>
            <a:t>Delegation System &amp; admin actions</a:t>
          </a:r>
        </a:p>
      </dgm:t>
    </dgm:pt>
    <dgm:pt modelId="{DE8BABFB-69E5-4FD9-B279-4C625DB0522D}" type="parTrans" cxnId="{0BD34422-3554-45F6-A240-54CDD587B0E3}">
      <dgm:prSet/>
      <dgm:spPr/>
      <dgm:t>
        <a:bodyPr/>
        <a:lstStyle/>
        <a:p>
          <a:endParaRPr lang="en-ZA"/>
        </a:p>
      </dgm:t>
    </dgm:pt>
    <dgm:pt modelId="{4F36737F-67A0-4A9A-9E37-0968BB1D94D1}" type="sibTrans" cxnId="{0BD34422-3554-45F6-A240-54CDD587B0E3}">
      <dgm:prSet/>
      <dgm:spPr/>
      <dgm:t>
        <a:bodyPr/>
        <a:lstStyle/>
        <a:p>
          <a:endParaRPr lang="en-ZA"/>
        </a:p>
      </dgm:t>
    </dgm:pt>
    <dgm:pt modelId="{46F3F057-3C01-491C-8612-C35B4641514A}">
      <dgm:prSet phldrT="[Text]" custT="1"/>
      <dgm:spPr>
        <a:ln>
          <a:noFill/>
        </a:ln>
      </dgm:spPr>
      <dgm:t>
        <a:bodyPr/>
        <a:lstStyle/>
        <a:p>
          <a:r>
            <a:rPr lang="en-ZA" sz="800" b="1" dirty="0"/>
            <a:t>Judiciary</a:t>
          </a:r>
        </a:p>
      </dgm:t>
    </dgm:pt>
    <dgm:pt modelId="{B7A693A7-976C-4659-97C3-4A7F145AA4D7}" type="parTrans" cxnId="{05AFE8B9-E16A-4191-9E9E-FC926EA60876}">
      <dgm:prSet/>
      <dgm:spPr/>
      <dgm:t>
        <a:bodyPr/>
        <a:lstStyle/>
        <a:p>
          <a:endParaRPr lang="en-ZA"/>
        </a:p>
      </dgm:t>
    </dgm:pt>
    <dgm:pt modelId="{717654BD-D3BD-4446-8D26-DF6C9E66C296}" type="sibTrans" cxnId="{05AFE8B9-E16A-4191-9E9E-FC926EA60876}">
      <dgm:prSet/>
      <dgm:spPr/>
      <dgm:t>
        <a:bodyPr/>
        <a:lstStyle/>
        <a:p>
          <a:endParaRPr lang="en-ZA"/>
        </a:p>
      </dgm:t>
    </dgm:pt>
    <dgm:pt modelId="{A30A8B07-4710-4873-91C5-1D9F9398E8E2}">
      <dgm:prSet phldrT="[Text]" custT="1"/>
      <dgm:spPr>
        <a:ln>
          <a:noFill/>
        </a:ln>
      </dgm:spPr>
      <dgm:t>
        <a:bodyPr/>
        <a:lstStyle/>
        <a:p>
          <a:pPr algn="r"/>
          <a:r>
            <a:rPr lang="en-ZA" sz="800" b="1" dirty="0" err="1"/>
            <a:t>Instr</a:t>
          </a:r>
          <a:r>
            <a:rPr lang="en-ZA" sz="800" b="1" dirty="0"/>
            <a:t>/SOP's/Policies</a:t>
          </a:r>
        </a:p>
      </dgm:t>
    </dgm:pt>
    <dgm:pt modelId="{B176D5F8-10B7-4831-AC4E-D70EB33E36DD}" type="parTrans" cxnId="{195D5B1A-78A1-405A-8B2B-206F93D3E4ED}">
      <dgm:prSet/>
      <dgm:spPr/>
      <dgm:t>
        <a:bodyPr/>
        <a:lstStyle/>
        <a:p>
          <a:endParaRPr lang="en-ZA"/>
        </a:p>
      </dgm:t>
    </dgm:pt>
    <dgm:pt modelId="{29432C55-42F6-46DE-A082-0A44C2BF1802}" type="sibTrans" cxnId="{195D5B1A-78A1-405A-8B2B-206F93D3E4ED}">
      <dgm:prSet/>
      <dgm:spPr/>
      <dgm:t>
        <a:bodyPr/>
        <a:lstStyle/>
        <a:p>
          <a:endParaRPr lang="en-ZA"/>
        </a:p>
      </dgm:t>
    </dgm:pt>
    <dgm:pt modelId="{0586C189-BDDA-4194-A145-4C343CDA8707}">
      <dgm:prSet phldrT="[Text]" custT="1"/>
      <dgm:spPr>
        <a:ln>
          <a:noFill/>
        </a:ln>
      </dgm:spPr>
      <dgm:t>
        <a:bodyPr/>
        <a:lstStyle/>
        <a:p>
          <a:pPr algn="r"/>
          <a:r>
            <a:rPr lang="en-ZA" sz="800" b="1" dirty="0"/>
            <a:t>Delegations</a:t>
          </a:r>
        </a:p>
      </dgm:t>
    </dgm:pt>
    <dgm:pt modelId="{D91725C5-0D1A-401D-836C-520654C467BA}" type="parTrans" cxnId="{72FB98AE-E002-49AF-8655-93735C88B41E}">
      <dgm:prSet/>
      <dgm:spPr/>
      <dgm:t>
        <a:bodyPr/>
        <a:lstStyle/>
        <a:p>
          <a:endParaRPr lang="en-ZA"/>
        </a:p>
      </dgm:t>
    </dgm:pt>
    <dgm:pt modelId="{1F526334-0CA7-4309-B886-93025ED5CBA6}" type="sibTrans" cxnId="{72FB98AE-E002-49AF-8655-93735C88B41E}">
      <dgm:prSet/>
      <dgm:spPr/>
      <dgm:t>
        <a:bodyPr/>
        <a:lstStyle/>
        <a:p>
          <a:endParaRPr lang="en-ZA"/>
        </a:p>
      </dgm:t>
    </dgm:pt>
    <dgm:pt modelId="{AA0E7EB6-F786-4AE0-B0D1-252A41F528FC}">
      <dgm:prSet phldrT="[Text]" custT="1"/>
      <dgm:spPr>
        <a:ln>
          <a:noFill/>
        </a:ln>
      </dgm:spPr>
      <dgm:t>
        <a:bodyPr/>
        <a:lstStyle/>
        <a:p>
          <a:pPr algn="r"/>
          <a:r>
            <a:rPr lang="en-ZA" sz="800" b="1" dirty="0"/>
            <a:t>Systems</a:t>
          </a:r>
        </a:p>
      </dgm:t>
    </dgm:pt>
    <dgm:pt modelId="{A1916B09-BC9C-46B0-B510-DDE3DF0B97DB}" type="parTrans" cxnId="{70DFBEA4-23D4-46B8-BA91-AE7ECE3DB96D}">
      <dgm:prSet/>
      <dgm:spPr/>
      <dgm:t>
        <a:bodyPr/>
        <a:lstStyle/>
        <a:p>
          <a:endParaRPr lang="en-ZA"/>
        </a:p>
      </dgm:t>
    </dgm:pt>
    <dgm:pt modelId="{3EA9CEAC-C77A-4F49-A571-6C59E88747D1}" type="sibTrans" cxnId="{70DFBEA4-23D4-46B8-BA91-AE7ECE3DB96D}">
      <dgm:prSet/>
      <dgm:spPr/>
      <dgm:t>
        <a:bodyPr/>
        <a:lstStyle/>
        <a:p>
          <a:endParaRPr lang="en-ZA"/>
        </a:p>
      </dgm:t>
    </dgm:pt>
    <dgm:pt modelId="{3FD0A0F4-11DB-49E7-A212-0030732015F2}">
      <dgm:prSet phldrT="[Text]" custT="1"/>
      <dgm:spPr>
        <a:ln>
          <a:noFill/>
        </a:ln>
      </dgm:spPr>
      <dgm:t>
        <a:bodyPr/>
        <a:lstStyle/>
        <a:p>
          <a:pPr algn="r"/>
          <a:r>
            <a:rPr lang="en-ZA" sz="800" b="1" dirty="0"/>
            <a:t>Risk Mgt</a:t>
          </a:r>
        </a:p>
      </dgm:t>
    </dgm:pt>
    <dgm:pt modelId="{630C3004-E512-4B17-9541-F0187BDD01AE}" type="parTrans" cxnId="{03929150-0DE3-4FC1-9390-95FC7910BEE8}">
      <dgm:prSet/>
      <dgm:spPr/>
      <dgm:t>
        <a:bodyPr/>
        <a:lstStyle/>
        <a:p>
          <a:endParaRPr lang="en-ZA"/>
        </a:p>
      </dgm:t>
    </dgm:pt>
    <dgm:pt modelId="{FD49A7C7-AFD9-488E-9420-8E1797CD5250}" type="sibTrans" cxnId="{03929150-0DE3-4FC1-9390-95FC7910BEE8}">
      <dgm:prSet/>
      <dgm:spPr/>
      <dgm:t>
        <a:bodyPr/>
        <a:lstStyle/>
        <a:p>
          <a:endParaRPr lang="en-ZA"/>
        </a:p>
      </dgm:t>
    </dgm:pt>
    <dgm:pt modelId="{5B91270F-6CFF-47D5-8119-C9320E69E676}">
      <dgm:prSet phldrT="[Text]" custT="1"/>
      <dgm:spPr>
        <a:ln>
          <a:noFill/>
        </a:ln>
      </dgm:spPr>
      <dgm:t>
        <a:bodyPr/>
        <a:lstStyle/>
        <a:p>
          <a:pPr algn="r"/>
          <a:r>
            <a:rPr lang="en-ZA" sz="800" b="1" dirty="0" err="1"/>
            <a:t>Complaince</a:t>
          </a:r>
          <a:r>
            <a:rPr lang="en-ZA" sz="800" b="1" dirty="0"/>
            <a:t> and Corrections</a:t>
          </a:r>
        </a:p>
      </dgm:t>
    </dgm:pt>
    <dgm:pt modelId="{D3158FB2-C3C6-45D4-80E1-5CB7E40D6445}" type="parTrans" cxnId="{56793D02-7F8A-4979-8BE4-3B840AC0876F}">
      <dgm:prSet/>
      <dgm:spPr/>
      <dgm:t>
        <a:bodyPr/>
        <a:lstStyle/>
        <a:p>
          <a:endParaRPr lang="en-ZA"/>
        </a:p>
      </dgm:t>
    </dgm:pt>
    <dgm:pt modelId="{CB601A5D-5CAC-436F-989F-AE4F94394C84}" type="sibTrans" cxnId="{56793D02-7F8A-4979-8BE4-3B840AC0876F}">
      <dgm:prSet/>
      <dgm:spPr/>
      <dgm:t>
        <a:bodyPr/>
        <a:lstStyle/>
        <a:p>
          <a:endParaRPr lang="en-ZA"/>
        </a:p>
      </dgm:t>
    </dgm:pt>
    <dgm:pt modelId="{1B85D2BC-F773-4B3F-891F-9182152A69C0}">
      <dgm:prSet phldrT="[Text]" custT="1"/>
      <dgm:spPr>
        <a:ln>
          <a:noFill/>
        </a:ln>
      </dgm:spPr>
      <dgm:t>
        <a:bodyPr/>
        <a:lstStyle/>
        <a:p>
          <a:pPr algn="r"/>
          <a:r>
            <a:rPr lang="en-ZA" sz="800" b="1" dirty="0"/>
            <a:t>M&amp;E &amp; FMCMM</a:t>
          </a:r>
        </a:p>
      </dgm:t>
    </dgm:pt>
    <dgm:pt modelId="{005708FD-4687-4B94-B86C-115ABD934665}" type="parTrans" cxnId="{61944408-3CCD-435C-BD42-2CFE72195C19}">
      <dgm:prSet/>
      <dgm:spPr/>
      <dgm:t>
        <a:bodyPr/>
        <a:lstStyle/>
        <a:p>
          <a:endParaRPr lang="en-ZA"/>
        </a:p>
      </dgm:t>
    </dgm:pt>
    <dgm:pt modelId="{2AB8ABED-7258-447C-B001-E4415AA44E83}" type="sibTrans" cxnId="{61944408-3CCD-435C-BD42-2CFE72195C19}">
      <dgm:prSet/>
      <dgm:spPr/>
      <dgm:t>
        <a:bodyPr/>
        <a:lstStyle/>
        <a:p>
          <a:endParaRPr lang="en-ZA"/>
        </a:p>
      </dgm:t>
    </dgm:pt>
    <dgm:pt modelId="{C539B5AC-1A3F-47E3-9F3A-71D2A8AF69BA}">
      <dgm:prSet phldrT="[Text]" custT="1"/>
      <dgm:spPr>
        <a:ln>
          <a:noFill/>
        </a:ln>
      </dgm:spPr>
      <dgm:t>
        <a:bodyPr/>
        <a:lstStyle/>
        <a:p>
          <a:pPr algn="r"/>
          <a:r>
            <a:rPr lang="en-ZA" sz="800" b="1" dirty="0" err="1"/>
            <a:t>Comm</a:t>
          </a:r>
          <a:r>
            <a:rPr lang="en-ZA" sz="800" b="1" dirty="0"/>
            <a:t> of Practice</a:t>
          </a:r>
        </a:p>
      </dgm:t>
    </dgm:pt>
    <dgm:pt modelId="{E6516CAA-EEFE-4ADD-8913-04203D711BE6}" type="parTrans" cxnId="{50E917D4-F889-477D-A24A-73F7C891AE77}">
      <dgm:prSet/>
      <dgm:spPr/>
      <dgm:t>
        <a:bodyPr/>
        <a:lstStyle/>
        <a:p>
          <a:endParaRPr lang="en-ZA"/>
        </a:p>
      </dgm:t>
    </dgm:pt>
    <dgm:pt modelId="{F552AC2C-6559-460F-A5AD-EA4476041928}" type="sibTrans" cxnId="{50E917D4-F889-477D-A24A-73F7C891AE77}">
      <dgm:prSet/>
      <dgm:spPr/>
      <dgm:t>
        <a:bodyPr/>
        <a:lstStyle/>
        <a:p>
          <a:endParaRPr lang="en-ZA"/>
        </a:p>
      </dgm:t>
    </dgm:pt>
    <dgm:pt modelId="{8F08B042-1C50-46F9-B2E7-50A34808EF1C}">
      <dgm:prSet phldrT="[Text]" custT="1"/>
      <dgm:spPr>
        <a:ln>
          <a:noFill/>
        </a:ln>
      </dgm:spPr>
      <dgm:t>
        <a:bodyPr/>
        <a:lstStyle/>
        <a:p>
          <a:r>
            <a:rPr lang="en-ZA" sz="800" b="1" dirty="0"/>
            <a:t>Academia</a:t>
          </a:r>
        </a:p>
      </dgm:t>
    </dgm:pt>
    <dgm:pt modelId="{6C5E6ABA-CA73-4EC4-B458-403D1D0BCC15}" type="parTrans" cxnId="{FE0C816E-FC29-4558-B39A-3D0307287B2B}">
      <dgm:prSet/>
      <dgm:spPr/>
      <dgm:t>
        <a:bodyPr/>
        <a:lstStyle/>
        <a:p>
          <a:endParaRPr lang="en-ZA"/>
        </a:p>
      </dgm:t>
    </dgm:pt>
    <dgm:pt modelId="{61309B27-98D9-48AE-8EFE-EF43E29C37F6}" type="sibTrans" cxnId="{FE0C816E-FC29-4558-B39A-3D0307287B2B}">
      <dgm:prSet/>
      <dgm:spPr/>
      <dgm:t>
        <a:bodyPr/>
        <a:lstStyle/>
        <a:p>
          <a:endParaRPr lang="en-ZA"/>
        </a:p>
      </dgm:t>
    </dgm:pt>
    <dgm:pt modelId="{216CF246-505D-4B71-BEE8-D5689E435360}">
      <dgm:prSet phldrT="[Text]" custT="1"/>
      <dgm:spPr>
        <a:ln>
          <a:noFill/>
        </a:ln>
      </dgm:spPr>
      <dgm:t>
        <a:bodyPr/>
        <a:lstStyle/>
        <a:p>
          <a:r>
            <a:rPr lang="en-ZA" sz="800" b="1" dirty="0"/>
            <a:t>Prof Bodies</a:t>
          </a:r>
        </a:p>
      </dgm:t>
    </dgm:pt>
    <dgm:pt modelId="{E4FF3FDF-8F97-468D-9DB4-33E3D335FEE0}" type="parTrans" cxnId="{646C210D-9C3B-440F-A782-A2102EEBBA91}">
      <dgm:prSet/>
      <dgm:spPr/>
      <dgm:t>
        <a:bodyPr/>
        <a:lstStyle/>
        <a:p>
          <a:endParaRPr lang="en-ZA"/>
        </a:p>
      </dgm:t>
    </dgm:pt>
    <dgm:pt modelId="{D0F112A5-411F-45D7-BF0E-AE05FD39D5B5}" type="sibTrans" cxnId="{646C210D-9C3B-440F-A782-A2102EEBBA91}">
      <dgm:prSet/>
      <dgm:spPr/>
      <dgm:t>
        <a:bodyPr/>
        <a:lstStyle/>
        <a:p>
          <a:endParaRPr lang="en-ZA"/>
        </a:p>
      </dgm:t>
    </dgm:pt>
    <dgm:pt modelId="{50821512-0FCE-4628-B48C-A2AFBC8AD0C2}">
      <dgm:prSet phldrT="[Text]" custT="1"/>
      <dgm:spPr>
        <a:ln>
          <a:noFill/>
        </a:ln>
      </dgm:spPr>
      <dgm:t>
        <a:bodyPr/>
        <a:lstStyle/>
        <a:p>
          <a:r>
            <a:rPr lang="en-ZA" sz="800" b="1" dirty="0"/>
            <a:t>NT</a:t>
          </a:r>
        </a:p>
      </dgm:t>
    </dgm:pt>
    <dgm:pt modelId="{62340D2C-1AE9-4754-A98C-1230E135D812}" type="parTrans" cxnId="{2BAF382B-92A9-455A-9CEA-961E77657E6B}">
      <dgm:prSet/>
      <dgm:spPr/>
      <dgm:t>
        <a:bodyPr/>
        <a:lstStyle/>
        <a:p>
          <a:endParaRPr lang="en-ZA"/>
        </a:p>
      </dgm:t>
    </dgm:pt>
    <dgm:pt modelId="{9105A535-69F6-4937-8ABB-200AA40DACAD}" type="sibTrans" cxnId="{2BAF382B-92A9-455A-9CEA-961E77657E6B}">
      <dgm:prSet/>
      <dgm:spPr/>
      <dgm:t>
        <a:bodyPr/>
        <a:lstStyle/>
        <a:p>
          <a:endParaRPr lang="en-ZA"/>
        </a:p>
      </dgm:t>
    </dgm:pt>
    <dgm:pt modelId="{2CA0BABD-99C0-480C-AEEF-950BC2043A3F}">
      <dgm:prSet phldrT="[Text]" custT="1"/>
      <dgm:spPr>
        <a:ln>
          <a:noFill/>
        </a:ln>
      </dgm:spPr>
      <dgm:t>
        <a:bodyPr/>
        <a:lstStyle/>
        <a:p>
          <a:r>
            <a:rPr lang="en-ZA" sz="800" b="1" dirty="0"/>
            <a:t>PT</a:t>
          </a:r>
        </a:p>
      </dgm:t>
    </dgm:pt>
    <dgm:pt modelId="{EBA419D9-0A14-43FA-A7E6-E2965B232288}" type="parTrans" cxnId="{A7684492-DB43-41D1-8E8F-766715885FE3}">
      <dgm:prSet/>
      <dgm:spPr/>
      <dgm:t>
        <a:bodyPr/>
        <a:lstStyle/>
        <a:p>
          <a:endParaRPr lang="en-ZA"/>
        </a:p>
      </dgm:t>
    </dgm:pt>
    <dgm:pt modelId="{1EA02CA3-0355-47E5-813E-6BF4D38ADE39}" type="sibTrans" cxnId="{A7684492-DB43-41D1-8E8F-766715885FE3}">
      <dgm:prSet/>
      <dgm:spPr/>
      <dgm:t>
        <a:bodyPr/>
        <a:lstStyle/>
        <a:p>
          <a:endParaRPr lang="en-ZA"/>
        </a:p>
      </dgm:t>
    </dgm:pt>
    <dgm:pt modelId="{3C52E38D-0527-44FC-9628-9EE18A03BE93}">
      <dgm:prSet phldrT="[Text]" custT="1"/>
      <dgm:spPr>
        <a:ln>
          <a:noFill/>
        </a:ln>
      </dgm:spPr>
      <dgm:t>
        <a:bodyPr/>
        <a:lstStyle/>
        <a:p>
          <a:r>
            <a:rPr lang="en-ZA" sz="800" b="1" dirty="0"/>
            <a:t>Loc Govt</a:t>
          </a:r>
        </a:p>
      </dgm:t>
    </dgm:pt>
    <dgm:pt modelId="{4DE274BB-CC76-4BD2-8193-2C84D5E02EE0}" type="parTrans" cxnId="{989FDF03-F896-4219-A1AF-6326D137814B}">
      <dgm:prSet/>
      <dgm:spPr/>
      <dgm:t>
        <a:bodyPr/>
        <a:lstStyle/>
        <a:p>
          <a:endParaRPr lang="en-ZA"/>
        </a:p>
      </dgm:t>
    </dgm:pt>
    <dgm:pt modelId="{E432C2FE-155E-4F95-9EB4-E1E3DC0E665D}" type="sibTrans" cxnId="{989FDF03-F896-4219-A1AF-6326D137814B}">
      <dgm:prSet/>
      <dgm:spPr/>
      <dgm:t>
        <a:bodyPr/>
        <a:lstStyle/>
        <a:p>
          <a:endParaRPr lang="en-ZA"/>
        </a:p>
      </dgm:t>
    </dgm:pt>
    <dgm:pt modelId="{05DE0984-FCDF-46B1-8D9C-8795922511C0}">
      <dgm:prSet phldrT="[Text]" custT="1"/>
      <dgm:spPr>
        <a:ln>
          <a:noFill/>
        </a:ln>
      </dgm:spPr>
      <dgm:t>
        <a:bodyPr/>
        <a:lstStyle/>
        <a:p>
          <a:r>
            <a:rPr lang="en-ZA" sz="800" b="1" dirty="0"/>
            <a:t>AA/AO</a:t>
          </a:r>
        </a:p>
      </dgm:t>
    </dgm:pt>
    <dgm:pt modelId="{5D3C5D7C-9CC9-447A-980E-9E03C11E250F}" type="parTrans" cxnId="{292961BF-3EC6-4DF6-A34E-F5687D3755AB}">
      <dgm:prSet/>
      <dgm:spPr/>
      <dgm:t>
        <a:bodyPr/>
        <a:lstStyle/>
        <a:p>
          <a:endParaRPr lang="en-ZA"/>
        </a:p>
      </dgm:t>
    </dgm:pt>
    <dgm:pt modelId="{EAEE3641-404D-4E8F-9D6B-964306E7C9A3}" type="sibTrans" cxnId="{292961BF-3EC6-4DF6-A34E-F5687D3755AB}">
      <dgm:prSet/>
      <dgm:spPr/>
      <dgm:t>
        <a:bodyPr/>
        <a:lstStyle/>
        <a:p>
          <a:endParaRPr lang="en-ZA"/>
        </a:p>
      </dgm:t>
    </dgm:pt>
    <dgm:pt modelId="{AB527533-939B-4DD8-B220-79E6A757395D}">
      <dgm:prSet phldrT="[Text]" custT="1"/>
      <dgm:spPr>
        <a:ln>
          <a:noFill/>
        </a:ln>
      </dgm:spPr>
      <dgm:t>
        <a:bodyPr/>
        <a:lstStyle/>
        <a:p>
          <a:r>
            <a:rPr lang="en-ZA" sz="800" b="1" dirty="0"/>
            <a:t>CFO/Line management</a:t>
          </a:r>
        </a:p>
      </dgm:t>
    </dgm:pt>
    <dgm:pt modelId="{D47A3C28-48F6-4297-A8E4-FD234BC21C60}" type="parTrans" cxnId="{5E952341-5332-422D-8B60-8F8F5EAAEA1C}">
      <dgm:prSet/>
      <dgm:spPr/>
      <dgm:t>
        <a:bodyPr/>
        <a:lstStyle/>
        <a:p>
          <a:endParaRPr lang="en-ZA"/>
        </a:p>
      </dgm:t>
    </dgm:pt>
    <dgm:pt modelId="{C63325DC-54B6-45C1-A402-AB576C11D9EE}" type="sibTrans" cxnId="{5E952341-5332-422D-8B60-8F8F5EAAEA1C}">
      <dgm:prSet/>
      <dgm:spPr/>
      <dgm:t>
        <a:bodyPr/>
        <a:lstStyle/>
        <a:p>
          <a:endParaRPr lang="en-ZA"/>
        </a:p>
      </dgm:t>
    </dgm:pt>
    <dgm:pt modelId="{06FF5CAF-00AC-4E01-A814-03A37B167961}">
      <dgm:prSet phldrT="[Text]" custT="1"/>
      <dgm:spPr>
        <a:ln>
          <a:noFill/>
        </a:ln>
      </dgm:spPr>
      <dgm:t>
        <a:bodyPr/>
        <a:lstStyle/>
        <a:p>
          <a:r>
            <a:rPr lang="en-ZA" sz="800" b="1" dirty="0"/>
            <a:t>PFM Practitioners</a:t>
          </a:r>
        </a:p>
      </dgm:t>
    </dgm:pt>
    <dgm:pt modelId="{CA4A5F27-5736-4F2E-A21B-044435A2EDD7}" type="parTrans" cxnId="{09351DCA-3A39-4BA6-8FF4-611458C966B0}">
      <dgm:prSet/>
      <dgm:spPr/>
      <dgm:t>
        <a:bodyPr/>
        <a:lstStyle/>
        <a:p>
          <a:endParaRPr lang="en-ZA"/>
        </a:p>
      </dgm:t>
    </dgm:pt>
    <dgm:pt modelId="{BC0D74AB-2BE0-42C0-9B67-B5A0F58C1834}" type="sibTrans" cxnId="{09351DCA-3A39-4BA6-8FF4-611458C966B0}">
      <dgm:prSet/>
      <dgm:spPr/>
      <dgm:t>
        <a:bodyPr/>
        <a:lstStyle/>
        <a:p>
          <a:endParaRPr lang="en-ZA"/>
        </a:p>
      </dgm:t>
    </dgm:pt>
    <dgm:pt modelId="{B350778D-E624-469C-BCE9-8A60112D894E}">
      <dgm:prSet phldrT="[Text]" custT="1"/>
      <dgm:spPr>
        <a:noFill/>
        <a:ln>
          <a:noFill/>
        </a:ln>
      </dgm:spPr>
      <dgm:t>
        <a:bodyPr/>
        <a:lstStyle/>
        <a:p>
          <a:pPr algn="r"/>
          <a:r>
            <a:rPr lang="en-ZA" sz="800" b="1" dirty="0"/>
            <a:t>Retention &amp; Succession</a:t>
          </a:r>
        </a:p>
      </dgm:t>
    </dgm:pt>
    <dgm:pt modelId="{FDF7C833-5AC4-4F07-B173-73C60A06AF94}" type="parTrans" cxnId="{24073709-094D-4F96-8E96-23DA73E56CDA}">
      <dgm:prSet/>
      <dgm:spPr/>
      <dgm:t>
        <a:bodyPr/>
        <a:lstStyle/>
        <a:p>
          <a:endParaRPr lang="en-ZA"/>
        </a:p>
      </dgm:t>
    </dgm:pt>
    <dgm:pt modelId="{14483BA9-6A91-4243-825B-BD71AE469BFE}" type="sibTrans" cxnId="{24073709-094D-4F96-8E96-23DA73E56CDA}">
      <dgm:prSet/>
      <dgm:spPr/>
      <dgm:t>
        <a:bodyPr/>
        <a:lstStyle/>
        <a:p>
          <a:endParaRPr lang="en-ZA"/>
        </a:p>
      </dgm:t>
    </dgm:pt>
    <dgm:pt modelId="{DC488A1B-F2DF-4B64-9775-7A22114B36E6}">
      <dgm:prSet phldrT="[Text]" custT="1"/>
      <dgm:spPr>
        <a:noFill/>
        <a:ln>
          <a:noFill/>
        </a:ln>
      </dgm:spPr>
      <dgm:t>
        <a:bodyPr/>
        <a:lstStyle/>
        <a:p>
          <a:pPr algn="r"/>
          <a:r>
            <a:rPr lang="en-ZA" sz="800" b="1" dirty="0"/>
            <a:t>ILM</a:t>
          </a:r>
        </a:p>
      </dgm:t>
    </dgm:pt>
    <dgm:pt modelId="{6A87CFFA-7EC4-48AC-BA64-04FEF2DB87A2}" type="parTrans" cxnId="{76C1ADF0-DF08-4D34-AF9A-8ECD703B0C10}">
      <dgm:prSet/>
      <dgm:spPr/>
      <dgm:t>
        <a:bodyPr/>
        <a:lstStyle/>
        <a:p>
          <a:endParaRPr lang="en-ZA"/>
        </a:p>
      </dgm:t>
    </dgm:pt>
    <dgm:pt modelId="{50EFF6C6-187D-4059-B54B-75A135DCA927}" type="sibTrans" cxnId="{76C1ADF0-DF08-4D34-AF9A-8ECD703B0C10}">
      <dgm:prSet/>
      <dgm:spPr/>
      <dgm:t>
        <a:bodyPr/>
        <a:lstStyle/>
        <a:p>
          <a:endParaRPr lang="en-ZA"/>
        </a:p>
      </dgm:t>
    </dgm:pt>
    <dgm:pt modelId="{7E5F1C9A-7973-450E-A306-311AB577B044}">
      <dgm:prSet phldrT="[Text]" custT="1"/>
      <dgm:spPr>
        <a:noFill/>
        <a:ln>
          <a:noFill/>
        </a:ln>
      </dgm:spPr>
      <dgm:t>
        <a:bodyPr/>
        <a:lstStyle/>
        <a:p>
          <a:pPr algn="r"/>
          <a:r>
            <a:rPr lang="en-ZA" sz="800" b="1" dirty="0"/>
            <a:t>ETD delivery model</a:t>
          </a:r>
        </a:p>
      </dgm:t>
    </dgm:pt>
    <dgm:pt modelId="{CCE54400-F891-488F-9EC1-F353DFAA1DDA}" type="parTrans" cxnId="{4076C0D0-9E2B-440D-BE73-467B83D28EB3}">
      <dgm:prSet/>
      <dgm:spPr/>
      <dgm:t>
        <a:bodyPr/>
        <a:lstStyle/>
        <a:p>
          <a:endParaRPr lang="en-ZA"/>
        </a:p>
      </dgm:t>
    </dgm:pt>
    <dgm:pt modelId="{A8C017E1-A9AD-4C2E-82C5-2D69E4DEA234}" type="sibTrans" cxnId="{4076C0D0-9E2B-440D-BE73-467B83D28EB3}">
      <dgm:prSet/>
      <dgm:spPr/>
      <dgm:t>
        <a:bodyPr/>
        <a:lstStyle/>
        <a:p>
          <a:endParaRPr lang="en-ZA"/>
        </a:p>
      </dgm:t>
    </dgm:pt>
    <dgm:pt modelId="{1B8F5AC9-A6C1-4EAF-A34B-11DF4A537895}">
      <dgm:prSet phldrT="[Text]" custT="1"/>
      <dgm:spPr>
        <a:ln>
          <a:noFill/>
        </a:ln>
      </dgm:spPr>
      <dgm:t>
        <a:bodyPr/>
        <a:lstStyle/>
        <a:p>
          <a:r>
            <a:rPr lang="en-ZA" sz="800" b="1" dirty="0"/>
            <a:t>DORA</a:t>
          </a:r>
        </a:p>
      </dgm:t>
    </dgm:pt>
    <dgm:pt modelId="{3FF6B8FA-55A7-478C-8F62-609E50FFE3B6}" type="parTrans" cxnId="{6F2ABFEB-3BD7-4D10-8DB3-26C19C95370C}">
      <dgm:prSet/>
      <dgm:spPr/>
      <dgm:t>
        <a:bodyPr/>
        <a:lstStyle/>
        <a:p>
          <a:endParaRPr lang="en-ZA"/>
        </a:p>
      </dgm:t>
    </dgm:pt>
    <dgm:pt modelId="{BDCB2AD7-046E-432D-B5EF-698141A1E97C}" type="sibTrans" cxnId="{6F2ABFEB-3BD7-4D10-8DB3-26C19C95370C}">
      <dgm:prSet/>
      <dgm:spPr/>
      <dgm:t>
        <a:bodyPr/>
        <a:lstStyle/>
        <a:p>
          <a:endParaRPr lang="en-ZA"/>
        </a:p>
      </dgm:t>
    </dgm:pt>
    <dgm:pt modelId="{C07E7719-2EA3-4628-B970-2FD959BDBBCC}">
      <dgm:prSet phldrT="[Text]" custT="1"/>
      <dgm:spPr>
        <a:ln>
          <a:noFill/>
        </a:ln>
      </dgm:spPr>
      <dgm:t>
        <a:bodyPr/>
        <a:lstStyle/>
        <a:p>
          <a:pPr algn="r"/>
          <a:r>
            <a:rPr lang="en-ZA" sz="800" b="1" dirty="0"/>
            <a:t> IC</a:t>
          </a:r>
        </a:p>
      </dgm:t>
    </dgm:pt>
    <dgm:pt modelId="{653BFF3D-E537-41C4-82FC-CC9C84030F22}" type="parTrans" cxnId="{EE3D272D-92BE-4524-82EF-EB2C96A4BB48}">
      <dgm:prSet/>
      <dgm:spPr/>
      <dgm:t>
        <a:bodyPr/>
        <a:lstStyle/>
        <a:p>
          <a:endParaRPr lang="en-ZA"/>
        </a:p>
      </dgm:t>
    </dgm:pt>
    <dgm:pt modelId="{F31EFA4E-7C13-40E9-8B1E-B3BEC8AB2CE0}" type="sibTrans" cxnId="{EE3D272D-92BE-4524-82EF-EB2C96A4BB48}">
      <dgm:prSet/>
      <dgm:spPr/>
      <dgm:t>
        <a:bodyPr/>
        <a:lstStyle/>
        <a:p>
          <a:endParaRPr lang="en-ZA"/>
        </a:p>
      </dgm:t>
    </dgm:pt>
    <dgm:pt modelId="{55F0C7C4-9355-45E6-AA65-13E27F0D20E6}">
      <dgm:prSet phldrT="[Text]" custT="1"/>
      <dgm:spPr>
        <a:noFill/>
        <a:ln>
          <a:noFill/>
        </a:ln>
      </dgm:spPr>
      <dgm:t>
        <a:bodyPr/>
        <a:lstStyle/>
        <a:p>
          <a:pPr algn="r"/>
          <a:r>
            <a:rPr lang="en-ZA" sz="800" b="1" dirty="0"/>
            <a:t>Competency </a:t>
          </a:r>
          <a:r>
            <a:rPr lang="en-ZA" sz="800" b="1" dirty="0" err="1" smtClean="0"/>
            <a:t>frwk</a:t>
          </a:r>
          <a:endParaRPr lang="en-ZA" sz="800" b="1" dirty="0"/>
        </a:p>
      </dgm:t>
    </dgm:pt>
    <dgm:pt modelId="{148073F3-AB1D-4407-8A77-1C20851E5E44}" type="parTrans" cxnId="{FAA69B03-F125-446B-8DA4-E2D72A886963}">
      <dgm:prSet/>
      <dgm:spPr/>
      <dgm:t>
        <a:bodyPr/>
        <a:lstStyle/>
        <a:p>
          <a:endParaRPr lang="en-ZA"/>
        </a:p>
      </dgm:t>
    </dgm:pt>
    <dgm:pt modelId="{474D70D2-8B5E-4239-9CB0-B7752AD40EF6}" type="sibTrans" cxnId="{FAA69B03-F125-446B-8DA4-E2D72A886963}">
      <dgm:prSet/>
      <dgm:spPr/>
      <dgm:t>
        <a:bodyPr/>
        <a:lstStyle/>
        <a:p>
          <a:endParaRPr lang="en-ZA"/>
        </a:p>
      </dgm:t>
    </dgm:pt>
    <dgm:pt modelId="{A5863DC9-2DF8-4157-845B-2DF782D78A26}">
      <dgm:prSet phldrT="[Text]" custT="1"/>
      <dgm:spPr>
        <a:noFill/>
        <a:ln>
          <a:noFill/>
        </a:ln>
      </dgm:spPr>
      <dgm:t>
        <a:bodyPr/>
        <a:lstStyle/>
        <a:p>
          <a:pPr algn="r"/>
          <a:r>
            <a:rPr lang="en-ZA" sz="800" b="1" dirty="0"/>
            <a:t>On-boarding</a:t>
          </a:r>
        </a:p>
      </dgm:t>
    </dgm:pt>
    <dgm:pt modelId="{093C5868-BEB0-47DC-9AE3-BAA9AF59FB2E}" type="parTrans" cxnId="{D04370F7-5412-4FB3-BD7C-59CDE0F30412}">
      <dgm:prSet/>
      <dgm:spPr/>
      <dgm:t>
        <a:bodyPr/>
        <a:lstStyle/>
        <a:p>
          <a:endParaRPr lang="en-ZA"/>
        </a:p>
      </dgm:t>
    </dgm:pt>
    <dgm:pt modelId="{C5B5E6FE-95E2-4805-B7DE-E9EC5BBE8C14}" type="sibTrans" cxnId="{D04370F7-5412-4FB3-BD7C-59CDE0F30412}">
      <dgm:prSet/>
      <dgm:spPr/>
      <dgm:t>
        <a:bodyPr/>
        <a:lstStyle/>
        <a:p>
          <a:endParaRPr lang="en-ZA"/>
        </a:p>
      </dgm:t>
    </dgm:pt>
    <dgm:pt modelId="{CAC7D8D1-FC27-4EE5-B8FB-A7AF8CB9C062}">
      <dgm:prSet phldrT="[Text]" custT="1"/>
      <dgm:spPr>
        <a:noFill/>
        <a:ln>
          <a:noFill/>
        </a:ln>
      </dgm:spPr>
      <dgm:t>
        <a:bodyPr/>
        <a:lstStyle/>
        <a:p>
          <a:pPr algn="r"/>
          <a:r>
            <a:rPr lang="en-ZA" sz="800" b="1" dirty="0"/>
            <a:t>Career </a:t>
          </a:r>
          <a:r>
            <a:rPr lang="en-ZA" sz="800" b="1" dirty="0" err="1"/>
            <a:t>pathing</a:t>
          </a:r>
          <a:endParaRPr lang="en-ZA" sz="800" b="1" dirty="0"/>
        </a:p>
      </dgm:t>
    </dgm:pt>
    <dgm:pt modelId="{0D0392C4-7442-420F-B00C-AC41D9360E6F}" type="parTrans" cxnId="{A313C6B8-9890-4706-929D-FE66A24901D9}">
      <dgm:prSet/>
      <dgm:spPr/>
      <dgm:t>
        <a:bodyPr/>
        <a:lstStyle/>
        <a:p>
          <a:endParaRPr lang="en-ZA"/>
        </a:p>
      </dgm:t>
    </dgm:pt>
    <dgm:pt modelId="{6A8F5E84-E6C7-496D-A4CF-9AE85BD5FC32}" type="sibTrans" cxnId="{A313C6B8-9890-4706-929D-FE66A24901D9}">
      <dgm:prSet/>
      <dgm:spPr/>
      <dgm:t>
        <a:bodyPr/>
        <a:lstStyle/>
        <a:p>
          <a:endParaRPr lang="en-ZA"/>
        </a:p>
      </dgm:t>
    </dgm:pt>
    <dgm:pt modelId="{44E7CD28-C1E4-4A80-82DD-7CC8A816A3A4}">
      <dgm:prSet phldrT="[Text]" custT="1"/>
      <dgm:spPr>
        <a:noFill/>
        <a:ln>
          <a:noFill/>
        </a:ln>
      </dgm:spPr>
      <dgm:t>
        <a:bodyPr/>
        <a:lstStyle/>
        <a:p>
          <a:pPr algn="r"/>
          <a:r>
            <a:rPr lang="en-ZA" sz="800" b="1" dirty="0"/>
            <a:t>IPMDS</a:t>
          </a:r>
        </a:p>
      </dgm:t>
    </dgm:pt>
    <dgm:pt modelId="{AFDDE7A8-E018-489E-9199-1065282861F3}" type="parTrans" cxnId="{2D7BEE95-F2BA-4E60-BE33-B187DD9EDD88}">
      <dgm:prSet/>
      <dgm:spPr/>
      <dgm:t>
        <a:bodyPr/>
        <a:lstStyle/>
        <a:p>
          <a:endParaRPr lang="en-ZA"/>
        </a:p>
      </dgm:t>
    </dgm:pt>
    <dgm:pt modelId="{A707C655-F24D-41F7-ACB3-FEA2BF03A2F7}" type="sibTrans" cxnId="{2D7BEE95-F2BA-4E60-BE33-B187DD9EDD88}">
      <dgm:prSet/>
      <dgm:spPr/>
      <dgm:t>
        <a:bodyPr/>
        <a:lstStyle/>
        <a:p>
          <a:endParaRPr lang="en-ZA"/>
        </a:p>
      </dgm:t>
    </dgm:pt>
    <dgm:pt modelId="{EE44F7D8-8D69-43BA-835E-5F000D01C38A}">
      <dgm:prSet phldrT="[Text]" custT="1"/>
      <dgm:spPr>
        <a:noFill/>
        <a:ln>
          <a:noFill/>
        </a:ln>
      </dgm:spPr>
      <dgm:t>
        <a:bodyPr/>
        <a:lstStyle/>
        <a:p>
          <a:pPr algn="r"/>
          <a:r>
            <a:rPr lang="en-ZA" sz="800" b="1" dirty="0" smtClean="0"/>
            <a:t>Selection, assessment &amp; recruitment</a:t>
          </a:r>
          <a:endParaRPr lang="en-ZA" sz="800" b="1" dirty="0"/>
        </a:p>
      </dgm:t>
    </dgm:pt>
    <dgm:pt modelId="{036F9349-BDCF-487A-82A5-9944E4911633}" type="parTrans" cxnId="{7358E564-91E6-4FC7-B5B7-45D64D81A740}">
      <dgm:prSet/>
      <dgm:spPr/>
    </dgm:pt>
    <dgm:pt modelId="{261CF7EF-7041-4811-8BEE-CA6F81C8F2FC}" type="sibTrans" cxnId="{7358E564-91E6-4FC7-B5B7-45D64D81A740}">
      <dgm:prSet/>
      <dgm:spPr/>
    </dgm:pt>
    <dgm:pt modelId="{6978B035-55CF-4E4B-8DB4-099C03A2F37E}" type="pres">
      <dgm:prSet presAssocID="{2348B544-BB32-4490-924C-5901119C1EC0}" presName="cycleMatrixDiagram" presStyleCnt="0">
        <dgm:presLayoutVars>
          <dgm:chMax val="1"/>
          <dgm:dir/>
          <dgm:animLvl val="lvl"/>
          <dgm:resizeHandles val="exact"/>
        </dgm:presLayoutVars>
      </dgm:prSet>
      <dgm:spPr/>
      <dgm:t>
        <a:bodyPr/>
        <a:lstStyle/>
        <a:p>
          <a:endParaRPr lang="en-ZA"/>
        </a:p>
      </dgm:t>
    </dgm:pt>
    <dgm:pt modelId="{D3225D23-D96F-43EC-BD87-8664DFC2ADDD}" type="pres">
      <dgm:prSet presAssocID="{2348B544-BB32-4490-924C-5901119C1EC0}" presName="children" presStyleCnt="0"/>
      <dgm:spPr/>
      <dgm:t>
        <a:bodyPr/>
        <a:lstStyle/>
        <a:p>
          <a:endParaRPr lang="en-ZA"/>
        </a:p>
      </dgm:t>
    </dgm:pt>
    <dgm:pt modelId="{488ACDC1-81B0-421B-8E6D-A57DB3C1E50A}" type="pres">
      <dgm:prSet presAssocID="{2348B544-BB32-4490-924C-5901119C1EC0}" presName="child1group" presStyleCnt="0"/>
      <dgm:spPr/>
      <dgm:t>
        <a:bodyPr/>
        <a:lstStyle/>
        <a:p>
          <a:endParaRPr lang="en-ZA"/>
        </a:p>
      </dgm:t>
    </dgm:pt>
    <dgm:pt modelId="{708948CA-2FD9-439A-B3B5-20F7065E5209}" type="pres">
      <dgm:prSet presAssocID="{2348B544-BB32-4490-924C-5901119C1EC0}" presName="child1" presStyleLbl="bgAcc1" presStyleIdx="0" presStyleCnt="4" custLinFactNeighborX="0" custLinFactNeighborY="22229"/>
      <dgm:spPr/>
      <dgm:t>
        <a:bodyPr/>
        <a:lstStyle/>
        <a:p>
          <a:endParaRPr lang="en-ZA"/>
        </a:p>
      </dgm:t>
    </dgm:pt>
    <dgm:pt modelId="{C6868257-54C1-4518-A6C6-D1DD756A08BC}" type="pres">
      <dgm:prSet presAssocID="{2348B544-BB32-4490-924C-5901119C1EC0}" presName="child1Text" presStyleLbl="bgAcc1" presStyleIdx="0" presStyleCnt="4">
        <dgm:presLayoutVars>
          <dgm:bulletEnabled val="1"/>
        </dgm:presLayoutVars>
      </dgm:prSet>
      <dgm:spPr/>
      <dgm:t>
        <a:bodyPr/>
        <a:lstStyle/>
        <a:p>
          <a:endParaRPr lang="en-ZA"/>
        </a:p>
      </dgm:t>
    </dgm:pt>
    <dgm:pt modelId="{C89CB5C5-8042-4320-831C-606E729AB9B7}" type="pres">
      <dgm:prSet presAssocID="{2348B544-BB32-4490-924C-5901119C1EC0}" presName="child2group" presStyleCnt="0"/>
      <dgm:spPr/>
      <dgm:t>
        <a:bodyPr/>
        <a:lstStyle/>
        <a:p>
          <a:endParaRPr lang="en-ZA"/>
        </a:p>
      </dgm:t>
    </dgm:pt>
    <dgm:pt modelId="{2AFFF380-72D9-4095-A34D-D38D0EFB650F}" type="pres">
      <dgm:prSet presAssocID="{2348B544-BB32-4490-924C-5901119C1EC0}" presName="child2" presStyleLbl="bgAcc1" presStyleIdx="1" presStyleCnt="4" custLinFactNeighborX="2333" custLinFactNeighborY="26418"/>
      <dgm:spPr/>
      <dgm:t>
        <a:bodyPr/>
        <a:lstStyle/>
        <a:p>
          <a:endParaRPr lang="en-ZA"/>
        </a:p>
      </dgm:t>
    </dgm:pt>
    <dgm:pt modelId="{AC77AFDA-073A-4C62-8608-CBBCD1A330B2}" type="pres">
      <dgm:prSet presAssocID="{2348B544-BB32-4490-924C-5901119C1EC0}" presName="child2Text" presStyleLbl="bgAcc1" presStyleIdx="1" presStyleCnt="4">
        <dgm:presLayoutVars>
          <dgm:bulletEnabled val="1"/>
        </dgm:presLayoutVars>
      </dgm:prSet>
      <dgm:spPr/>
      <dgm:t>
        <a:bodyPr/>
        <a:lstStyle/>
        <a:p>
          <a:endParaRPr lang="en-ZA"/>
        </a:p>
      </dgm:t>
    </dgm:pt>
    <dgm:pt modelId="{8454C3DD-E476-4A36-9D7B-BC9B6AC15015}" type="pres">
      <dgm:prSet presAssocID="{2348B544-BB32-4490-924C-5901119C1EC0}" presName="child3group" presStyleCnt="0"/>
      <dgm:spPr/>
      <dgm:t>
        <a:bodyPr/>
        <a:lstStyle/>
        <a:p>
          <a:endParaRPr lang="en-ZA"/>
        </a:p>
      </dgm:t>
    </dgm:pt>
    <dgm:pt modelId="{701E279A-DB34-4A89-B5B0-D7E05831B1C4}" type="pres">
      <dgm:prSet presAssocID="{2348B544-BB32-4490-924C-5901119C1EC0}" presName="child3" presStyleLbl="bgAcc1" presStyleIdx="2" presStyleCnt="4" custLinFactNeighborX="-380" custLinFactNeighborY="-18557"/>
      <dgm:spPr/>
      <dgm:t>
        <a:bodyPr/>
        <a:lstStyle/>
        <a:p>
          <a:endParaRPr lang="en-ZA"/>
        </a:p>
      </dgm:t>
    </dgm:pt>
    <dgm:pt modelId="{CD096B69-33C9-429A-9D31-6E3E7D624C17}" type="pres">
      <dgm:prSet presAssocID="{2348B544-BB32-4490-924C-5901119C1EC0}" presName="child3Text" presStyleLbl="bgAcc1" presStyleIdx="2" presStyleCnt="4">
        <dgm:presLayoutVars>
          <dgm:bulletEnabled val="1"/>
        </dgm:presLayoutVars>
      </dgm:prSet>
      <dgm:spPr/>
      <dgm:t>
        <a:bodyPr/>
        <a:lstStyle/>
        <a:p>
          <a:endParaRPr lang="en-ZA"/>
        </a:p>
      </dgm:t>
    </dgm:pt>
    <dgm:pt modelId="{FD084BA2-464E-4D57-AB70-0A01A632E662}" type="pres">
      <dgm:prSet presAssocID="{2348B544-BB32-4490-924C-5901119C1EC0}" presName="child4group" presStyleCnt="0"/>
      <dgm:spPr/>
      <dgm:t>
        <a:bodyPr/>
        <a:lstStyle/>
        <a:p>
          <a:endParaRPr lang="en-ZA"/>
        </a:p>
      </dgm:t>
    </dgm:pt>
    <dgm:pt modelId="{B7B3A69A-DCAF-4E56-9B2B-126958134A77}" type="pres">
      <dgm:prSet presAssocID="{2348B544-BB32-4490-924C-5901119C1EC0}" presName="child4" presStyleLbl="bgAcc1" presStyleIdx="3" presStyleCnt="4" custLinFactNeighborX="-2315" custLinFactNeighborY="-27658"/>
      <dgm:spPr/>
      <dgm:t>
        <a:bodyPr/>
        <a:lstStyle/>
        <a:p>
          <a:endParaRPr lang="en-ZA"/>
        </a:p>
      </dgm:t>
    </dgm:pt>
    <dgm:pt modelId="{0E1ADB85-872E-4B57-8CAA-B3A57F9EA82F}" type="pres">
      <dgm:prSet presAssocID="{2348B544-BB32-4490-924C-5901119C1EC0}" presName="child4Text" presStyleLbl="bgAcc1" presStyleIdx="3" presStyleCnt="4">
        <dgm:presLayoutVars>
          <dgm:bulletEnabled val="1"/>
        </dgm:presLayoutVars>
      </dgm:prSet>
      <dgm:spPr/>
      <dgm:t>
        <a:bodyPr/>
        <a:lstStyle/>
        <a:p>
          <a:endParaRPr lang="en-ZA"/>
        </a:p>
      </dgm:t>
    </dgm:pt>
    <dgm:pt modelId="{6FE426CF-770B-46A0-AC56-2F754F116172}" type="pres">
      <dgm:prSet presAssocID="{2348B544-BB32-4490-924C-5901119C1EC0}" presName="childPlaceholder" presStyleCnt="0"/>
      <dgm:spPr/>
      <dgm:t>
        <a:bodyPr/>
        <a:lstStyle/>
        <a:p>
          <a:endParaRPr lang="en-ZA"/>
        </a:p>
      </dgm:t>
    </dgm:pt>
    <dgm:pt modelId="{48090804-72B5-491F-B539-DDBF619018E5}" type="pres">
      <dgm:prSet presAssocID="{2348B544-BB32-4490-924C-5901119C1EC0}" presName="circle" presStyleCnt="0"/>
      <dgm:spPr/>
      <dgm:t>
        <a:bodyPr/>
        <a:lstStyle/>
        <a:p>
          <a:endParaRPr lang="en-ZA"/>
        </a:p>
      </dgm:t>
    </dgm:pt>
    <dgm:pt modelId="{479A3789-9A48-4C47-879C-A89244381ABE}" type="pres">
      <dgm:prSet presAssocID="{2348B544-BB32-4490-924C-5901119C1EC0}" presName="quadrant1" presStyleLbl="node1" presStyleIdx="0" presStyleCnt="4" custLinFactNeighborX="-1143" custLinFactNeighborY="178">
        <dgm:presLayoutVars>
          <dgm:chMax val="1"/>
          <dgm:bulletEnabled val="1"/>
        </dgm:presLayoutVars>
      </dgm:prSet>
      <dgm:spPr/>
      <dgm:t>
        <a:bodyPr/>
        <a:lstStyle/>
        <a:p>
          <a:endParaRPr lang="en-ZA"/>
        </a:p>
      </dgm:t>
    </dgm:pt>
    <dgm:pt modelId="{052196A2-9EFE-4599-B2FF-4CA94491F654}" type="pres">
      <dgm:prSet presAssocID="{2348B544-BB32-4490-924C-5901119C1EC0}" presName="quadrant2" presStyleLbl="node1" presStyleIdx="1" presStyleCnt="4">
        <dgm:presLayoutVars>
          <dgm:chMax val="1"/>
          <dgm:bulletEnabled val="1"/>
        </dgm:presLayoutVars>
      </dgm:prSet>
      <dgm:spPr/>
      <dgm:t>
        <a:bodyPr/>
        <a:lstStyle/>
        <a:p>
          <a:endParaRPr lang="en-ZA"/>
        </a:p>
      </dgm:t>
    </dgm:pt>
    <dgm:pt modelId="{79F0666E-540A-418F-9B79-BADA1310DF17}" type="pres">
      <dgm:prSet presAssocID="{2348B544-BB32-4490-924C-5901119C1EC0}" presName="quadrant3" presStyleLbl="node1" presStyleIdx="2" presStyleCnt="4">
        <dgm:presLayoutVars>
          <dgm:chMax val="1"/>
          <dgm:bulletEnabled val="1"/>
        </dgm:presLayoutVars>
      </dgm:prSet>
      <dgm:spPr/>
      <dgm:t>
        <a:bodyPr/>
        <a:lstStyle/>
        <a:p>
          <a:endParaRPr lang="en-ZA"/>
        </a:p>
      </dgm:t>
    </dgm:pt>
    <dgm:pt modelId="{10BF4A0A-0C93-4BF8-85DE-49CA8C3AEB20}" type="pres">
      <dgm:prSet presAssocID="{2348B544-BB32-4490-924C-5901119C1EC0}" presName="quadrant4" presStyleLbl="node1" presStyleIdx="3" presStyleCnt="4" custLinFactNeighborX="-1143" custLinFactNeighborY="1212">
        <dgm:presLayoutVars>
          <dgm:chMax val="1"/>
          <dgm:bulletEnabled val="1"/>
        </dgm:presLayoutVars>
      </dgm:prSet>
      <dgm:spPr/>
      <dgm:t>
        <a:bodyPr/>
        <a:lstStyle/>
        <a:p>
          <a:endParaRPr lang="en-ZA"/>
        </a:p>
      </dgm:t>
    </dgm:pt>
    <dgm:pt modelId="{299B2E20-5316-402E-9084-BF8067A5C828}" type="pres">
      <dgm:prSet presAssocID="{2348B544-BB32-4490-924C-5901119C1EC0}" presName="quadrantPlaceholder" presStyleCnt="0"/>
      <dgm:spPr/>
      <dgm:t>
        <a:bodyPr/>
        <a:lstStyle/>
        <a:p>
          <a:endParaRPr lang="en-ZA"/>
        </a:p>
      </dgm:t>
    </dgm:pt>
    <dgm:pt modelId="{98FD09D1-5E96-4F90-A517-6A8CD83DEED0}" type="pres">
      <dgm:prSet presAssocID="{2348B544-BB32-4490-924C-5901119C1EC0}" presName="center1" presStyleLbl="fgShp" presStyleIdx="0" presStyleCnt="2"/>
      <dgm:spPr/>
      <dgm:t>
        <a:bodyPr/>
        <a:lstStyle/>
        <a:p>
          <a:endParaRPr lang="en-ZA"/>
        </a:p>
      </dgm:t>
    </dgm:pt>
    <dgm:pt modelId="{7FC5B263-0C3E-4774-8C55-304AB39BC1B1}" type="pres">
      <dgm:prSet presAssocID="{2348B544-BB32-4490-924C-5901119C1EC0}" presName="center2" presStyleLbl="fgShp" presStyleIdx="1" presStyleCnt="2"/>
      <dgm:spPr/>
      <dgm:t>
        <a:bodyPr/>
        <a:lstStyle/>
        <a:p>
          <a:endParaRPr lang="en-ZA"/>
        </a:p>
      </dgm:t>
    </dgm:pt>
  </dgm:ptLst>
  <dgm:cxnLst>
    <dgm:cxn modelId="{7358E564-91E6-4FC7-B5B7-45D64D81A740}" srcId="{4A08F0A3-BF05-443D-934B-8C96DF645729}" destId="{EE44F7D8-8D69-43BA-835E-5F000D01C38A}" srcOrd="2" destOrd="0" parTransId="{036F9349-BDCF-487A-82A5-9944E4911633}" sibTransId="{261CF7EF-7041-4811-8BEE-CA6F81C8F2FC}"/>
    <dgm:cxn modelId="{59E3A54C-85D6-4797-BCC5-8DB811DF78B3}" type="presOf" srcId="{AB527533-939B-4DD8-B220-79E6A757395D}" destId="{B7B3A69A-DCAF-4E56-9B2B-126958134A77}" srcOrd="0" destOrd="7" presId="urn:microsoft.com/office/officeart/2005/8/layout/cycle4#1"/>
    <dgm:cxn modelId="{4C9DE6C7-3DC7-444E-AD4F-25775080430E}" type="presOf" srcId="{A30A8B07-4710-4873-91C5-1D9F9398E8E2}" destId="{2AFFF380-72D9-4095-A34D-D38D0EFB650F}" srcOrd="0" destOrd="1" presId="urn:microsoft.com/office/officeart/2005/8/layout/cycle4#1"/>
    <dgm:cxn modelId="{2FA22028-474D-442B-BFAD-9DB23735EDA4}" type="presOf" srcId="{55F0C7C4-9355-45E6-AA65-13E27F0D20E6}" destId="{701E279A-DB34-4A89-B5B0-D7E05831B1C4}" srcOrd="0" destOrd="1" presId="urn:microsoft.com/office/officeart/2005/8/layout/cycle4#1"/>
    <dgm:cxn modelId="{AE958979-7B20-46D7-AE51-5E10D1B1B452}" type="presOf" srcId="{1B85D2BC-F773-4B3F-891F-9182152A69C0}" destId="{2AFFF380-72D9-4095-A34D-D38D0EFB650F}" srcOrd="0" destOrd="7" presId="urn:microsoft.com/office/officeart/2005/8/layout/cycle4#1"/>
    <dgm:cxn modelId="{8A5784B1-60BC-4247-8162-F4BBE6F7C532}" type="presOf" srcId="{F47CA2C0-A745-4321-98E1-AC95DE3BB31E}" destId="{AC77AFDA-073A-4C62-8608-CBBCD1A330B2}" srcOrd="1" destOrd="0" presId="urn:microsoft.com/office/officeart/2005/8/layout/cycle4#1"/>
    <dgm:cxn modelId="{B886EDF0-2C28-4F6E-8B1A-D5E075CD6098}" type="presOf" srcId="{1B85D2BC-F773-4B3F-891F-9182152A69C0}" destId="{AC77AFDA-073A-4C62-8608-CBBCD1A330B2}" srcOrd="1" destOrd="7" presId="urn:microsoft.com/office/officeart/2005/8/layout/cycle4#1"/>
    <dgm:cxn modelId="{B98798C5-35FE-498F-B5B2-198CDB038940}" srcId="{2348B544-BB32-4490-924C-5901119C1EC0}" destId="{4A08F0A3-BF05-443D-934B-8C96DF645729}" srcOrd="2" destOrd="0" parTransId="{87974948-47BC-45F1-8E83-75952F8724F5}" sibTransId="{EB940BD6-3E44-41D5-88DC-6704F1777CAA}"/>
    <dgm:cxn modelId="{011FDB96-31B4-4B23-A4A3-698DDFB3BA2F}" type="presOf" srcId="{A55CD323-2B43-4848-B8B6-7ABFD6B749E2}" destId="{708948CA-2FD9-439A-B3B5-20F7065E5209}" srcOrd="0" destOrd="2" presId="urn:microsoft.com/office/officeart/2005/8/layout/cycle4#1"/>
    <dgm:cxn modelId="{24F02A60-92FB-4399-B022-00C49FC90288}" type="presOf" srcId="{B92BC7B7-75FC-4176-9FFB-1FE10BFA1186}" destId="{C6868257-54C1-4518-A6C6-D1DD756A08BC}" srcOrd="1" destOrd="1" presId="urn:microsoft.com/office/officeart/2005/8/layout/cycle4#1"/>
    <dgm:cxn modelId="{80767938-256F-4F23-BF22-18290440E5AB}" type="presOf" srcId="{216CF246-505D-4B71-BEE8-D5689E435360}" destId="{0E1ADB85-872E-4B57-8CAA-B3A57F9EA82F}" srcOrd="1" destOrd="2" presId="urn:microsoft.com/office/officeart/2005/8/layout/cycle4#1"/>
    <dgm:cxn modelId="{DCCE131D-BEB1-4595-9591-300C6171FAFA}" type="presOf" srcId="{EB05C6BE-3ADB-414E-9350-478923277FFE}" destId="{C6868257-54C1-4518-A6C6-D1DD756A08BC}" srcOrd="1" destOrd="7" presId="urn:microsoft.com/office/officeart/2005/8/layout/cycle4#1"/>
    <dgm:cxn modelId="{3FD8FF2D-CAEA-4AF9-B3B5-69E79045C7F3}" type="presOf" srcId="{3FD0A0F4-11DB-49E7-A212-0030732015F2}" destId="{AC77AFDA-073A-4C62-8608-CBBCD1A330B2}" srcOrd="1" destOrd="4" presId="urn:microsoft.com/office/officeart/2005/8/layout/cycle4#1"/>
    <dgm:cxn modelId="{7F7D37EE-CCC4-4CBB-8852-EED48ED99E12}" type="presOf" srcId="{58044063-D7CA-4A7A-9B6F-0ABBF3F390FA}" destId="{C6868257-54C1-4518-A6C6-D1DD756A08BC}" srcOrd="1" destOrd="5" presId="urn:microsoft.com/office/officeart/2005/8/layout/cycle4#1"/>
    <dgm:cxn modelId="{C2763586-796F-425D-854E-32745CE93E8F}" type="presOf" srcId="{F53630B3-5A01-4E98-BD36-BDA54A8B1A3C}" destId="{CD096B69-33C9-429A-9D31-6E3E7D624C17}" srcOrd="1" destOrd="0" presId="urn:microsoft.com/office/officeart/2005/8/layout/cycle4#1"/>
    <dgm:cxn modelId="{38A96B58-B28C-4FEF-BA55-47704EF2A941}" type="presOf" srcId="{CAC7D8D1-FC27-4EE5-B8FB-A7AF8CB9C062}" destId="{701E279A-DB34-4A89-B5B0-D7E05831B1C4}" srcOrd="0" destOrd="4" presId="urn:microsoft.com/office/officeart/2005/8/layout/cycle4#1"/>
    <dgm:cxn modelId="{ECECF5D4-8D6F-4192-B997-C4C5711404D6}" type="presOf" srcId="{7DC8A4D1-D095-4585-B9FF-C5BE26A3D324}" destId="{708948CA-2FD9-439A-B3B5-20F7065E5209}" srcOrd="0" destOrd="4" presId="urn:microsoft.com/office/officeart/2005/8/layout/cycle4#1"/>
    <dgm:cxn modelId="{51E5E51E-7A9B-45A5-ADD9-04BD34B4DBE6}" type="presOf" srcId="{C07E7719-2EA3-4628-B970-2FD959BDBBCC}" destId="{AC77AFDA-073A-4C62-8608-CBBCD1A330B2}" srcOrd="1" destOrd="5" presId="urn:microsoft.com/office/officeart/2005/8/layout/cycle4#1"/>
    <dgm:cxn modelId="{80BC7657-A71F-4477-B2C4-8AEC461BAC9C}" type="presOf" srcId="{0645C4DD-8A31-4B22-B6D4-13A347ACF835}" destId="{052196A2-9EFE-4599-B2FF-4CA94491F654}" srcOrd="0" destOrd="0" presId="urn:microsoft.com/office/officeart/2005/8/layout/cycle4#1"/>
    <dgm:cxn modelId="{E6AE8A03-7FC4-44C0-8914-D0221277733B}" type="presOf" srcId="{0367B69E-38D8-47A1-A883-9E05A43F10A8}" destId="{C6868257-54C1-4518-A6C6-D1DD756A08BC}" srcOrd="1" destOrd="0" presId="urn:microsoft.com/office/officeart/2005/8/layout/cycle4#1"/>
    <dgm:cxn modelId="{8D8E40FE-D91A-49BF-81C8-0B92A61DB5DC}" type="presOf" srcId="{170D8B7A-B73F-4C44-B1A8-EE2920879BBE}" destId="{479A3789-9A48-4C47-879C-A89244381ABE}" srcOrd="0" destOrd="0" presId="urn:microsoft.com/office/officeart/2005/8/layout/cycle4#1"/>
    <dgm:cxn modelId="{83E477B8-4BAB-43FE-A9D8-5C9985ECA2E3}" type="presOf" srcId="{A55CD323-2B43-4848-B8B6-7ABFD6B749E2}" destId="{C6868257-54C1-4518-A6C6-D1DD756A08BC}" srcOrd="1" destOrd="2" presId="urn:microsoft.com/office/officeart/2005/8/layout/cycle4#1"/>
    <dgm:cxn modelId="{61944408-3CCD-435C-BD42-2CFE72195C19}" srcId="{0645C4DD-8A31-4B22-B6D4-13A347ACF835}" destId="{1B85D2BC-F773-4B3F-891F-9182152A69C0}" srcOrd="7" destOrd="0" parTransId="{005708FD-4687-4B94-B86C-115ABD934665}" sibTransId="{2AB8ABED-7258-447C-B001-E4415AA44E83}"/>
    <dgm:cxn modelId="{ABEBFB6F-E15D-43C5-8B6D-A99FAE8BDD14}" type="presOf" srcId="{A30A8B07-4710-4873-91C5-1D9F9398E8E2}" destId="{AC77AFDA-073A-4C62-8608-CBBCD1A330B2}" srcOrd="1" destOrd="1" presId="urn:microsoft.com/office/officeart/2005/8/layout/cycle4#1"/>
    <dgm:cxn modelId="{A3A5EC23-49F7-497C-930E-E53482476E20}" type="presOf" srcId="{1B8F5AC9-A6C1-4EAF-A34B-11DF4A537895}" destId="{C6868257-54C1-4518-A6C6-D1DD756A08BC}" srcOrd="1" destOrd="3" presId="urn:microsoft.com/office/officeart/2005/8/layout/cycle4#1"/>
    <dgm:cxn modelId="{EE3D272D-92BE-4524-82EF-EB2C96A4BB48}" srcId="{0645C4DD-8A31-4B22-B6D4-13A347ACF835}" destId="{C07E7719-2EA3-4628-B970-2FD959BDBBCC}" srcOrd="5" destOrd="0" parTransId="{653BFF3D-E537-41C4-82FC-CC9C84030F22}" sibTransId="{F31EFA4E-7C13-40E9-8B1E-B3BEC8AB2CE0}"/>
    <dgm:cxn modelId="{D42208D0-1F19-4325-BB27-3B6465199C66}" type="presOf" srcId="{06FF5CAF-00AC-4E01-A814-03A37B167961}" destId="{0E1ADB85-872E-4B57-8CAA-B3A57F9EA82F}" srcOrd="1" destOrd="8" presId="urn:microsoft.com/office/officeart/2005/8/layout/cycle4#1"/>
    <dgm:cxn modelId="{96558CAC-1E96-4A82-87D6-2B9CA1BD1939}" type="presOf" srcId="{5E60044F-886F-4FE7-A4B7-A6A97518389D}" destId="{708948CA-2FD9-439A-B3B5-20F7065E5209}" srcOrd="0" destOrd="6" presId="urn:microsoft.com/office/officeart/2005/8/layout/cycle4#1"/>
    <dgm:cxn modelId="{DDB70AE5-4CAF-4FF7-AEC9-1975C9DA054A}" type="presOf" srcId="{46F3F057-3C01-491C-8612-C35B4641514A}" destId="{C6868257-54C1-4518-A6C6-D1DD756A08BC}" srcOrd="1" destOrd="8" presId="urn:microsoft.com/office/officeart/2005/8/layout/cycle4#1"/>
    <dgm:cxn modelId="{97E5939B-C318-4799-A4DE-42DE441FF11D}" type="presOf" srcId="{58044063-D7CA-4A7A-9B6F-0ABBF3F390FA}" destId="{708948CA-2FD9-439A-B3B5-20F7065E5209}" srcOrd="0" destOrd="5" presId="urn:microsoft.com/office/officeart/2005/8/layout/cycle4#1"/>
    <dgm:cxn modelId="{292961BF-3EC6-4DF6-A34E-F5687D3755AB}" srcId="{4CDBFE89-E554-446A-AE6C-D72DAA4B6CCE}" destId="{05DE0984-FCDF-46B1-8D9C-8795922511C0}" srcOrd="6" destOrd="0" parTransId="{5D3C5D7C-9CC9-447A-980E-9E03C11E250F}" sibTransId="{EAEE3641-404D-4E8F-9D6B-964306E7C9A3}"/>
    <dgm:cxn modelId="{C0703203-072A-43FC-9AC6-09E06DA799DD}" type="presOf" srcId="{3C52E38D-0527-44FC-9628-9EE18A03BE93}" destId="{B7B3A69A-DCAF-4E56-9B2B-126958134A77}" srcOrd="0" destOrd="5" presId="urn:microsoft.com/office/officeart/2005/8/layout/cycle4#1"/>
    <dgm:cxn modelId="{C9BC7D34-7E5E-46BA-9638-926296D01AEE}" type="presOf" srcId="{AA0E7EB6-F786-4AE0-B0D1-252A41F528FC}" destId="{2AFFF380-72D9-4095-A34D-D38D0EFB650F}" srcOrd="0" destOrd="3" presId="urn:microsoft.com/office/officeart/2005/8/layout/cycle4#1"/>
    <dgm:cxn modelId="{25FEA862-00D8-4C80-9833-2D5F597C8BF9}" type="presOf" srcId="{F53630B3-5A01-4E98-BD36-BDA54A8B1A3C}" destId="{701E279A-DB34-4A89-B5B0-D7E05831B1C4}" srcOrd="0" destOrd="0" presId="urn:microsoft.com/office/officeart/2005/8/layout/cycle4#1"/>
    <dgm:cxn modelId="{6F2ABFEB-3BD7-4D10-8DB3-26C19C95370C}" srcId="{170D8B7A-B73F-4C44-B1A8-EE2920879BBE}" destId="{1B8F5AC9-A6C1-4EAF-A34B-11DF4A537895}" srcOrd="3" destOrd="0" parTransId="{3FF6B8FA-55A7-478C-8F62-609E50FFE3B6}" sibTransId="{BDCB2AD7-046E-432D-B5EF-698141A1E97C}"/>
    <dgm:cxn modelId="{E793381A-220F-4B7B-9AB7-97453E39D3BF}" type="presOf" srcId="{0367B69E-38D8-47A1-A883-9E05A43F10A8}" destId="{708948CA-2FD9-439A-B3B5-20F7065E5209}" srcOrd="0" destOrd="0" presId="urn:microsoft.com/office/officeart/2005/8/layout/cycle4#1"/>
    <dgm:cxn modelId="{39E43DF6-8050-4468-9851-2FD01043A555}" type="presOf" srcId="{50821512-0FCE-4628-B48C-A2AFBC8AD0C2}" destId="{0E1ADB85-872E-4B57-8CAA-B3A57F9EA82F}" srcOrd="1" destOrd="3" presId="urn:microsoft.com/office/officeart/2005/8/layout/cycle4#1"/>
    <dgm:cxn modelId="{2BAF382B-92A9-455A-9CEA-961E77657E6B}" srcId="{4CDBFE89-E554-446A-AE6C-D72DAA4B6CCE}" destId="{50821512-0FCE-4628-B48C-A2AFBC8AD0C2}" srcOrd="3" destOrd="0" parTransId="{62340D2C-1AE9-4754-A98C-1230E135D812}" sibTransId="{9105A535-69F6-4937-8ABB-200AA40DACAD}"/>
    <dgm:cxn modelId="{4F26012B-CD30-461C-8929-3907416BB8AA}" type="presOf" srcId="{1B8F5AC9-A6C1-4EAF-A34B-11DF4A537895}" destId="{708948CA-2FD9-439A-B3B5-20F7065E5209}" srcOrd="0" destOrd="3" presId="urn:microsoft.com/office/officeart/2005/8/layout/cycle4#1"/>
    <dgm:cxn modelId="{4F151D07-11CA-4973-BCA9-965C0DCB29CB}" type="presOf" srcId="{0586C189-BDDA-4194-A145-4C343CDA8707}" destId="{2AFFF380-72D9-4095-A34D-D38D0EFB650F}" srcOrd="0" destOrd="2" presId="urn:microsoft.com/office/officeart/2005/8/layout/cycle4#1"/>
    <dgm:cxn modelId="{C38055CE-A8B8-4710-9FED-F3D61BCEFD5A}" srcId="{2348B544-BB32-4490-924C-5901119C1EC0}" destId="{170D8B7A-B73F-4C44-B1A8-EE2920879BBE}" srcOrd="0" destOrd="0" parTransId="{5FA0672F-0DB7-4FC9-B896-69BF159A818F}" sibTransId="{D80DEFB9-AE26-4B5E-8651-3FB734984423}"/>
    <dgm:cxn modelId="{3B26A347-98FB-4223-B6A2-03C8398E33CD}" type="presOf" srcId="{B350778D-E624-469C-BCE9-8A60112D894E}" destId="{701E279A-DB34-4A89-B5B0-D7E05831B1C4}" srcOrd="0" destOrd="6" presId="urn:microsoft.com/office/officeart/2005/8/layout/cycle4#1"/>
    <dgm:cxn modelId="{C4A24566-1F8C-4B91-B62E-798586A88C57}" srcId="{170D8B7A-B73F-4C44-B1A8-EE2920879BBE}" destId="{7DC8A4D1-D095-4585-B9FF-C5BE26A3D324}" srcOrd="4" destOrd="0" parTransId="{ECFEFFD8-597F-4247-9DB6-3B049E961152}" sibTransId="{0F4A4C4E-5155-4C93-A55F-48C956B6623C}"/>
    <dgm:cxn modelId="{824AF232-708E-4373-9A87-3C579AA94295}" type="presOf" srcId="{50821512-0FCE-4628-B48C-A2AFBC8AD0C2}" destId="{B7B3A69A-DCAF-4E56-9B2B-126958134A77}" srcOrd="0" destOrd="3" presId="urn:microsoft.com/office/officeart/2005/8/layout/cycle4#1"/>
    <dgm:cxn modelId="{1EE478B7-DCF3-446B-BB4F-E2479CB3F27C}" type="presOf" srcId="{EB05C6BE-3ADB-414E-9350-478923277FFE}" destId="{708948CA-2FD9-439A-B3B5-20F7065E5209}" srcOrd="0" destOrd="7" presId="urn:microsoft.com/office/officeart/2005/8/layout/cycle4#1"/>
    <dgm:cxn modelId="{E6217442-6B17-4C28-8F39-B01B901B563D}" type="presOf" srcId="{C539B5AC-1A3F-47E3-9F3A-71D2A8AF69BA}" destId="{2AFFF380-72D9-4095-A34D-D38D0EFB650F}" srcOrd="0" destOrd="8" presId="urn:microsoft.com/office/officeart/2005/8/layout/cycle4#1"/>
    <dgm:cxn modelId="{B58EB882-EFF8-428A-BDA8-E9C7C8FB5B96}" type="presOf" srcId="{AA0E7EB6-F786-4AE0-B0D1-252A41F528FC}" destId="{AC77AFDA-073A-4C62-8608-CBBCD1A330B2}" srcOrd="1" destOrd="3" presId="urn:microsoft.com/office/officeart/2005/8/layout/cycle4#1"/>
    <dgm:cxn modelId="{C451F249-F0F0-4A4E-B8E2-2DE8BF455223}" srcId="{170D8B7A-B73F-4C44-B1A8-EE2920879BBE}" destId="{5E60044F-886F-4FE7-A4B7-A6A97518389D}" srcOrd="6" destOrd="0" parTransId="{566C1B6D-F544-46CC-9503-C78ADA8D36DF}" sibTransId="{C5DB512E-F227-4AAC-AB80-7FDF6D79678C}"/>
    <dgm:cxn modelId="{195D5B1A-78A1-405A-8B2B-206F93D3E4ED}" srcId="{0645C4DD-8A31-4B22-B6D4-13A347ACF835}" destId="{A30A8B07-4710-4873-91C5-1D9F9398E8E2}" srcOrd="1" destOrd="0" parTransId="{B176D5F8-10B7-4831-AC4E-D70EB33E36DD}" sibTransId="{29432C55-42F6-46DE-A082-0A44C2BF1802}"/>
    <dgm:cxn modelId="{4076C0D0-9E2B-440D-BE73-467B83D28EB3}" srcId="{4A08F0A3-BF05-443D-934B-8C96DF645729}" destId="{7E5F1C9A-7973-450E-A306-311AB577B044}" srcOrd="8" destOrd="0" parTransId="{CCE54400-F891-488F-9EC1-F353DFAA1DDA}" sibTransId="{A8C017E1-A9AD-4C2E-82C5-2D69E4DEA234}"/>
    <dgm:cxn modelId="{13E46284-DA46-44AA-B27D-F97F64589EFE}" type="presOf" srcId="{5B91270F-6CFF-47D5-8119-C9320E69E676}" destId="{2AFFF380-72D9-4095-A34D-D38D0EFB650F}" srcOrd="0" destOrd="6" presId="urn:microsoft.com/office/officeart/2005/8/layout/cycle4#1"/>
    <dgm:cxn modelId="{24073709-094D-4F96-8E96-23DA73E56CDA}" srcId="{4A08F0A3-BF05-443D-934B-8C96DF645729}" destId="{B350778D-E624-469C-BCE9-8A60112D894E}" srcOrd="6" destOrd="0" parTransId="{FDF7C833-5AC4-4F07-B173-73C60A06AF94}" sibTransId="{14483BA9-6A91-4243-825B-BD71AE469BFE}"/>
    <dgm:cxn modelId="{03929150-0DE3-4FC1-9390-95FC7910BEE8}" srcId="{0645C4DD-8A31-4B22-B6D4-13A347ACF835}" destId="{3FD0A0F4-11DB-49E7-A212-0030732015F2}" srcOrd="4" destOrd="0" parTransId="{630C3004-E512-4B17-9541-F0187BDD01AE}" sibTransId="{FD49A7C7-AFD9-488E-9420-8E1797CD5250}"/>
    <dgm:cxn modelId="{84D59B2C-2095-484F-BBFC-703159126E9E}" type="presOf" srcId="{55F0C7C4-9355-45E6-AA65-13E27F0D20E6}" destId="{CD096B69-33C9-429A-9D31-6E3E7D624C17}" srcOrd="1" destOrd="1" presId="urn:microsoft.com/office/officeart/2005/8/layout/cycle4#1"/>
    <dgm:cxn modelId="{1083B723-1083-4943-8D21-A0014FE0125B}" type="presOf" srcId="{A5863DC9-2DF8-4157-845B-2DF782D78A26}" destId="{701E279A-DB34-4A89-B5B0-D7E05831B1C4}" srcOrd="0" destOrd="3" presId="urn:microsoft.com/office/officeart/2005/8/layout/cycle4#1"/>
    <dgm:cxn modelId="{5E952341-5332-422D-8B60-8F8F5EAAEA1C}" srcId="{4CDBFE89-E554-446A-AE6C-D72DAA4B6CCE}" destId="{AB527533-939B-4DD8-B220-79E6A757395D}" srcOrd="7" destOrd="0" parTransId="{D47A3C28-48F6-4297-A8E4-FD234BC21C60}" sibTransId="{C63325DC-54B6-45C1-A402-AB576C11D9EE}"/>
    <dgm:cxn modelId="{45C2F393-3145-46F4-BAE6-500F7BFCDA97}" srcId="{4CDBFE89-E554-446A-AE6C-D72DAA4B6CCE}" destId="{0334B84D-75E9-4315-9C4D-388A36014C95}" srcOrd="0" destOrd="0" parTransId="{49FCDAD2-8770-4563-8D4B-66FDB079A440}" sibTransId="{AF51BE9A-FBC9-4AE6-9915-641B1ECB7712}"/>
    <dgm:cxn modelId="{D72DF54E-FD91-468D-ABD4-E22BB208D8E8}" type="presOf" srcId="{216CF246-505D-4B71-BEE8-D5689E435360}" destId="{B7B3A69A-DCAF-4E56-9B2B-126958134A77}" srcOrd="0" destOrd="2" presId="urn:microsoft.com/office/officeart/2005/8/layout/cycle4#1"/>
    <dgm:cxn modelId="{7734ABD2-3D68-4EC4-BA70-10A409CBF362}" type="presOf" srcId="{DC488A1B-F2DF-4B64-9775-7A22114B36E6}" destId="{701E279A-DB34-4A89-B5B0-D7E05831B1C4}" srcOrd="0" destOrd="7" presId="urn:microsoft.com/office/officeart/2005/8/layout/cycle4#1"/>
    <dgm:cxn modelId="{38043BE6-0991-45DE-8A76-FF9661033318}" type="presOf" srcId="{44E7CD28-C1E4-4A80-82DD-7CC8A816A3A4}" destId="{701E279A-DB34-4A89-B5B0-D7E05831B1C4}" srcOrd="0" destOrd="5" presId="urn:microsoft.com/office/officeart/2005/8/layout/cycle4#1"/>
    <dgm:cxn modelId="{3EF2BD61-E8C4-491C-AC82-DDF7AE9DA051}" type="presOf" srcId="{2348B544-BB32-4490-924C-5901119C1EC0}" destId="{6978B035-55CF-4E4B-8DB4-099C03A2F37E}" srcOrd="0" destOrd="0" presId="urn:microsoft.com/office/officeart/2005/8/layout/cycle4#1"/>
    <dgm:cxn modelId="{798E10BA-0BFC-4A4F-BF54-23F19695C228}" srcId="{170D8B7A-B73F-4C44-B1A8-EE2920879BBE}" destId="{0367B69E-38D8-47A1-A883-9E05A43F10A8}" srcOrd="0" destOrd="0" parTransId="{2094D4A3-C051-41D6-90B8-1449C6EAD3BC}" sibTransId="{308995C2-A3BA-4470-A931-D8585D5EF807}"/>
    <dgm:cxn modelId="{E4C7C0C4-BFEA-41A5-AB7C-C779DA3AD613}" type="presOf" srcId="{EE44F7D8-8D69-43BA-835E-5F000D01C38A}" destId="{701E279A-DB34-4A89-B5B0-D7E05831B1C4}" srcOrd="0" destOrd="2" presId="urn:microsoft.com/office/officeart/2005/8/layout/cycle4#1"/>
    <dgm:cxn modelId="{8A8BD015-D4D8-4D79-8F66-87CB8A69871D}" type="presOf" srcId="{0586C189-BDDA-4194-A145-4C343CDA8707}" destId="{AC77AFDA-073A-4C62-8608-CBBCD1A330B2}" srcOrd="1" destOrd="2" presId="urn:microsoft.com/office/officeart/2005/8/layout/cycle4#1"/>
    <dgm:cxn modelId="{646C210D-9C3B-440F-A782-A2102EEBBA91}" srcId="{4CDBFE89-E554-446A-AE6C-D72DAA4B6CCE}" destId="{216CF246-505D-4B71-BEE8-D5689E435360}" srcOrd="2" destOrd="0" parTransId="{E4FF3FDF-8F97-468D-9DB4-33E3D335FEE0}" sibTransId="{D0F112A5-411F-45D7-BF0E-AE05FD39D5B5}"/>
    <dgm:cxn modelId="{C0418649-DFAA-4CBD-A7BD-FC234FBC8257}" srcId="{4A08F0A3-BF05-443D-934B-8C96DF645729}" destId="{F53630B3-5A01-4E98-BD36-BDA54A8B1A3C}" srcOrd="0" destOrd="0" parTransId="{BA9737F0-490D-4724-8714-07B8074A42F0}" sibTransId="{7D4B5AA3-15CA-4342-9216-CC07222F4380}"/>
    <dgm:cxn modelId="{76C1ADF0-DF08-4D34-AF9A-8ECD703B0C10}" srcId="{4A08F0A3-BF05-443D-934B-8C96DF645729}" destId="{DC488A1B-F2DF-4B64-9775-7A22114B36E6}" srcOrd="7" destOrd="0" parTransId="{6A87CFFA-7EC4-48AC-BA64-04FEF2DB87A2}" sibTransId="{50EFF6C6-187D-4059-B54B-75A135DCA927}"/>
    <dgm:cxn modelId="{15737A00-2DAC-4529-B7DC-A44C536929B8}" type="presOf" srcId="{C539B5AC-1A3F-47E3-9F3A-71D2A8AF69BA}" destId="{AC77AFDA-073A-4C62-8608-CBBCD1A330B2}" srcOrd="1" destOrd="8" presId="urn:microsoft.com/office/officeart/2005/8/layout/cycle4#1"/>
    <dgm:cxn modelId="{321DF94D-A5FB-43A0-B33F-B72695F7BD9C}" type="presOf" srcId="{46F3F057-3C01-491C-8612-C35B4641514A}" destId="{708948CA-2FD9-439A-B3B5-20F7065E5209}" srcOrd="0" destOrd="8" presId="urn:microsoft.com/office/officeart/2005/8/layout/cycle4#1"/>
    <dgm:cxn modelId="{989FDF03-F896-4219-A1AF-6326D137814B}" srcId="{4CDBFE89-E554-446A-AE6C-D72DAA4B6CCE}" destId="{3C52E38D-0527-44FC-9628-9EE18A03BE93}" srcOrd="5" destOrd="0" parTransId="{4DE274BB-CC76-4BD2-8193-2C84D5E02EE0}" sibTransId="{E432C2FE-155E-4F95-9EB4-E1E3DC0E665D}"/>
    <dgm:cxn modelId="{C4F0E393-51E0-4384-A08F-F286C11D3618}" type="presOf" srcId="{F47CA2C0-A745-4321-98E1-AC95DE3BB31E}" destId="{2AFFF380-72D9-4095-A34D-D38D0EFB650F}" srcOrd="0" destOrd="0" presId="urn:microsoft.com/office/officeart/2005/8/layout/cycle4#1"/>
    <dgm:cxn modelId="{3F16DFF4-F50D-46DD-BC5A-B28E1D3AEA81}" type="presOf" srcId="{5E60044F-886F-4FE7-A4B7-A6A97518389D}" destId="{C6868257-54C1-4518-A6C6-D1DD756A08BC}" srcOrd="1" destOrd="6" presId="urn:microsoft.com/office/officeart/2005/8/layout/cycle4#1"/>
    <dgm:cxn modelId="{B9F45758-5639-4531-AFFD-50533B206F9D}" type="presOf" srcId="{4A08F0A3-BF05-443D-934B-8C96DF645729}" destId="{79F0666E-540A-418F-9B79-BADA1310DF17}" srcOrd="0" destOrd="0" presId="urn:microsoft.com/office/officeart/2005/8/layout/cycle4#1"/>
    <dgm:cxn modelId="{0BD34422-3554-45F6-A240-54CDD587B0E3}" srcId="{170D8B7A-B73F-4C44-B1A8-EE2920879BBE}" destId="{EB05C6BE-3ADB-414E-9350-478923277FFE}" srcOrd="7" destOrd="0" parTransId="{DE8BABFB-69E5-4FD9-B279-4C625DB0522D}" sibTransId="{4F36737F-67A0-4A9A-9E37-0968BB1D94D1}"/>
    <dgm:cxn modelId="{CA88C4EF-9904-484A-A2D3-9EBE7B713E15}" type="presOf" srcId="{B92BC7B7-75FC-4176-9FFB-1FE10BFA1186}" destId="{708948CA-2FD9-439A-B3B5-20F7065E5209}" srcOrd="0" destOrd="1" presId="urn:microsoft.com/office/officeart/2005/8/layout/cycle4#1"/>
    <dgm:cxn modelId="{B7C4174F-35D6-4883-8F14-78B957B5C882}" type="presOf" srcId="{06FF5CAF-00AC-4E01-A814-03A37B167961}" destId="{B7B3A69A-DCAF-4E56-9B2B-126958134A77}" srcOrd="0" destOrd="8" presId="urn:microsoft.com/office/officeart/2005/8/layout/cycle4#1"/>
    <dgm:cxn modelId="{56793D02-7F8A-4979-8BE4-3B840AC0876F}" srcId="{0645C4DD-8A31-4B22-B6D4-13A347ACF835}" destId="{5B91270F-6CFF-47D5-8119-C9320E69E676}" srcOrd="6" destOrd="0" parTransId="{D3158FB2-C3C6-45D4-80E1-5CB7E40D6445}" sibTransId="{CB601A5D-5CAC-436F-989F-AE4F94394C84}"/>
    <dgm:cxn modelId="{D04370F7-5412-4FB3-BD7C-59CDE0F30412}" srcId="{4A08F0A3-BF05-443D-934B-8C96DF645729}" destId="{A5863DC9-2DF8-4157-845B-2DF782D78A26}" srcOrd="3" destOrd="0" parTransId="{093C5868-BEB0-47DC-9AE3-BAA9AF59FB2E}" sibTransId="{C5B5E6FE-95E2-4805-B7DE-E9EC5BBE8C14}"/>
    <dgm:cxn modelId="{FAA69B03-F125-446B-8DA4-E2D72A886963}" srcId="{4A08F0A3-BF05-443D-934B-8C96DF645729}" destId="{55F0C7C4-9355-45E6-AA65-13E27F0D20E6}" srcOrd="1" destOrd="0" parTransId="{148073F3-AB1D-4407-8A77-1C20851E5E44}" sibTransId="{474D70D2-8B5E-4239-9CB0-B7752AD40EF6}"/>
    <dgm:cxn modelId="{B4FB1E1B-5533-4246-A33A-EB6344F0B2DF}" srcId="{170D8B7A-B73F-4C44-B1A8-EE2920879BBE}" destId="{58044063-D7CA-4A7A-9B6F-0ABBF3F390FA}" srcOrd="5" destOrd="0" parTransId="{514259DF-1DFF-4592-9CA3-8E18CC8D1AC5}" sibTransId="{7C354151-BCFC-44E4-A2B8-E07892623CC3}"/>
    <dgm:cxn modelId="{2D7BEE95-F2BA-4E60-BE33-B187DD9EDD88}" srcId="{4A08F0A3-BF05-443D-934B-8C96DF645729}" destId="{44E7CD28-C1E4-4A80-82DD-7CC8A816A3A4}" srcOrd="5" destOrd="0" parTransId="{AFDDE7A8-E018-489E-9199-1065282861F3}" sibTransId="{A707C655-F24D-41F7-ACB3-FEA2BF03A2F7}"/>
    <dgm:cxn modelId="{72FB98AE-E002-49AF-8655-93735C88B41E}" srcId="{0645C4DD-8A31-4B22-B6D4-13A347ACF835}" destId="{0586C189-BDDA-4194-A145-4C343CDA8707}" srcOrd="2" destOrd="0" parTransId="{D91725C5-0D1A-401D-836C-520654C467BA}" sibTransId="{1F526334-0CA7-4309-B886-93025ED5CBA6}"/>
    <dgm:cxn modelId="{D1A995B6-935F-4DA6-ADC9-E2A42A16A069}" type="presOf" srcId="{44E7CD28-C1E4-4A80-82DD-7CC8A816A3A4}" destId="{CD096B69-33C9-429A-9D31-6E3E7D624C17}" srcOrd="1" destOrd="5" presId="urn:microsoft.com/office/officeart/2005/8/layout/cycle4#1"/>
    <dgm:cxn modelId="{051F396D-304C-4BBA-82D3-A5173D8C8165}" type="presOf" srcId="{AB527533-939B-4DD8-B220-79E6A757395D}" destId="{0E1ADB85-872E-4B57-8CAA-B3A57F9EA82F}" srcOrd="1" destOrd="7" presId="urn:microsoft.com/office/officeart/2005/8/layout/cycle4#1"/>
    <dgm:cxn modelId="{09351DCA-3A39-4BA6-8FF4-611458C966B0}" srcId="{4CDBFE89-E554-446A-AE6C-D72DAA4B6CCE}" destId="{06FF5CAF-00AC-4E01-A814-03A37B167961}" srcOrd="8" destOrd="0" parTransId="{CA4A5F27-5736-4F2E-A21B-044435A2EDD7}" sibTransId="{BC0D74AB-2BE0-42C0-9B67-B5A0F58C1834}"/>
    <dgm:cxn modelId="{50E917D4-F889-477D-A24A-73F7C891AE77}" srcId="{0645C4DD-8A31-4B22-B6D4-13A347ACF835}" destId="{C539B5AC-1A3F-47E3-9F3A-71D2A8AF69BA}" srcOrd="8" destOrd="0" parTransId="{E6516CAA-EEFE-4ADD-8913-04203D711BE6}" sibTransId="{F552AC2C-6559-460F-A5AD-EA4476041928}"/>
    <dgm:cxn modelId="{FA98E99D-E991-41CF-A7D3-5E8F31DE5545}" type="presOf" srcId="{CAC7D8D1-FC27-4EE5-B8FB-A7AF8CB9C062}" destId="{CD096B69-33C9-429A-9D31-6E3E7D624C17}" srcOrd="1" destOrd="4" presId="urn:microsoft.com/office/officeart/2005/8/layout/cycle4#1"/>
    <dgm:cxn modelId="{EF623D63-06AE-47E0-B91B-1F5DEA94C660}" type="presOf" srcId="{B350778D-E624-469C-BCE9-8A60112D894E}" destId="{CD096B69-33C9-429A-9D31-6E3E7D624C17}" srcOrd="1" destOrd="6" presId="urn:microsoft.com/office/officeart/2005/8/layout/cycle4#1"/>
    <dgm:cxn modelId="{2F6E9662-83D5-47DB-B588-1ECD5AD609F7}" type="presOf" srcId="{8F08B042-1C50-46F9-B2E7-50A34808EF1C}" destId="{B7B3A69A-DCAF-4E56-9B2B-126958134A77}" srcOrd="0" destOrd="1" presId="urn:microsoft.com/office/officeart/2005/8/layout/cycle4#1"/>
    <dgm:cxn modelId="{C9E1CF32-4F53-4B8E-8416-65B96E9BCF53}" type="presOf" srcId="{2CA0BABD-99C0-480C-AEEF-950BC2043A3F}" destId="{0E1ADB85-872E-4B57-8CAA-B3A57F9EA82F}" srcOrd="1" destOrd="4" presId="urn:microsoft.com/office/officeart/2005/8/layout/cycle4#1"/>
    <dgm:cxn modelId="{5132A316-5C89-47D6-AFC8-847507FEEE1D}" srcId="{2348B544-BB32-4490-924C-5901119C1EC0}" destId="{4CDBFE89-E554-446A-AE6C-D72DAA4B6CCE}" srcOrd="3" destOrd="0" parTransId="{753993EC-E3A3-4E53-8B6B-B42C93748A0C}" sibTransId="{AEDF32B1-377D-4C01-B604-31DAD872A4DC}"/>
    <dgm:cxn modelId="{88EF412D-7758-4E2B-8621-3D1538BEEF12}" type="presOf" srcId="{05DE0984-FCDF-46B1-8D9C-8795922511C0}" destId="{0E1ADB85-872E-4B57-8CAA-B3A57F9EA82F}" srcOrd="1" destOrd="6" presId="urn:microsoft.com/office/officeart/2005/8/layout/cycle4#1"/>
    <dgm:cxn modelId="{8D6E617C-398E-4B44-9681-ECD6F7E3D478}" type="presOf" srcId="{05DE0984-FCDF-46B1-8D9C-8795922511C0}" destId="{B7B3A69A-DCAF-4E56-9B2B-126958134A77}" srcOrd="0" destOrd="6" presId="urn:microsoft.com/office/officeart/2005/8/layout/cycle4#1"/>
    <dgm:cxn modelId="{05AFE8B9-E16A-4191-9E9E-FC926EA60876}" srcId="{170D8B7A-B73F-4C44-B1A8-EE2920879BBE}" destId="{46F3F057-3C01-491C-8612-C35B4641514A}" srcOrd="8" destOrd="0" parTransId="{B7A693A7-976C-4659-97C3-4A7F145AA4D7}" sibTransId="{717654BD-D3BD-4446-8D26-DF6C9E66C296}"/>
    <dgm:cxn modelId="{B98779F4-3F67-48D7-8723-BB044A90C1E1}" srcId="{170D8B7A-B73F-4C44-B1A8-EE2920879BBE}" destId="{B92BC7B7-75FC-4176-9FFB-1FE10BFA1186}" srcOrd="1" destOrd="0" parTransId="{99D0C3C5-E0A3-4B8F-A11F-6D5413E1F51D}" sibTransId="{5631C29B-AFAE-409E-9AA0-CC1B217FBCB2}"/>
    <dgm:cxn modelId="{99608788-5BC3-49FB-BE95-E44CCCCED2D2}" type="presOf" srcId="{2CA0BABD-99C0-480C-AEEF-950BC2043A3F}" destId="{B7B3A69A-DCAF-4E56-9B2B-126958134A77}" srcOrd="0" destOrd="4" presId="urn:microsoft.com/office/officeart/2005/8/layout/cycle4#1"/>
    <dgm:cxn modelId="{FE0C816E-FC29-4558-B39A-3D0307287B2B}" srcId="{4CDBFE89-E554-446A-AE6C-D72DAA4B6CCE}" destId="{8F08B042-1C50-46F9-B2E7-50A34808EF1C}" srcOrd="1" destOrd="0" parTransId="{6C5E6ABA-CA73-4EC4-B458-403D1D0BCC15}" sibTransId="{61309B27-98D9-48AE-8EFE-EF43E29C37F6}"/>
    <dgm:cxn modelId="{A313C6B8-9890-4706-929D-FE66A24901D9}" srcId="{4A08F0A3-BF05-443D-934B-8C96DF645729}" destId="{CAC7D8D1-FC27-4EE5-B8FB-A7AF8CB9C062}" srcOrd="4" destOrd="0" parTransId="{0D0392C4-7442-420F-B00C-AC41D9360E6F}" sibTransId="{6A8F5E84-E6C7-496D-A4CF-9AE85BD5FC32}"/>
    <dgm:cxn modelId="{9472804C-FB2B-488D-B7EA-C145CE56A671}" type="presOf" srcId="{3C52E38D-0527-44FC-9628-9EE18A03BE93}" destId="{0E1ADB85-872E-4B57-8CAA-B3A57F9EA82F}" srcOrd="1" destOrd="5" presId="urn:microsoft.com/office/officeart/2005/8/layout/cycle4#1"/>
    <dgm:cxn modelId="{DCBD0200-BB80-4ED1-9CEE-91EA52CEFE48}" type="presOf" srcId="{7E5F1C9A-7973-450E-A306-311AB577B044}" destId="{CD096B69-33C9-429A-9D31-6E3E7D624C17}" srcOrd="1" destOrd="8" presId="urn:microsoft.com/office/officeart/2005/8/layout/cycle4#1"/>
    <dgm:cxn modelId="{C6266F7B-28E5-4315-9999-1B2FE662185C}" type="presOf" srcId="{DC488A1B-F2DF-4B64-9775-7A22114B36E6}" destId="{CD096B69-33C9-429A-9D31-6E3E7D624C17}" srcOrd="1" destOrd="7" presId="urn:microsoft.com/office/officeart/2005/8/layout/cycle4#1"/>
    <dgm:cxn modelId="{A7684492-DB43-41D1-8E8F-766715885FE3}" srcId="{4CDBFE89-E554-446A-AE6C-D72DAA4B6CCE}" destId="{2CA0BABD-99C0-480C-AEEF-950BC2043A3F}" srcOrd="4" destOrd="0" parTransId="{EBA419D9-0A14-43FA-A7E6-E2965B232288}" sibTransId="{1EA02CA3-0355-47E5-813E-6BF4D38ADE39}"/>
    <dgm:cxn modelId="{F8234717-A06B-4310-ABA7-6D03AF8EB25A}" type="presOf" srcId="{5B91270F-6CFF-47D5-8119-C9320E69E676}" destId="{AC77AFDA-073A-4C62-8608-CBBCD1A330B2}" srcOrd="1" destOrd="6" presId="urn:microsoft.com/office/officeart/2005/8/layout/cycle4#1"/>
    <dgm:cxn modelId="{99123FA0-21EB-486E-B002-02803317F623}" type="presOf" srcId="{3FD0A0F4-11DB-49E7-A212-0030732015F2}" destId="{2AFFF380-72D9-4095-A34D-D38D0EFB650F}" srcOrd="0" destOrd="4" presId="urn:microsoft.com/office/officeart/2005/8/layout/cycle4#1"/>
    <dgm:cxn modelId="{13A1EE7E-B95C-4628-B939-AC80B27CB1B5}" srcId="{170D8B7A-B73F-4C44-B1A8-EE2920879BBE}" destId="{A55CD323-2B43-4848-B8B6-7ABFD6B749E2}" srcOrd="2" destOrd="0" parTransId="{8DE90F8D-9A8A-4C40-89E8-6640CEB33EFE}" sibTransId="{2A10B481-F358-4924-BF49-601968824E57}"/>
    <dgm:cxn modelId="{C291AA90-1C5E-41E7-9CEB-9024E584B647}" srcId="{2348B544-BB32-4490-924C-5901119C1EC0}" destId="{0645C4DD-8A31-4B22-B6D4-13A347ACF835}" srcOrd="1" destOrd="0" parTransId="{25B76104-41C4-4560-8E14-33611411BE63}" sibTransId="{8500A613-1B91-42E1-B991-A6E7AD3E345D}"/>
    <dgm:cxn modelId="{6749C7C5-E78F-4C8D-9456-8116B1B15AB8}" type="presOf" srcId="{4CDBFE89-E554-446A-AE6C-D72DAA4B6CCE}" destId="{10BF4A0A-0C93-4BF8-85DE-49CA8C3AEB20}" srcOrd="0" destOrd="0" presId="urn:microsoft.com/office/officeart/2005/8/layout/cycle4#1"/>
    <dgm:cxn modelId="{AAA404E6-AAF9-4539-8612-2FBFEB3494DE}" type="presOf" srcId="{7DC8A4D1-D095-4585-B9FF-C5BE26A3D324}" destId="{C6868257-54C1-4518-A6C6-D1DD756A08BC}" srcOrd="1" destOrd="4" presId="urn:microsoft.com/office/officeart/2005/8/layout/cycle4#1"/>
    <dgm:cxn modelId="{1BF86324-3E64-42C5-88E5-7BC8F9463255}" type="presOf" srcId="{A5863DC9-2DF8-4157-845B-2DF782D78A26}" destId="{CD096B69-33C9-429A-9D31-6E3E7D624C17}" srcOrd="1" destOrd="3" presId="urn:microsoft.com/office/officeart/2005/8/layout/cycle4#1"/>
    <dgm:cxn modelId="{70DFBEA4-23D4-46B8-BA91-AE7ECE3DB96D}" srcId="{0645C4DD-8A31-4B22-B6D4-13A347ACF835}" destId="{AA0E7EB6-F786-4AE0-B0D1-252A41F528FC}" srcOrd="3" destOrd="0" parTransId="{A1916B09-BC9C-46B0-B510-DDE3DF0B97DB}" sibTransId="{3EA9CEAC-C77A-4F49-A571-6C59E88747D1}"/>
    <dgm:cxn modelId="{2F4817F3-E8C7-49CF-A7A0-99E57B47EE6F}" type="presOf" srcId="{EE44F7D8-8D69-43BA-835E-5F000D01C38A}" destId="{CD096B69-33C9-429A-9D31-6E3E7D624C17}" srcOrd="1" destOrd="2" presId="urn:microsoft.com/office/officeart/2005/8/layout/cycle4#1"/>
    <dgm:cxn modelId="{674BA207-7AD6-43E8-87A4-232A45FC9B49}" type="presOf" srcId="{0334B84D-75E9-4315-9C4D-388A36014C95}" destId="{B7B3A69A-DCAF-4E56-9B2B-126958134A77}" srcOrd="0" destOrd="0" presId="urn:microsoft.com/office/officeart/2005/8/layout/cycle4#1"/>
    <dgm:cxn modelId="{21AE3D34-D800-4052-BC08-017BBD92C108}" type="presOf" srcId="{8F08B042-1C50-46F9-B2E7-50A34808EF1C}" destId="{0E1ADB85-872E-4B57-8CAA-B3A57F9EA82F}" srcOrd="1" destOrd="1" presId="urn:microsoft.com/office/officeart/2005/8/layout/cycle4#1"/>
    <dgm:cxn modelId="{CB94992E-EED0-488D-AED9-8F0A5493CA76}" type="presOf" srcId="{C07E7719-2EA3-4628-B970-2FD959BDBBCC}" destId="{2AFFF380-72D9-4095-A34D-D38D0EFB650F}" srcOrd="0" destOrd="5" presId="urn:microsoft.com/office/officeart/2005/8/layout/cycle4#1"/>
    <dgm:cxn modelId="{20B742AF-8F01-451C-A8BE-D99D08FA38B6}" type="presOf" srcId="{7E5F1C9A-7973-450E-A306-311AB577B044}" destId="{701E279A-DB34-4A89-B5B0-D7E05831B1C4}" srcOrd="0" destOrd="8" presId="urn:microsoft.com/office/officeart/2005/8/layout/cycle4#1"/>
    <dgm:cxn modelId="{2D7AD72C-0C80-41DE-8CF4-19F1401C27BB}" srcId="{0645C4DD-8A31-4B22-B6D4-13A347ACF835}" destId="{F47CA2C0-A745-4321-98E1-AC95DE3BB31E}" srcOrd="0" destOrd="0" parTransId="{9AB8D8B4-1FC0-49A0-ABC0-07CBB2AE8623}" sibTransId="{AB97A5D5-533E-4EAB-9270-5D184FDF1A70}"/>
    <dgm:cxn modelId="{B825E080-6BA9-4C4E-B380-F89B5449FB8D}" type="presOf" srcId="{0334B84D-75E9-4315-9C4D-388A36014C95}" destId="{0E1ADB85-872E-4B57-8CAA-B3A57F9EA82F}" srcOrd="1" destOrd="0" presId="urn:microsoft.com/office/officeart/2005/8/layout/cycle4#1"/>
    <dgm:cxn modelId="{B44F9196-4EAA-4FDB-B97B-3DD7D0FC019D}" type="presParOf" srcId="{6978B035-55CF-4E4B-8DB4-099C03A2F37E}" destId="{D3225D23-D96F-43EC-BD87-8664DFC2ADDD}" srcOrd="0" destOrd="0" presId="urn:microsoft.com/office/officeart/2005/8/layout/cycle4#1"/>
    <dgm:cxn modelId="{115D8008-02F0-4E75-8F21-E296AF8AD68D}" type="presParOf" srcId="{D3225D23-D96F-43EC-BD87-8664DFC2ADDD}" destId="{488ACDC1-81B0-421B-8E6D-A57DB3C1E50A}" srcOrd="0" destOrd="0" presId="urn:microsoft.com/office/officeart/2005/8/layout/cycle4#1"/>
    <dgm:cxn modelId="{452BFDD5-B10C-4C68-B4DD-4419C9C9D148}" type="presParOf" srcId="{488ACDC1-81B0-421B-8E6D-A57DB3C1E50A}" destId="{708948CA-2FD9-439A-B3B5-20F7065E5209}" srcOrd="0" destOrd="0" presId="urn:microsoft.com/office/officeart/2005/8/layout/cycle4#1"/>
    <dgm:cxn modelId="{1D4ECDDE-9E39-4A91-94A7-3956716883C7}" type="presParOf" srcId="{488ACDC1-81B0-421B-8E6D-A57DB3C1E50A}" destId="{C6868257-54C1-4518-A6C6-D1DD756A08BC}" srcOrd="1" destOrd="0" presId="urn:microsoft.com/office/officeart/2005/8/layout/cycle4#1"/>
    <dgm:cxn modelId="{29341AEC-B39B-4876-8E6D-C54408C56400}" type="presParOf" srcId="{D3225D23-D96F-43EC-BD87-8664DFC2ADDD}" destId="{C89CB5C5-8042-4320-831C-606E729AB9B7}" srcOrd="1" destOrd="0" presId="urn:microsoft.com/office/officeart/2005/8/layout/cycle4#1"/>
    <dgm:cxn modelId="{EE0E4DCC-80E0-4675-998C-DA54936D1C14}" type="presParOf" srcId="{C89CB5C5-8042-4320-831C-606E729AB9B7}" destId="{2AFFF380-72D9-4095-A34D-D38D0EFB650F}" srcOrd="0" destOrd="0" presId="urn:microsoft.com/office/officeart/2005/8/layout/cycle4#1"/>
    <dgm:cxn modelId="{2490CF45-E959-4DB5-A7AD-56F9B6C55E04}" type="presParOf" srcId="{C89CB5C5-8042-4320-831C-606E729AB9B7}" destId="{AC77AFDA-073A-4C62-8608-CBBCD1A330B2}" srcOrd="1" destOrd="0" presId="urn:microsoft.com/office/officeart/2005/8/layout/cycle4#1"/>
    <dgm:cxn modelId="{883C4726-C396-4CE6-8F8E-285774A5D1BA}" type="presParOf" srcId="{D3225D23-D96F-43EC-BD87-8664DFC2ADDD}" destId="{8454C3DD-E476-4A36-9D7B-BC9B6AC15015}" srcOrd="2" destOrd="0" presId="urn:microsoft.com/office/officeart/2005/8/layout/cycle4#1"/>
    <dgm:cxn modelId="{71B6B058-AF61-4576-A7EC-198763E80F07}" type="presParOf" srcId="{8454C3DD-E476-4A36-9D7B-BC9B6AC15015}" destId="{701E279A-DB34-4A89-B5B0-D7E05831B1C4}" srcOrd="0" destOrd="0" presId="urn:microsoft.com/office/officeart/2005/8/layout/cycle4#1"/>
    <dgm:cxn modelId="{4802B99F-E292-4F3C-989B-A431FDF91BFE}" type="presParOf" srcId="{8454C3DD-E476-4A36-9D7B-BC9B6AC15015}" destId="{CD096B69-33C9-429A-9D31-6E3E7D624C17}" srcOrd="1" destOrd="0" presId="urn:microsoft.com/office/officeart/2005/8/layout/cycle4#1"/>
    <dgm:cxn modelId="{E2B92310-D764-4B53-A4C4-2CE0286F7318}" type="presParOf" srcId="{D3225D23-D96F-43EC-BD87-8664DFC2ADDD}" destId="{FD084BA2-464E-4D57-AB70-0A01A632E662}" srcOrd="3" destOrd="0" presId="urn:microsoft.com/office/officeart/2005/8/layout/cycle4#1"/>
    <dgm:cxn modelId="{A6BEACC0-ABB5-497C-BF7F-DF5B4A720ACC}" type="presParOf" srcId="{FD084BA2-464E-4D57-AB70-0A01A632E662}" destId="{B7B3A69A-DCAF-4E56-9B2B-126958134A77}" srcOrd="0" destOrd="0" presId="urn:microsoft.com/office/officeart/2005/8/layout/cycle4#1"/>
    <dgm:cxn modelId="{AA2536B2-8081-4814-948C-2735FF03F4C8}" type="presParOf" srcId="{FD084BA2-464E-4D57-AB70-0A01A632E662}" destId="{0E1ADB85-872E-4B57-8CAA-B3A57F9EA82F}" srcOrd="1" destOrd="0" presId="urn:microsoft.com/office/officeart/2005/8/layout/cycle4#1"/>
    <dgm:cxn modelId="{ECEE67E1-5276-4BB8-A543-4D247C8E5C2F}" type="presParOf" srcId="{D3225D23-D96F-43EC-BD87-8664DFC2ADDD}" destId="{6FE426CF-770B-46A0-AC56-2F754F116172}" srcOrd="4" destOrd="0" presId="urn:microsoft.com/office/officeart/2005/8/layout/cycle4#1"/>
    <dgm:cxn modelId="{B9DB94D7-EF4F-4CB6-AD99-41E287EA19C9}" type="presParOf" srcId="{6978B035-55CF-4E4B-8DB4-099C03A2F37E}" destId="{48090804-72B5-491F-B539-DDBF619018E5}" srcOrd="1" destOrd="0" presId="urn:microsoft.com/office/officeart/2005/8/layout/cycle4#1"/>
    <dgm:cxn modelId="{7055B8D3-F973-4506-AC88-3EFB081486ED}" type="presParOf" srcId="{48090804-72B5-491F-B539-DDBF619018E5}" destId="{479A3789-9A48-4C47-879C-A89244381ABE}" srcOrd="0" destOrd="0" presId="urn:microsoft.com/office/officeart/2005/8/layout/cycle4#1"/>
    <dgm:cxn modelId="{ADDB3BF1-1FC4-4B67-9280-A8D622EAD81F}" type="presParOf" srcId="{48090804-72B5-491F-B539-DDBF619018E5}" destId="{052196A2-9EFE-4599-B2FF-4CA94491F654}" srcOrd="1" destOrd="0" presId="urn:microsoft.com/office/officeart/2005/8/layout/cycle4#1"/>
    <dgm:cxn modelId="{6EC0BE14-F0AC-4718-9085-660DE58CAE5F}" type="presParOf" srcId="{48090804-72B5-491F-B539-DDBF619018E5}" destId="{79F0666E-540A-418F-9B79-BADA1310DF17}" srcOrd="2" destOrd="0" presId="urn:microsoft.com/office/officeart/2005/8/layout/cycle4#1"/>
    <dgm:cxn modelId="{E74FBF63-EE92-4CCA-987C-6B63D8A1354E}" type="presParOf" srcId="{48090804-72B5-491F-B539-DDBF619018E5}" destId="{10BF4A0A-0C93-4BF8-85DE-49CA8C3AEB20}" srcOrd="3" destOrd="0" presId="urn:microsoft.com/office/officeart/2005/8/layout/cycle4#1"/>
    <dgm:cxn modelId="{22D0A03F-73D5-411B-A6F6-D97907128F91}" type="presParOf" srcId="{48090804-72B5-491F-B539-DDBF619018E5}" destId="{299B2E20-5316-402E-9084-BF8067A5C828}" srcOrd="4" destOrd="0" presId="urn:microsoft.com/office/officeart/2005/8/layout/cycle4#1"/>
    <dgm:cxn modelId="{2D7E1FE3-88A8-49E7-A041-99A356B6F8A1}" type="presParOf" srcId="{6978B035-55CF-4E4B-8DB4-099C03A2F37E}" destId="{98FD09D1-5E96-4F90-A517-6A8CD83DEED0}" srcOrd="2" destOrd="0" presId="urn:microsoft.com/office/officeart/2005/8/layout/cycle4#1"/>
    <dgm:cxn modelId="{D092E112-BC04-49C3-934C-26FDC82477D7}" type="presParOf" srcId="{6978B035-55CF-4E4B-8DB4-099C03A2F37E}" destId="{7FC5B263-0C3E-4774-8C55-304AB39BC1B1}"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0A6A3E-1C5F-450B-B3B2-9A0C36843614}" type="doc">
      <dgm:prSet loTypeId="urn:microsoft.com/office/officeart/2005/8/layout/cycle4#1" loCatId="cycle" qsTypeId="urn:microsoft.com/office/officeart/2005/8/quickstyle/simple1" qsCatId="simple" csTypeId="urn:microsoft.com/office/officeart/2005/8/colors/accent1_5" csCatId="accent1" phldr="1"/>
      <dgm:spPr/>
      <dgm:t>
        <a:bodyPr/>
        <a:lstStyle/>
        <a:p>
          <a:endParaRPr lang="en-ZA"/>
        </a:p>
      </dgm:t>
    </dgm:pt>
    <dgm:pt modelId="{ED3B22A0-F486-407E-ACB8-9701D31E5C14}">
      <dgm:prSet phldrT="[Text]" custT="1"/>
      <dgm:spPr/>
      <dgm:t>
        <a:bodyPr/>
        <a:lstStyle/>
        <a:p>
          <a:r>
            <a:rPr lang="en-ZA" sz="1400" b="1" dirty="0">
              <a:solidFill>
                <a:schemeClr val="tx1"/>
              </a:solidFill>
              <a:latin typeface="Arial Narrow" pitchFamily="34" charset="0"/>
            </a:rPr>
            <a:t>PRE- BID AWARD</a:t>
          </a:r>
        </a:p>
      </dgm:t>
    </dgm:pt>
    <dgm:pt modelId="{52C0A832-B9E6-45C5-B8E6-8A951FDC2851}" type="parTrans" cxnId="{7D760377-C7E4-490E-A87F-C8B7C7560AB1}">
      <dgm:prSet/>
      <dgm:spPr/>
      <dgm:t>
        <a:bodyPr/>
        <a:lstStyle/>
        <a:p>
          <a:endParaRPr lang="en-ZA"/>
        </a:p>
      </dgm:t>
    </dgm:pt>
    <dgm:pt modelId="{23243A41-EAEA-40EB-B173-68135059A3C8}" type="sibTrans" cxnId="{7D760377-C7E4-490E-A87F-C8B7C7560AB1}">
      <dgm:prSet/>
      <dgm:spPr/>
      <dgm:t>
        <a:bodyPr/>
        <a:lstStyle/>
        <a:p>
          <a:endParaRPr lang="en-ZA"/>
        </a:p>
      </dgm:t>
    </dgm:pt>
    <dgm:pt modelId="{B1BC085F-21BC-4CD2-A8DB-A148B4D92264}">
      <dgm:prSet phldrT="[Text]" custT="1"/>
      <dgm:spPr/>
      <dgm:t>
        <a:bodyPr/>
        <a:lstStyle/>
        <a:p>
          <a:r>
            <a:rPr lang="en-ZA" sz="900" b="1" dirty="0">
              <a:latin typeface="Arial Narrow" pitchFamily="34" charset="0"/>
            </a:rPr>
            <a:t>SPECIFICATION COMMITTEE</a:t>
          </a:r>
        </a:p>
      </dgm:t>
    </dgm:pt>
    <dgm:pt modelId="{3F74F0F5-9AF6-489D-93F2-BDE6D2D5669E}" type="parTrans" cxnId="{9BB82625-C0A5-4649-825D-39DA00708099}">
      <dgm:prSet/>
      <dgm:spPr/>
      <dgm:t>
        <a:bodyPr/>
        <a:lstStyle/>
        <a:p>
          <a:endParaRPr lang="en-ZA"/>
        </a:p>
      </dgm:t>
    </dgm:pt>
    <dgm:pt modelId="{9DB5E719-A6BB-4D57-8EF1-FD3554156EE2}" type="sibTrans" cxnId="{9BB82625-C0A5-4649-825D-39DA00708099}">
      <dgm:prSet/>
      <dgm:spPr/>
      <dgm:t>
        <a:bodyPr/>
        <a:lstStyle/>
        <a:p>
          <a:endParaRPr lang="en-ZA"/>
        </a:p>
      </dgm:t>
    </dgm:pt>
    <dgm:pt modelId="{ADC2C66B-F6EE-4557-A267-8FA86FBBA83B}">
      <dgm:prSet phldrT="[Text]" custT="1"/>
      <dgm:spPr/>
      <dgm:t>
        <a:bodyPr/>
        <a:lstStyle/>
        <a:p>
          <a:r>
            <a:rPr lang="en-ZA" sz="1400" b="1" dirty="0">
              <a:solidFill>
                <a:schemeClr val="tx1"/>
              </a:solidFill>
              <a:latin typeface="Arial Narrow" pitchFamily="34" charset="0"/>
            </a:rPr>
            <a:t>POST -BID AWARD</a:t>
          </a:r>
        </a:p>
      </dgm:t>
    </dgm:pt>
    <dgm:pt modelId="{41950782-32A1-449E-B2B4-BF2CDA76FC57}" type="parTrans" cxnId="{B59AFC5E-D73C-43CB-8108-309DB78377B1}">
      <dgm:prSet/>
      <dgm:spPr/>
      <dgm:t>
        <a:bodyPr/>
        <a:lstStyle/>
        <a:p>
          <a:endParaRPr lang="en-ZA"/>
        </a:p>
      </dgm:t>
    </dgm:pt>
    <dgm:pt modelId="{A14BD619-AC7B-46D5-8BD2-8CB661968630}" type="sibTrans" cxnId="{B59AFC5E-D73C-43CB-8108-309DB78377B1}">
      <dgm:prSet/>
      <dgm:spPr/>
      <dgm:t>
        <a:bodyPr/>
        <a:lstStyle/>
        <a:p>
          <a:endParaRPr lang="en-ZA"/>
        </a:p>
      </dgm:t>
    </dgm:pt>
    <dgm:pt modelId="{0B35B3DF-C4B3-40AC-8017-3D1F16F83033}">
      <dgm:prSet phldrT="[Text]" custT="1"/>
      <dgm:spPr/>
      <dgm:t>
        <a:bodyPr/>
        <a:lstStyle/>
        <a:p>
          <a:r>
            <a:rPr lang="en-ZA" sz="900" b="1" dirty="0">
              <a:latin typeface="Arial Narrow" pitchFamily="34" charset="0"/>
            </a:rPr>
            <a:t>CONTRACT </a:t>
          </a:r>
          <a:r>
            <a:rPr lang="en-ZA" sz="900" b="1" dirty="0" smtClean="0">
              <a:latin typeface="Arial Narrow" pitchFamily="34" charset="0"/>
            </a:rPr>
            <a:t>MANAGER</a:t>
          </a:r>
          <a:endParaRPr lang="en-ZA" sz="900" b="1" dirty="0">
            <a:latin typeface="Arial Narrow" pitchFamily="34" charset="0"/>
          </a:endParaRPr>
        </a:p>
      </dgm:t>
    </dgm:pt>
    <dgm:pt modelId="{05A84240-AE42-4397-A9D7-F130DBCBAE13}" type="parTrans" cxnId="{3062ABE0-9C4B-42F6-BDB5-2F781DC1DBE2}">
      <dgm:prSet/>
      <dgm:spPr/>
      <dgm:t>
        <a:bodyPr/>
        <a:lstStyle/>
        <a:p>
          <a:endParaRPr lang="en-ZA"/>
        </a:p>
      </dgm:t>
    </dgm:pt>
    <dgm:pt modelId="{506F4C10-C9AB-40D4-AD84-E6A0D8301E2A}" type="sibTrans" cxnId="{3062ABE0-9C4B-42F6-BDB5-2F781DC1DBE2}">
      <dgm:prSet/>
      <dgm:spPr/>
      <dgm:t>
        <a:bodyPr/>
        <a:lstStyle/>
        <a:p>
          <a:endParaRPr lang="en-ZA"/>
        </a:p>
      </dgm:t>
    </dgm:pt>
    <dgm:pt modelId="{02994D22-D8D3-45F1-818C-54E2B426461E}">
      <dgm:prSet phldrT="[Text]" custT="1"/>
      <dgm:spPr/>
      <dgm:t>
        <a:bodyPr/>
        <a:lstStyle/>
        <a:p>
          <a:r>
            <a:rPr lang="en-ZA" sz="1400" b="1" dirty="0">
              <a:solidFill>
                <a:schemeClr val="tx1"/>
              </a:solidFill>
              <a:latin typeface="Arial Narrow" pitchFamily="34" charset="0"/>
            </a:rPr>
            <a:t>BID-DELIVERY &amp; PAYMENT</a:t>
          </a:r>
        </a:p>
      </dgm:t>
    </dgm:pt>
    <dgm:pt modelId="{50172D71-263C-4BE2-B4C0-0F0AF8B0B753}" type="parTrans" cxnId="{4434BB57-F4C6-4740-A553-8C4F6C4DBABD}">
      <dgm:prSet/>
      <dgm:spPr/>
      <dgm:t>
        <a:bodyPr/>
        <a:lstStyle/>
        <a:p>
          <a:endParaRPr lang="en-ZA"/>
        </a:p>
      </dgm:t>
    </dgm:pt>
    <dgm:pt modelId="{9380FE0D-59CB-42A8-9D88-CBE4D33CC390}" type="sibTrans" cxnId="{4434BB57-F4C6-4740-A553-8C4F6C4DBABD}">
      <dgm:prSet/>
      <dgm:spPr/>
      <dgm:t>
        <a:bodyPr/>
        <a:lstStyle/>
        <a:p>
          <a:endParaRPr lang="en-ZA"/>
        </a:p>
      </dgm:t>
    </dgm:pt>
    <dgm:pt modelId="{325453DC-D04B-4520-825B-F9C478B5547A}">
      <dgm:prSet phldrT="[Text]" custT="1"/>
      <dgm:spPr/>
      <dgm:t>
        <a:bodyPr/>
        <a:lstStyle/>
        <a:p>
          <a:r>
            <a:rPr lang="en-ZA" sz="900" b="1" dirty="0">
              <a:solidFill>
                <a:schemeClr val="tx1"/>
              </a:solidFill>
              <a:latin typeface="Arial Narrow" pitchFamily="34" charset="0"/>
            </a:rPr>
            <a:t>CONTRACT MANAGER &amp; CONTRACT ADMINISTRATOR</a:t>
          </a:r>
        </a:p>
      </dgm:t>
    </dgm:pt>
    <dgm:pt modelId="{EDA23BCE-3751-44C1-B8B7-5406A68EE6C4}" type="parTrans" cxnId="{02760660-949B-4A00-A636-2B2304959F63}">
      <dgm:prSet/>
      <dgm:spPr/>
      <dgm:t>
        <a:bodyPr/>
        <a:lstStyle/>
        <a:p>
          <a:endParaRPr lang="en-ZA"/>
        </a:p>
      </dgm:t>
    </dgm:pt>
    <dgm:pt modelId="{30605B8F-398D-4DC1-8DC2-EDFE11BAA491}" type="sibTrans" cxnId="{02760660-949B-4A00-A636-2B2304959F63}">
      <dgm:prSet/>
      <dgm:spPr/>
      <dgm:t>
        <a:bodyPr/>
        <a:lstStyle/>
        <a:p>
          <a:endParaRPr lang="en-ZA"/>
        </a:p>
      </dgm:t>
    </dgm:pt>
    <dgm:pt modelId="{457C7C3B-7F51-4B13-AC6A-8346C604AE00}">
      <dgm:prSet phldrT="[Text]" custT="1"/>
      <dgm:spPr/>
      <dgm:t>
        <a:bodyPr/>
        <a:lstStyle/>
        <a:p>
          <a:r>
            <a:rPr lang="en-ZA" sz="1400" b="1" dirty="0">
              <a:solidFill>
                <a:schemeClr val="tx1"/>
              </a:solidFill>
              <a:latin typeface="Arial Narrow" pitchFamily="34" charset="0"/>
            </a:rPr>
            <a:t>BID-CLOSE OUT</a:t>
          </a:r>
        </a:p>
      </dgm:t>
    </dgm:pt>
    <dgm:pt modelId="{4634AB85-DF21-479D-BDD0-CD6B44012807}" type="parTrans" cxnId="{0DC89E41-5190-4205-892C-35C440E10FA3}">
      <dgm:prSet/>
      <dgm:spPr/>
      <dgm:t>
        <a:bodyPr/>
        <a:lstStyle/>
        <a:p>
          <a:endParaRPr lang="en-ZA"/>
        </a:p>
      </dgm:t>
    </dgm:pt>
    <dgm:pt modelId="{CEA73C2F-BF9E-4258-84FC-4672066C1857}" type="sibTrans" cxnId="{0DC89E41-5190-4205-892C-35C440E10FA3}">
      <dgm:prSet/>
      <dgm:spPr/>
      <dgm:t>
        <a:bodyPr/>
        <a:lstStyle/>
        <a:p>
          <a:endParaRPr lang="en-ZA"/>
        </a:p>
      </dgm:t>
    </dgm:pt>
    <dgm:pt modelId="{2C893C86-573B-4F4E-A53F-B785B4F9DF51}">
      <dgm:prSet phldrT="[Text]" custT="1"/>
      <dgm:spPr/>
      <dgm:t>
        <a:bodyPr/>
        <a:lstStyle/>
        <a:p>
          <a:r>
            <a:rPr lang="en-ZA" sz="900" b="1" dirty="0">
              <a:latin typeface="Arial Narrow" pitchFamily="34" charset="0"/>
            </a:rPr>
            <a:t>CONTRACT </a:t>
          </a:r>
          <a:r>
            <a:rPr lang="en-ZA" sz="900" b="1" dirty="0" smtClean="0">
              <a:latin typeface="Arial Narrow" pitchFamily="34" charset="0"/>
            </a:rPr>
            <a:t>MANAGER/CONTRACT ADMINISTRATOR</a:t>
          </a:r>
          <a:endParaRPr lang="en-ZA" sz="900" b="1" dirty="0">
            <a:latin typeface="Arial Narrow" pitchFamily="34" charset="0"/>
          </a:endParaRPr>
        </a:p>
      </dgm:t>
    </dgm:pt>
    <dgm:pt modelId="{2C2594D7-1381-4DC1-8CAD-234333E53C78}" type="parTrans" cxnId="{6D92F787-83B1-4A3B-995A-777E239CADAF}">
      <dgm:prSet/>
      <dgm:spPr/>
      <dgm:t>
        <a:bodyPr/>
        <a:lstStyle/>
        <a:p>
          <a:endParaRPr lang="en-ZA"/>
        </a:p>
      </dgm:t>
    </dgm:pt>
    <dgm:pt modelId="{CCB5EE2E-6AA4-4D2A-9794-AE605052A967}" type="sibTrans" cxnId="{6D92F787-83B1-4A3B-995A-777E239CADAF}">
      <dgm:prSet/>
      <dgm:spPr/>
      <dgm:t>
        <a:bodyPr/>
        <a:lstStyle/>
        <a:p>
          <a:endParaRPr lang="en-ZA"/>
        </a:p>
      </dgm:t>
    </dgm:pt>
    <dgm:pt modelId="{89DCBFBB-1A8D-425F-A606-539A93FA62EF}">
      <dgm:prSet phldrT="[Text]"/>
      <dgm:spPr/>
      <dgm:t>
        <a:bodyPr/>
        <a:lstStyle/>
        <a:p>
          <a:endParaRPr lang="en-ZA" sz="1000" dirty="0"/>
        </a:p>
      </dgm:t>
    </dgm:pt>
    <dgm:pt modelId="{3DDD284B-C3EE-4B5B-B7FD-1AB4ED8F8A65}" type="parTrans" cxnId="{02A2E447-11CC-4AAD-AEEB-CE4BB957E48E}">
      <dgm:prSet/>
      <dgm:spPr/>
      <dgm:t>
        <a:bodyPr/>
        <a:lstStyle/>
        <a:p>
          <a:endParaRPr lang="en-ZA"/>
        </a:p>
      </dgm:t>
    </dgm:pt>
    <dgm:pt modelId="{AD2278A8-BB05-4490-8B80-A81373CDE4E5}" type="sibTrans" cxnId="{02A2E447-11CC-4AAD-AEEB-CE4BB957E48E}">
      <dgm:prSet/>
      <dgm:spPr/>
      <dgm:t>
        <a:bodyPr/>
        <a:lstStyle/>
        <a:p>
          <a:endParaRPr lang="en-ZA"/>
        </a:p>
      </dgm:t>
    </dgm:pt>
    <dgm:pt modelId="{A79579E4-B4FD-44A1-A316-04EA7F68DD9A}">
      <dgm:prSet phldrT="[Text]"/>
      <dgm:spPr/>
      <dgm:t>
        <a:bodyPr/>
        <a:lstStyle/>
        <a:p>
          <a:endParaRPr lang="en-ZA" sz="1000" dirty="0"/>
        </a:p>
      </dgm:t>
    </dgm:pt>
    <dgm:pt modelId="{EA5733E5-466F-4527-BD9B-055DE0608800}" type="parTrans" cxnId="{764EB6AC-A18F-4DE4-BBCD-EEEB2C97B709}">
      <dgm:prSet/>
      <dgm:spPr/>
      <dgm:t>
        <a:bodyPr/>
        <a:lstStyle/>
        <a:p>
          <a:endParaRPr lang="en-ZA"/>
        </a:p>
      </dgm:t>
    </dgm:pt>
    <dgm:pt modelId="{26658950-6DFD-4C82-BD94-5D340831FB66}" type="sibTrans" cxnId="{764EB6AC-A18F-4DE4-BBCD-EEEB2C97B709}">
      <dgm:prSet/>
      <dgm:spPr/>
      <dgm:t>
        <a:bodyPr/>
        <a:lstStyle/>
        <a:p>
          <a:endParaRPr lang="en-ZA"/>
        </a:p>
      </dgm:t>
    </dgm:pt>
    <dgm:pt modelId="{187F2A76-C787-4813-A92B-ED9D4BA3D539}">
      <dgm:prSet phldrT="[Text]" custT="1"/>
      <dgm:spPr/>
      <dgm:t>
        <a:bodyPr/>
        <a:lstStyle/>
        <a:p>
          <a:r>
            <a:rPr lang="en-ZA" sz="900" b="0" dirty="0">
              <a:latin typeface="Arial Narrow" pitchFamily="34" charset="0"/>
            </a:rPr>
            <a:t>Consider risks</a:t>
          </a:r>
        </a:p>
      </dgm:t>
    </dgm:pt>
    <dgm:pt modelId="{415AE754-07F8-44CE-AB17-4E0866D87D3A}" type="parTrans" cxnId="{D9AC68DF-1496-4433-8913-B987A800F4BE}">
      <dgm:prSet/>
      <dgm:spPr/>
      <dgm:t>
        <a:bodyPr/>
        <a:lstStyle/>
        <a:p>
          <a:endParaRPr lang="en-ZA"/>
        </a:p>
      </dgm:t>
    </dgm:pt>
    <dgm:pt modelId="{68BD311B-1A66-4A46-B04B-D6F91E5F30AA}" type="sibTrans" cxnId="{D9AC68DF-1496-4433-8913-B987A800F4BE}">
      <dgm:prSet/>
      <dgm:spPr/>
      <dgm:t>
        <a:bodyPr/>
        <a:lstStyle/>
        <a:p>
          <a:endParaRPr lang="en-ZA"/>
        </a:p>
      </dgm:t>
    </dgm:pt>
    <dgm:pt modelId="{E58C84F1-D1EA-4193-A864-55FB0CD417B7}">
      <dgm:prSet phldrT="[Text]" custT="1"/>
      <dgm:spPr/>
      <dgm:t>
        <a:bodyPr/>
        <a:lstStyle/>
        <a:p>
          <a:r>
            <a:rPr lang="en-ZA" sz="900" b="0" dirty="0">
              <a:latin typeface="Arial Narrow" pitchFamily="34" charset="0"/>
            </a:rPr>
            <a:t>Consider contract conditions</a:t>
          </a:r>
        </a:p>
      </dgm:t>
    </dgm:pt>
    <dgm:pt modelId="{7823964D-A9D1-457B-8BB4-0FB38B8CE8E9}" type="parTrans" cxnId="{30A2E15C-6328-4CA0-B88D-A9D85BCAA381}">
      <dgm:prSet/>
      <dgm:spPr/>
      <dgm:t>
        <a:bodyPr/>
        <a:lstStyle/>
        <a:p>
          <a:endParaRPr lang="en-ZA"/>
        </a:p>
      </dgm:t>
    </dgm:pt>
    <dgm:pt modelId="{109A5FCA-29EB-43E2-94A1-DBDA3A2D3E4A}" type="sibTrans" cxnId="{30A2E15C-6328-4CA0-B88D-A9D85BCAA381}">
      <dgm:prSet/>
      <dgm:spPr/>
      <dgm:t>
        <a:bodyPr/>
        <a:lstStyle/>
        <a:p>
          <a:endParaRPr lang="en-ZA"/>
        </a:p>
      </dgm:t>
    </dgm:pt>
    <dgm:pt modelId="{1EB01847-3760-493B-A1EC-97A20368DA0A}">
      <dgm:prSet phldrT="[Text]" custT="1"/>
      <dgm:spPr/>
      <dgm:t>
        <a:bodyPr/>
        <a:lstStyle/>
        <a:p>
          <a:r>
            <a:rPr lang="en-ZA" sz="900" b="0" dirty="0">
              <a:latin typeface="Arial Narrow" pitchFamily="34" charset="0"/>
            </a:rPr>
            <a:t>Negotiate contract</a:t>
          </a:r>
        </a:p>
      </dgm:t>
    </dgm:pt>
    <dgm:pt modelId="{4D939AA4-4E59-4A2F-AEC9-FA9710C73986}" type="parTrans" cxnId="{CC90E420-79C0-4E3C-B3C2-9891A8DD8D85}">
      <dgm:prSet/>
      <dgm:spPr/>
      <dgm:t>
        <a:bodyPr/>
        <a:lstStyle/>
        <a:p>
          <a:endParaRPr lang="en-ZA"/>
        </a:p>
      </dgm:t>
    </dgm:pt>
    <dgm:pt modelId="{E51B30B0-A8FF-43D5-A26B-3951AD5F43F3}" type="sibTrans" cxnId="{CC90E420-79C0-4E3C-B3C2-9891A8DD8D85}">
      <dgm:prSet/>
      <dgm:spPr/>
      <dgm:t>
        <a:bodyPr/>
        <a:lstStyle/>
        <a:p>
          <a:endParaRPr lang="en-ZA"/>
        </a:p>
      </dgm:t>
    </dgm:pt>
    <dgm:pt modelId="{7D11FC9E-7397-4132-B1C2-E5FA3F51633C}">
      <dgm:prSet phldrT="[Text]" custT="1"/>
      <dgm:spPr/>
      <dgm:t>
        <a:bodyPr/>
        <a:lstStyle/>
        <a:p>
          <a:r>
            <a:rPr lang="en-ZA" sz="900" b="0" dirty="0">
              <a:latin typeface="Arial Narrow" pitchFamily="34" charset="0"/>
            </a:rPr>
            <a:t>Consider risks</a:t>
          </a:r>
        </a:p>
      </dgm:t>
    </dgm:pt>
    <dgm:pt modelId="{9B3A277F-E058-4A23-8246-60D826C604B4}" type="parTrans" cxnId="{56703027-389F-4029-A27C-96996C02D2CC}">
      <dgm:prSet/>
      <dgm:spPr/>
      <dgm:t>
        <a:bodyPr/>
        <a:lstStyle/>
        <a:p>
          <a:endParaRPr lang="en-ZA"/>
        </a:p>
      </dgm:t>
    </dgm:pt>
    <dgm:pt modelId="{E71CA6FA-4E48-4042-A4B6-3874E500770A}" type="sibTrans" cxnId="{56703027-389F-4029-A27C-96996C02D2CC}">
      <dgm:prSet/>
      <dgm:spPr/>
      <dgm:t>
        <a:bodyPr/>
        <a:lstStyle/>
        <a:p>
          <a:endParaRPr lang="en-ZA"/>
        </a:p>
      </dgm:t>
    </dgm:pt>
    <dgm:pt modelId="{7922F596-7E9D-45E5-9FD9-23BF78380696}">
      <dgm:prSet phldrT="[Text]" custT="1"/>
      <dgm:spPr/>
      <dgm:t>
        <a:bodyPr/>
        <a:lstStyle/>
        <a:p>
          <a:r>
            <a:rPr lang="en-ZA" sz="900" b="0" dirty="0">
              <a:latin typeface="Arial Narrow" pitchFamily="34" charset="0"/>
            </a:rPr>
            <a:t>Conclude contract</a:t>
          </a:r>
        </a:p>
      </dgm:t>
    </dgm:pt>
    <dgm:pt modelId="{816E8225-8E95-4172-831A-35AECE08F36B}" type="parTrans" cxnId="{C5342062-886B-4875-B45C-59967380F0B7}">
      <dgm:prSet/>
      <dgm:spPr/>
      <dgm:t>
        <a:bodyPr/>
        <a:lstStyle/>
        <a:p>
          <a:endParaRPr lang="en-ZA"/>
        </a:p>
      </dgm:t>
    </dgm:pt>
    <dgm:pt modelId="{62DBC54C-DB2C-444D-823D-FFD43A4B787A}" type="sibTrans" cxnId="{C5342062-886B-4875-B45C-59967380F0B7}">
      <dgm:prSet/>
      <dgm:spPr/>
      <dgm:t>
        <a:bodyPr/>
        <a:lstStyle/>
        <a:p>
          <a:endParaRPr lang="en-ZA"/>
        </a:p>
      </dgm:t>
    </dgm:pt>
    <dgm:pt modelId="{15BFFE5E-D2FA-4234-91A8-DE232ADCA5DF}">
      <dgm:prSet phldrT="[Text]" custT="1"/>
      <dgm:spPr/>
      <dgm:t>
        <a:bodyPr/>
        <a:lstStyle/>
        <a:p>
          <a:r>
            <a:rPr lang="en-ZA" sz="900" b="0" dirty="0">
              <a:solidFill>
                <a:schemeClr val="tx1"/>
              </a:solidFill>
              <a:latin typeface="Arial Narrow" pitchFamily="34" charset="0"/>
            </a:rPr>
            <a:t>Manage service delivery &amp; risks</a:t>
          </a:r>
        </a:p>
      </dgm:t>
    </dgm:pt>
    <dgm:pt modelId="{09E7D895-2F6A-4A2B-9349-74FD8CC9BE3F}" type="parTrans" cxnId="{D1215FE9-EA07-4D79-8E7B-26664DF9C814}">
      <dgm:prSet/>
      <dgm:spPr/>
      <dgm:t>
        <a:bodyPr/>
        <a:lstStyle/>
        <a:p>
          <a:endParaRPr lang="en-ZA"/>
        </a:p>
      </dgm:t>
    </dgm:pt>
    <dgm:pt modelId="{21E821FC-7768-405A-B4D6-A7753928D851}" type="sibTrans" cxnId="{D1215FE9-EA07-4D79-8E7B-26664DF9C814}">
      <dgm:prSet/>
      <dgm:spPr/>
      <dgm:t>
        <a:bodyPr/>
        <a:lstStyle/>
        <a:p>
          <a:endParaRPr lang="en-ZA"/>
        </a:p>
      </dgm:t>
    </dgm:pt>
    <dgm:pt modelId="{42CAA98D-C704-4D7F-A581-A4FFC15AAC27}">
      <dgm:prSet phldrT="[Text]" custT="1"/>
      <dgm:spPr/>
      <dgm:t>
        <a:bodyPr/>
        <a:lstStyle/>
        <a:p>
          <a:r>
            <a:rPr lang="en-ZA" sz="900" b="0" dirty="0">
              <a:solidFill>
                <a:schemeClr val="tx1"/>
              </a:solidFill>
              <a:latin typeface="Arial Narrow" pitchFamily="34" charset="0"/>
            </a:rPr>
            <a:t>Manage communication</a:t>
          </a:r>
        </a:p>
      </dgm:t>
    </dgm:pt>
    <dgm:pt modelId="{9B8999EE-4BB8-44FB-B395-F0620FC44B59}" type="parTrans" cxnId="{EE32EC25-C325-40BF-BEF5-C60A982241AC}">
      <dgm:prSet/>
      <dgm:spPr/>
      <dgm:t>
        <a:bodyPr/>
        <a:lstStyle/>
        <a:p>
          <a:endParaRPr lang="en-ZA"/>
        </a:p>
      </dgm:t>
    </dgm:pt>
    <dgm:pt modelId="{3D687873-9138-4C18-AD7F-44E70016FCAD}" type="sibTrans" cxnId="{EE32EC25-C325-40BF-BEF5-C60A982241AC}">
      <dgm:prSet/>
      <dgm:spPr/>
      <dgm:t>
        <a:bodyPr/>
        <a:lstStyle/>
        <a:p>
          <a:endParaRPr lang="en-ZA"/>
        </a:p>
      </dgm:t>
    </dgm:pt>
    <dgm:pt modelId="{1B124B0B-BA95-4341-B52F-C861175248CA}">
      <dgm:prSet phldrT="[Text]" custT="1"/>
      <dgm:spPr/>
      <dgm:t>
        <a:bodyPr/>
        <a:lstStyle/>
        <a:p>
          <a:r>
            <a:rPr lang="en-ZA" sz="900" b="0" dirty="0">
              <a:solidFill>
                <a:schemeClr val="tx1"/>
              </a:solidFill>
              <a:latin typeface="Arial Narrow" pitchFamily="34" charset="0"/>
            </a:rPr>
            <a:t>Escalate issues</a:t>
          </a:r>
        </a:p>
      </dgm:t>
    </dgm:pt>
    <dgm:pt modelId="{8D770BB0-4CB1-4A31-9750-DDFA09B7C8C2}" type="parTrans" cxnId="{BC7BD35C-C7BB-4108-938D-3E723FECB9CA}">
      <dgm:prSet/>
      <dgm:spPr/>
      <dgm:t>
        <a:bodyPr/>
        <a:lstStyle/>
        <a:p>
          <a:endParaRPr lang="en-ZA"/>
        </a:p>
      </dgm:t>
    </dgm:pt>
    <dgm:pt modelId="{293BE3FD-4178-4E7C-B1E8-6D79C2B7DCDE}" type="sibTrans" cxnId="{BC7BD35C-C7BB-4108-938D-3E723FECB9CA}">
      <dgm:prSet/>
      <dgm:spPr/>
      <dgm:t>
        <a:bodyPr/>
        <a:lstStyle/>
        <a:p>
          <a:endParaRPr lang="en-ZA"/>
        </a:p>
      </dgm:t>
    </dgm:pt>
    <dgm:pt modelId="{313B78ED-18F5-40B2-A947-B13365638C63}">
      <dgm:prSet phldrT="[Text]" custT="1"/>
      <dgm:spPr/>
      <dgm:t>
        <a:bodyPr/>
        <a:lstStyle/>
        <a:p>
          <a:r>
            <a:rPr lang="en-ZA" sz="900" b="0" dirty="0">
              <a:latin typeface="Arial Narrow" pitchFamily="34" charset="0"/>
            </a:rPr>
            <a:t> Contract Manager to review contract and issue contract review certificate</a:t>
          </a:r>
        </a:p>
      </dgm:t>
    </dgm:pt>
    <dgm:pt modelId="{04D49305-788E-4253-882D-F66042F9A969}" type="parTrans" cxnId="{5990778B-9AA5-4ED4-81A8-84972B440EEF}">
      <dgm:prSet/>
      <dgm:spPr/>
      <dgm:t>
        <a:bodyPr/>
        <a:lstStyle/>
        <a:p>
          <a:endParaRPr lang="en-ZA"/>
        </a:p>
      </dgm:t>
    </dgm:pt>
    <dgm:pt modelId="{FEE9D2CE-94A9-47F7-9DE3-AA31FD8A72CF}" type="sibTrans" cxnId="{5990778B-9AA5-4ED4-81A8-84972B440EEF}">
      <dgm:prSet/>
      <dgm:spPr/>
      <dgm:t>
        <a:bodyPr/>
        <a:lstStyle/>
        <a:p>
          <a:endParaRPr lang="en-ZA"/>
        </a:p>
      </dgm:t>
    </dgm:pt>
    <dgm:pt modelId="{A91E8F32-5056-49C7-8B0F-E8F3C1D58518}">
      <dgm:prSet phldrT="[Text]" custT="1"/>
      <dgm:spPr/>
      <dgm:t>
        <a:bodyPr/>
        <a:lstStyle/>
        <a:p>
          <a:endParaRPr lang="en-ZA" sz="900" b="1" dirty="0">
            <a:latin typeface="Arial Narrow" pitchFamily="34" charset="0"/>
          </a:endParaRPr>
        </a:p>
      </dgm:t>
    </dgm:pt>
    <dgm:pt modelId="{1D5F3CD9-D615-4FAA-8B65-B0D480EDEBC7}" type="parTrans" cxnId="{CD548C9E-B567-42FD-AFCF-250FABC57850}">
      <dgm:prSet/>
      <dgm:spPr/>
      <dgm:t>
        <a:bodyPr/>
        <a:lstStyle/>
        <a:p>
          <a:endParaRPr lang="en-ZA"/>
        </a:p>
      </dgm:t>
    </dgm:pt>
    <dgm:pt modelId="{7ABF75FF-D221-492A-8C9A-8609BF9F6AC6}" type="sibTrans" cxnId="{CD548C9E-B567-42FD-AFCF-250FABC57850}">
      <dgm:prSet/>
      <dgm:spPr/>
      <dgm:t>
        <a:bodyPr/>
        <a:lstStyle/>
        <a:p>
          <a:endParaRPr lang="en-ZA"/>
        </a:p>
      </dgm:t>
    </dgm:pt>
    <dgm:pt modelId="{D9516681-1091-4AFC-BF48-F0C370CD89AA}">
      <dgm:prSet phldrT="[Text]" custT="1"/>
      <dgm:spPr/>
      <dgm:t>
        <a:bodyPr/>
        <a:lstStyle/>
        <a:p>
          <a:r>
            <a:rPr lang="en-ZA" sz="900" b="0" dirty="0">
              <a:solidFill>
                <a:schemeClr val="tx1"/>
              </a:solidFill>
              <a:latin typeface="Arial Narrow" pitchFamily="34" charset="0"/>
            </a:rPr>
            <a:t>Manage variations/deviations/expansions</a:t>
          </a:r>
          <a:endParaRPr lang="en-ZA" sz="900" b="1" dirty="0">
            <a:solidFill>
              <a:schemeClr val="tx1"/>
            </a:solidFill>
            <a:latin typeface="Arial Narrow" pitchFamily="34" charset="0"/>
          </a:endParaRPr>
        </a:p>
      </dgm:t>
    </dgm:pt>
    <dgm:pt modelId="{25705BA7-6FD9-468F-9096-CBCF2B21FCB7}" type="parTrans" cxnId="{ADD1D5FD-8BCA-4F82-9311-01E6E86D2E60}">
      <dgm:prSet/>
      <dgm:spPr/>
      <dgm:t>
        <a:bodyPr/>
        <a:lstStyle/>
        <a:p>
          <a:endParaRPr lang="en-ZA"/>
        </a:p>
      </dgm:t>
    </dgm:pt>
    <dgm:pt modelId="{E6979D72-F4C4-4D38-8E25-ED63DBF3AC99}" type="sibTrans" cxnId="{ADD1D5FD-8BCA-4F82-9311-01E6E86D2E60}">
      <dgm:prSet/>
      <dgm:spPr/>
      <dgm:t>
        <a:bodyPr/>
        <a:lstStyle/>
        <a:p>
          <a:endParaRPr lang="en-ZA"/>
        </a:p>
      </dgm:t>
    </dgm:pt>
    <dgm:pt modelId="{3FB9E562-37FE-4B02-A4EB-91C354899DB2}">
      <dgm:prSet phldrT="[Text]" custT="1"/>
      <dgm:spPr/>
      <dgm:t>
        <a:bodyPr/>
        <a:lstStyle/>
        <a:p>
          <a:endParaRPr lang="en-ZA" sz="900" b="1" dirty="0">
            <a:latin typeface="Arial Narrow" pitchFamily="34" charset="0"/>
          </a:endParaRPr>
        </a:p>
      </dgm:t>
    </dgm:pt>
    <dgm:pt modelId="{35854C8A-0A22-4572-B279-AA751CE98DE8}" type="parTrans" cxnId="{FFD27C51-C70D-4921-A251-53E6899656B1}">
      <dgm:prSet/>
      <dgm:spPr/>
      <dgm:t>
        <a:bodyPr/>
        <a:lstStyle/>
        <a:p>
          <a:endParaRPr lang="en-ZA"/>
        </a:p>
      </dgm:t>
    </dgm:pt>
    <dgm:pt modelId="{5CE0D6FB-413B-4978-AD35-BB0A809FDFAF}" type="sibTrans" cxnId="{FFD27C51-C70D-4921-A251-53E6899656B1}">
      <dgm:prSet/>
      <dgm:spPr/>
      <dgm:t>
        <a:bodyPr/>
        <a:lstStyle/>
        <a:p>
          <a:endParaRPr lang="en-ZA"/>
        </a:p>
      </dgm:t>
    </dgm:pt>
    <dgm:pt modelId="{0BF785EB-7D50-4372-9E06-A8F86C70128F}">
      <dgm:prSet custT="1"/>
      <dgm:spPr/>
      <dgm:t>
        <a:bodyPr/>
        <a:lstStyle/>
        <a:p>
          <a:r>
            <a:rPr lang="en-ZA" sz="900" b="0" dirty="0">
              <a:latin typeface="Arial Narrow" pitchFamily="34" charset="0"/>
            </a:rPr>
            <a:t>Contract Administrator administer payment</a:t>
          </a:r>
        </a:p>
      </dgm:t>
    </dgm:pt>
    <dgm:pt modelId="{13A5BDAD-86E1-47BC-904A-C08E1EE1634C}" type="parTrans" cxnId="{E391ECF7-997F-49F8-8D9B-BC93A7DECD19}">
      <dgm:prSet/>
      <dgm:spPr/>
      <dgm:t>
        <a:bodyPr/>
        <a:lstStyle/>
        <a:p>
          <a:endParaRPr lang="en-ZA"/>
        </a:p>
      </dgm:t>
    </dgm:pt>
    <dgm:pt modelId="{3E79E81B-2FBD-47A9-BBB4-F07741E3EFD5}" type="sibTrans" cxnId="{E391ECF7-997F-49F8-8D9B-BC93A7DECD19}">
      <dgm:prSet/>
      <dgm:spPr/>
      <dgm:t>
        <a:bodyPr/>
        <a:lstStyle/>
        <a:p>
          <a:endParaRPr lang="en-ZA"/>
        </a:p>
      </dgm:t>
    </dgm:pt>
    <dgm:pt modelId="{B7897674-AFDF-42F3-B49C-AD0200631371}">
      <dgm:prSet custT="1"/>
      <dgm:spPr/>
      <dgm:t>
        <a:bodyPr/>
        <a:lstStyle/>
        <a:p>
          <a:endParaRPr lang="en-ZA" sz="900" b="1" dirty="0">
            <a:latin typeface="Arial Narrow" pitchFamily="34" charset="0"/>
          </a:endParaRPr>
        </a:p>
      </dgm:t>
    </dgm:pt>
    <dgm:pt modelId="{D1B610F7-F9C2-4247-B4F9-812468822A5C}" type="parTrans" cxnId="{32EA67A5-B123-42D9-BE91-5B6B44933DA2}">
      <dgm:prSet/>
      <dgm:spPr/>
      <dgm:t>
        <a:bodyPr/>
        <a:lstStyle/>
        <a:p>
          <a:endParaRPr lang="en-ZA"/>
        </a:p>
      </dgm:t>
    </dgm:pt>
    <dgm:pt modelId="{CF06915A-8473-4662-8F80-50C3C6D1C07F}" type="sibTrans" cxnId="{32EA67A5-B123-42D9-BE91-5B6B44933DA2}">
      <dgm:prSet/>
      <dgm:spPr/>
      <dgm:t>
        <a:bodyPr/>
        <a:lstStyle/>
        <a:p>
          <a:endParaRPr lang="en-ZA"/>
        </a:p>
      </dgm:t>
    </dgm:pt>
    <dgm:pt modelId="{FBD73195-43AB-42C5-9332-E3725C733258}">
      <dgm:prSet custT="1"/>
      <dgm:spPr/>
      <dgm:t>
        <a:bodyPr/>
        <a:lstStyle/>
        <a:p>
          <a:endParaRPr lang="en-ZA" sz="900" b="1" dirty="0">
            <a:latin typeface="Arial Narrow" pitchFamily="34" charset="0"/>
          </a:endParaRPr>
        </a:p>
      </dgm:t>
    </dgm:pt>
    <dgm:pt modelId="{0EDFEBB7-398F-45C5-9E10-5ECC4E9BB133}" type="parTrans" cxnId="{4B4BA0D4-7192-4F6E-9607-8EED6454A5F0}">
      <dgm:prSet/>
      <dgm:spPr/>
      <dgm:t>
        <a:bodyPr/>
        <a:lstStyle/>
        <a:p>
          <a:endParaRPr lang="en-ZA"/>
        </a:p>
      </dgm:t>
    </dgm:pt>
    <dgm:pt modelId="{BC736A24-015E-4741-A28E-EB52C53A6E22}" type="sibTrans" cxnId="{4B4BA0D4-7192-4F6E-9607-8EED6454A5F0}">
      <dgm:prSet/>
      <dgm:spPr/>
      <dgm:t>
        <a:bodyPr/>
        <a:lstStyle/>
        <a:p>
          <a:endParaRPr lang="en-ZA"/>
        </a:p>
      </dgm:t>
    </dgm:pt>
    <dgm:pt modelId="{6954064F-4622-4876-9536-C3D6DAB985A5}">
      <dgm:prSet phldrT="[Text]" custT="1"/>
      <dgm:spPr/>
      <dgm:t>
        <a:bodyPr/>
        <a:lstStyle/>
        <a:p>
          <a:r>
            <a:rPr lang="en-ZA" sz="900" b="0" dirty="0">
              <a:latin typeface="Arial Narrow" pitchFamily="34" charset="0"/>
            </a:rPr>
            <a:t>Contract Manager certify services rendered and payment due</a:t>
          </a:r>
          <a:endParaRPr lang="en-ZA" sz="900" b="1" dirty="0">
            <a:solidFill>
              <a:schemeClr val="tx1"/>
            </a:solidFill>
            <a:latin typeface="Arial Narrow" pitchFamily="34" charset="0"/>
          </a:endParaRPr>
        </a:p>
      </dgm:t>
    </dgm:pt>
    <dgm:pt modelId="{3E1D0482-E1F6-4C9E-8E30-406B546E275A}" type="parTrans" cxnId="{7A5BF035-0CB8-4BFC-8198-30C90767816C}">
      <dgm:prSet/>
      <dgm:spPr/>
      <dgm:t>
        <a:bodyPr/>
        <a:lstStyle/>
        <a:p>
          <a:endParaRPr lang="en-ZA"/>
        </a:p>
      </dgm:t>
    </dgm:pt>
    <dgm:pt modelId="{E31450FF-8FE8-4CCE-818A-A9F65582AB05}" type="sibTrans" cxnId="{7A5BF035-0CB8-4BFC-8198-30C90767816C}">
      <dgm:prSet/>
      <dgm:spPr/>
      <dgm:t>
        <a:bodyPr/>
        <a:lstStyle/>
        <a:p>
          <a:endParaRPr lang="en-ZA"/>
        </a:p>
      </dgm:t>
    </dgm:pt>
    <dgm:pt modelId="{64E3DC6C-3E75-43C9-BCF6-835DBDDB8EAE}">
      <dgm:prSet phldrT="[Text]" custT="1"/>
      <dgm:spPr/>
      <dgm:t>
        <a:bodyPr/>
        <a:lstStyle/>
        <a:p>
          <a:endParaRPr lang="en-ZA" sz="900" b="0" dirty="0">
            <a:latin typeface="Arial Narrow" pitchFamily="34" charset="0"/>
          </a:endParaRPr>
        </a:p>
      </dgm:t>
    </dgm:pt>
    <dgm:pt modelId="{7E9B257C-D9D9-47A8-A157-A0094EA6CC4F}" type="parTrans" cxnId="{79C09AFB-8E40-4EAD-8027-41422032EC16}">
      <dgm:prSet/>
      <dgm:spPr/>
      <dgm:t>
        <a:bodyPr/>
        <a:lstStyle/>
        <a:p>
          <a:endParaRPr lang="en-ZA"/>
        </a:p>
      </dgm:t>
    </dgm:pt>
    <dgm:pt modelId="{108EC196-AD93-45ED-97A2-B62EAE77CE3C}" type="sibTrans" cxnId="{79C09AFB-8E40-4EAD-8027-41422032EC16}">
      <dgm:prSet/>
      <dgm:spPr/>
      <dgm:t>
        <a:bodyPr/>
        <a:lstStyle/>
        <a:p>
          <a:endParaRPr lang="en-ZA"/>
        </a:p>
      </dgm:t>
    </dgm:pt>
    <dgm:pt modelId="{0E3667AB-6381-406F-937D-63D354BA44D1}">
      <dgm:prSet phldrT="[Text]" custT="1"/>
      <dgm:spPr/>
      <dgm:t>
        <a:bodyPr/>
        <a:lstStyle/>
        <a:p>
          <a:r>
            <a:rPr lang="en-ZA" sz="900" b="0" dirty="0">
              <a:latin typeface="Arial Narrow" pitchFamily="34" charset="0"/>
            </a:rPr>
            <a:t>Contract </a:t>
          </a:r>
          <a:r>
            <a:rPr lang="en-ZA" sz="900" b="0" dirty="0" smtClean="0">
              <a:latin typeface="Arial Narrow" pitchFamily="34" charset="0"/>
            </a:rPr>
            <a:t>Administrator </a:t>
          </a:r>
          <a:r>
            <a:rPr lang="en-ZA" sz="900" b="0" dirty="0">
              <a:latin typeface="Arial Narrow" pitchFamily="34" charset="0"/>
            </a:rPr>
            <a:t>to close file and report contract close-out as prescribed</a:t>
          </a:r>
        </a:p>
      </dgm:t>
    </dgm:pt>
    <dgm:pt modelId="{19A20848-4C6D-478B-A102-D656FF03AAAE}" type="parTrans" cxnId="{6925CBC6-7F3F-4241-A8EC-B34D05B57B97}">
      <dgm:prSet/>
      <dgm:spPr/>
      <dgm:t>
        <a:bodyPr/>
        <a:lstStyle/>
        <a:p>
          <a:endParaRPr lang="en-ZA"/>
        </a:p>
      </dgm:t>
    </dgm:pt>
    <dgm:pt modelId="{152E531B-6D7D-48C8-B628-1AA77B38E808}" type="sibTrans" cxnId="{6925CBC6-7F3F-4241-A8EC-B34D05B57B97}">
      <dgm:prSet/>
      <dgm:spPr/>
      <dgm:t>
        <a:bodyPr/>
        <a:lstStyle/>
        <a:p>
          <a:endParaRPr lang="en-ZA"/>
        </a:p>
      </dgm:t>
    </dgm:pt>
    <dgm:pt modelId="{8CDF5445-3A01-4C2E-A282-1AD495D15911}" type="pres">
      <dgm:prSet presAssocID="{7A0A6A3E-1C5F-450B-B3B2-9A0C36843614}" presName="cycleMatrixDiagram" presStyleCnt="0">
        <dgm:presLayoutVars>
          <dgm:chMax val="1"/>
          <dgm:dir/>
          <dgm:animLvl val="lvl"/>
          <dgm:resizeHandles val="exact"/>
        </dgm:presLayoutVars>
      </dgm:prSet>
      <dgm:spPr/>
      <dgm:t>
        <a:bodyPr/>
        <a:lstStyle/>
        <a:p>
          <a:endParaRPr lang="en-ZA"/>
        </a:p>
      </dgm:t>
    </dgm:pt>
    <dgm:pt modelId="{2ADA5B18-A0A3-416C-8C10-59F85EEB522D}" type="pres">
      <dgm:prSet presAssocID="{7A0A6A3E-1C5F-450B-B3B2-9A0C36843614}" presName="children" presStyleCnt="0"/>
      <dgm:spPr/>
    </dgm:pt>
    <dgm:pt modelId="{A61D2855-80ED-48A3-AAE7-83A5AF67CC3D}" type="pres">
      <dgm:prSet presAssocID="{7A0A6A3E-1C5F-450B-B3B2-9A0C36843614}" presName="child1group" presStyleCnt="0"/>
      <dgm:spPr/>
    </dgm:pt>
    <dgm:pt modelId="{85666798-6DB4-4122-92EB-B41C5AF7BF46}" type="pres">
      <dgm:prSet presAssocID="{7A0A6A3E-1C5F-450B-B3B2-9A0C36843614}" presName="child1" presStyleLbl="bgAcc1" presStyleIdx="0" presStyleCnt="4" custScaleX="138721" custScaleY="74246" custLinFactNeighborX="-22696" custLinFactNeighborY="-1891"/>
      <dgm:spPr/>
      <dgm:t>
        <a:bodyPr/>
        <a:lstStyle/>
        <a:p>
          <a:endParaRPr lang="en-ZA"/>
        </a:p>
      </dgm:t>
    </dgm:pt>
    <dgm:pt modelId="{CCB5D55A-789A-47BE-A267-6F373F3227F2}" type="pres">
      <dgm:prSet presAssocID="{7A0A6A3E-1C5F-450B-B3B2-9A0C36843614}" presName="child1Text" presStyleLbl="bgAcc1" presStyleIdx="0" presStyleCnt="4">
        <dgm:presLayoutVars>
          <dgm:bulletEnabled val="1"/>
        </dgm:presLayoutVars>
      </dgm:prSet>
      <dgm:spPr/>
      <dgm:t>
        <a:bodyPr/>
        <a:lstStyle/>
        <a:p>
          <a:endParaRPr lang="en-ZA"/>
        </a:p>
      </dgm:t>
    </dgm:pt>
    <dgm:pt modelId="{F4D09D31-2BD1-479E-9A31-D97B72A4EBF2}" type="pres">
      <dgm:prSet presAssocID="{7A0A6A3E-1C5F-450B-B3B2-9A0C36843614}" presName="child2group" presStyleCnt="0"/>
      <dgm:spPr/>
    </dgm:pt>
    <dgm:pt modelId="{ED04267A-7C01-4355-9127-701FAB057ACB}" type="pres">
      <dgm:prSet presAssocID="{7A0A6A3E-1C5F-450B-B3B2-9A0C36843614}" presName="child2" presStyleLbl="bgAcc1" presStyleIdx="1" presStyleCnt="4" custScaleX="153383" custScaleY="76282" custLinFactNeighborX="28780" custLinFactNeighborY="945"/>
      <dgm:spPr/>
      <dgm:t>
        <a:bodyPr/>
        <a:lstStyle/>
        <a:p>
          <a:endParaRPr lang="en-ZA"/>
        </a:p>
      </dgm:t>
    </dgm:pt>
    <dgm:pt modelId="{D8DD984F-693D-434B-A68E-6887AA64942E}" type="pres">
      <dgm:prSet presAssocID="{7A0A6A3E-1C5F-450B-B3B2-9A0C36843614}" presName="child2Text" presStyleLbl="bgAcc1" presStyleIdx="1" presStyleCnt="4">
        <dgm:presLayoutVars>
          <dgm:bulletEnabled val="1"/>
        </dgm:presLayoutVars>
      </dgm:prSet>
      <dgm:spPr/>
      <dgm:t>
        <a:bodyPr/>
        <a:lstStyle/>
        <a:p>
          <a:endParaRPr lang="en-ZA"/>
        </a:p>
      </dgm:t>
    </dgm:pt>
    <dgm:pt modelId="{6BEAFC5F-2709-46E6-98E9-3E687CD90841}" type="pres">
      <dgm:prSet presAssocID="{7A0A6A3E-1C5F-450B-B3B2-9A0C36843614}" presName="child3group" presStyleCnt="0"/>
      <dgm:spPr/>
    </dgm:pt>
    <dgm:pt modelId="{B7734706-BFA9-4215-AAF0-6EA4D0505C2B}" type="pres">
      <dgm:prSet presAssocID="{7A0A6A3E-1C5F-450B-B3B2-9A0C36843614}" presName="child3" presStyleLbl="bgAcc1" presStyleIdx="2" presStyleCnt="4" custScaleX="206220" custScaleY="154084" custLinFactNeighborX="21359" custLinFactNeighborY="929"/>
      <dgm:spPr/>
      <dgm:t>
        <a:bodyPr/>
        <a:lstStyle/>
        <a:p>
          <a:endParaRPr lang="en-ZA"/>
        </a:p>
      </dgm:t>
    </dgm:pt>
    <dgm:pt modelId="{F7B405FE-D356-4223-A0F1-AF8066BEB1A0}" type="pres">
      <dgm:prSet presAssocID="{7A0A6A3E-1C5F-450B-B3B2-9A0C36843614}" presName="child3Text" presStyleLbl="bgAcc1" presStyleIdx="2" presStyleCnt="4">
        <dgm:presLayoutVars>
          <dgm:bulletEnabled val="1"/>
        </dgm:presLayoutVars>
      </dgm:prSet>
      <dgm:spPr/>
      <dgm:t>
        <a:bodyPr/>
        <a:lstStyle/>
        <a:p>
          <a:endParaRPr lang="en-ZA"/>
        </a:p>
      </dgm:t>
    </dgm:pt>
    <dgm:pt modelId="{04892DBF-7C7C-4E30-BC89-60D5D4048529}" type="pres">
      <dgm:prSet presAssocID="{7A0A6A3E-1C5F-450B-B3B2-9A0C36843614}" presName="child4group" presStyleCnt="0"/>
      <dgm:spPr/>
    </dgm:pt>
    <dgm:pt modelId="{27A18F3E-4FD4-42DC-8557-D4200DB6B350}" type="pres">
      <dgm:prSet presAssocID="{7A0A6A3E-1C5F-450B-B3B2-9A0C36843614}" presName="child4" presStyleLbl="bgAcc1" presStyleIdx="3" presStyleCnt="4" custScaleX="150871" custScaleY="119856" custLinFactNeighborX="-26932" custLinFactNeighborY="-2404"/>
      <dgm:spPr/>
      <dgm:t>
        <a:bodyPr/>
        <a:lstStyle/>
        <a:p>
          <a:endParaRPr lang="en-ZA"/>
        </a:p>
      </dgm:t>
    </dgm:pt>
    <dgm:pt modelId="{E46D080D-0BEA-408E-A931-4868C163A539}" type="pres">
      <dgm:prSet presAssocID="{7A0A6A3E-1C5F-450B-B3B2-9A0C36843614}" presName="child4Text" presStyleLbl="bgAcc1" presStyleIdx="3" presStyleCnt="4">
        <dgm:presLayoutVars>
          <dgm:bulletEnabled val="1"/>
        </dgm:presLayoutVars>
      </dgm:prSet>
      <dgm:spPr/>
      <dgm:t>
        <a:bodyPr/>
        <a:lstStyle/>
        <a:p>
          <a:endParaRPr lang="en-ZA"/>
        </a:p>
      </dgm:t>
    </dgm:pt>
    <dgm:pt modelId="{1B3FE42E-2F5A-4402-BD5A-EE02B3E167F4}" type="pres">
      <dgm:prSet presAssocID="{7A0A6A3E-1C5F-450B-B3B2-9A0C36843614}" presName="childPlaceholder" presStyleCnt="0"/>
      <dgm:spPr/>
    </dgm:pt>
    <dgm:pt modelId="{F9AAA939-188A-4860-ACB0-E17C2D9BE95E}" type="pres">
      <dgm:prSet presAssocID="{7A0A6A3E-1C5F-450B-B3B2-9A0C36843614}" presName="circle" presStyleCnt="0"/>
      <dgm:spPr/>
    </dgm:pt>
    <dgm:pt modelId="{59873B9E-7BAC-4BD1-8D67-E3372831F2A6}" type="pres">
      <dgm:prSet presAssocID="{7A0A6A3E-1C5F-450B-B3B2-9A0C36843614}" presName="quadrant1" presStyleLbl="node1" presStyleIdx="0" presStyleCnt="4">
        <dgm:presLayoutVars>
          <dgm:chMax val="1"/>
          <dgm:bulletEnabled val="1"/>
        </dgm:presLayoutVars>
      </dgm:prSet>
      <dgm:spPr/>
      <dgm:t>
        <a:bodyPr/>
        <a:lstStyle/>
        <a:p>
          <a:endParaRPr lang="en-ZA"/>
        </a:p>
      </dgm:t>
    </dgm:pt>
    <dgm:pt modelId="{9DBFC298-6595-4C44-AB20-EEAA40C13824}" type="pres">
      <dgm:prSet presAssocID="{7A0A6A3E-1C5F-450B-B3B2-9A0C36843614}" presName="quadrant2" presStyleLbl="node1" presStyleIdx="1" presStyleCnt="4">
        <dgm:presLayoutVars>
          <dgm:chMax val="1"/>
          <dgm:bulletEnabled val="1"/>
        </dgm:presLayoutVars>
      </dgm:prSet>
      <dgm:spPr/>
      <dgm:t>
        <a:bodyPr/>
        <a:lstStyle/>
        <a:p>
          <a:endParaRPr lang="en-ZA"/>
        </a:p>
      </dgm:t>
    </dgm:pt>
    <dgm:pt modelId="{EB234275-1A9D-417A-86BF-B158FF4320E1}" type="pres">
      <dgm:prSet presAssocID="{7A0A6A3E-1C5F-450B-B3B2-9A0C36843614}" presName="quadrant3" presStyleLbl="node1" presStyleIdx="2" presStyleCnt="4" custLinFactNeighborX="2040" custLinFactNeighborY="-726">
        <dgm:presLayoutVars>
          <dgm:chMax val="1"/>
          <dgm:bulletEnabled val="1"/>
        </dgm:presLayoutVars>
      </dgm:prSet>
      <dgm:spPr/>
      <dgm:t>
        <a:bodyPr/>
        <a:lstStyle/>
        <a:p>
          <a:endParaRPr lang="en-ZA"/>
        </a:p>
      </dgm:t>
    </dgm:pt>
    <dgm:pt modelId="{5E51EBB1-4950-46A5-9354-043BA7195FD7}" type="pres">
      <dgm:prSet presAssocID="{7A0A6A3E-1C5F-450B-B3B2-9A0C36843614}" presName="quadrant4" presStyleLbl="node1" presStyleIdx="3" presStyleCnt="4">
        <dgm:presLayoutVars>
          <dgm:chMax val="1"/>
          <dgm:bulletEnabled val="1"/>
        </dgm:presLayoutVars>
      </dgm:prSet>
      <dgm:spPr/>
      <dgm:t>
        <a:bodyPr/>
        <a:lstStyle/>
        <a:p>
          <a:endParaRPr lang="en-ZA"/>
        </a:p>
      </dgm:t>
    </dgm:pt>
    <dgm:pt modelId="{F6E59CD8-8EB9-4945-B21E-8C74ABB4C38B}" type="pres">
      <dgm:prSet presAssocID="{7A0A6A3E-1C5F-450B-B3B2-9A0C36843614}" presName="quadrantPlaceholder" presStyleCnt="0"/>
      <dgm:spPr/>
    </dgm:pt>
    <dgm:pt modelId="{80B5DDF5-B6B8-42BB-9397-834714BB46DF}" type="pres">
      <dgm:prSet presAssocID="{7A0A6A3E-1C5F-450B-B3B2-9A0C36843614}" presName="center1" presStyleLbl="fgShp" presStyleIdx="0" presStyleCnt="2"/>
      <dgm:spPr/>
    </dgm:pt>
    <dgm:pt modelId="{3D0CD245-62EC-43CF-A69C-D9F85980C195}" type="pres">
      <dgm:prSet presAssocID="{7A0A6A3E-1C5F-450B-B3B2-9A0C36843614}" presName="center2" presStyleLbl="fgShp" presStyleIdx="1" presStyleCnt="2"/>
      <dgm:spPr/>
    </dgm:pt>
  </dgm:ptLst>
  <dgm:cxnLst>
    <dgm:cxn modelId="{EE32EC25-C325-40BF-BEF5-C60A982241AC}" srcId="{325453DC-D04B-4520-825B-F9C478B5547A}" destId="{42CAA98D-C704-4D7F-A581-A4FFC15AAC27}" srcOrd="1" destOrd="0" parTransId="{9B8999EE-4BB8-44FB-B395-F0620FC44B59}" sibTransId="{3D687873-9138-4C18-AD7F-44E70016FCAD}"/>
    <dgm:cxn modelId="{2F164795-2F96-4FA8-9113-69D8AF5DD22D}" type="presOf" srcId="{42CAA98D-C704-4D7F-A581-A4FFC15AAC27}" destId="{F7B405FE-D356-4223-A0F1-AF8066BEB1A0}" srcOrd="1" destOrd="2" presId="urn:microsoft.com/office/officeart/2005/8/layout/cycle4#1"/>
    <dgm:cxn modelId="{73064FA1-1D43-40E7-B57E-5C9E47BA1243}" type="presOf" srcId="{3FB9E562-37FE-4B02-A4EB-91C354899DB2}" destId="{E46D080D-0BEA-408E-A931-4868C163A539}" srcOrd="1" destOrd="4" presId="urn:microsoft.com/office/officeart/2005/8/layout/cycle4#1"/>
    <dgm:cxn modelId="{FE1EC53B-6F76-4FE0-807E-069D918BB1D7}" type="presOf" srcId="{1B124B0B-BA95-4341-B52F-C861175248CA}" destId="{F7B405FE-D356-4223-A0F1-AF8066BEB1A0}" srcOrd="1" destOrd="3" presId="urn:microsoft.com/office/officeart/2005/8/layout/cycle4#1"/>
    <dgm:cxn modelId="{0DC89E41-5190-4205-892C-35C440E10FA3}" srcId="{7A0A6A3E-1C5F-450B-B3B2-9A0C36843614}" destId="{457C7C3B-7F51-4B13-AC6A-8346C604AE00}" srcOrd="3" destOrd="0" parTransId="{4634AB85-DF21-479D-BDD0-CD6B44012807}" sibTransId="{CEA73C2F-BF9E-4258-84FC-4672066C1857}"/>
    <dgm:cxn modelId="{A743C3C8-C00B-4628-AF77-AC27AAAFAC76}" type="presOf" srcId="{313B78ED-18F5-40B2-A947-B13365638C63}" destId="{27A18F3E-4FD4-42DC-8557-D4200DB6B350}" srcOrd="0" destOrd="1" presId="urn:microsoft.com/office/officeart/2005/8/layout/cycle4#1"/>
    <dgm:cxn modelId="{0CC6894B-ACA5-4828-8D1A-2CB1B88D8D42}" type="presOf" srcId="{89DCBFBB-1A8D-425F-A606-539A93FA62EF}" destId="{85666798-6DB4-4122-92EB-B41C5AF7BF46}" srcOrd="0" destOrd="3" presId="urn:microsoft.com/office/officeart/2005/8/layout/cycle4#1"/>
    <dgm:cxn modelId="{BFBEE1E0-06C5-4D2A-BDD2-CFCABDA54095}" type="presOf" srcId="{A91E8F32-5056-49C7-8B0F-E8F3C1D58518}" destId="{E46D080D-0BEA-408E-A931-4868C163A539}" srcOrd="1" destOrd="5" presId="urn:microsoft.com/office/officeart/2005/8/layout/cycle4#1"/>
    <dgm:cxn modelId="{31F59510-73E3-4305-8D56-F979510A2F93}" type="presOf" srcId="{7D11FC9E-7397-4132-B1C2-E5FA3F51633C}" destId="{D8DD984F-693D-434B-A68E-6887AA64942E}" srcOrd="1" destOrd="2" presId="urn:microsoft.com/office/officeart/2005/8/layout/cycle4#1"/>
    <dgm:cxn modelId="{7A5BF035-0CB8-4BFC-8198-30C90767816C}" srcId="{325453DC-D04B-4520-825B-F9C478B5547A}" destId="{6954064F-4622-4876-9536-C3D6DAB985A5}" srcOrd="4" destOrd="0" parTransId="{3E1D0482-E1F6-4C9E-8E30-406B546E275A}" sibTransId="{E31450FF-8FE8-4CCE-818A-A9F65582AB05}"/>
    <dgm:cxn modelId="{E74A8F43-D0CF-4F7D-AC1B-C05C697F96E9}" type="presOf" srcId="{B1BC085F-21BC-4CD2-A8DB-A148B4D92264}" destId="{85666798-6DB4-4122-92EB-B41C5AF7BF46}" srcOrd="0" destOrd="0" presId="urn:microsoft.com/office/officeart/2005/8/layout/cycle4#1"/>
    <dgm:cxn modelId="{02760660-949B-4A00-A636-2B2304959F63}" srcId="{02994D22-D8D3-45F1-818C-54E2B426461E}" destId="{325453DC-D04B-4520-825B-F9C478B5547A}" srcOrd="0" destOrd="0" parTransId="{EDA23BCE-3751-44C1-B8B7-5406A68EE6C4}" sibTransId="{30605B8F-398D-4DC1-8DC2-EDFE11BAA491}"/>
    <dgm:cxn modelId="{ADD1D5FD-8BCA-4F82-9311-01E6E86D2E60}" srcId="{325453DC-D04B-4520-825B-F9C478B5547A}" destId="{D9516681-1091-4AFC-BF48-F0C370CD89AA}" srcOrd="3" destOrd="0" parTransId="{25705BA7-6FD9-468F-9096-CBCF2B21FCB7}" sibTransId="{E6979D72-F4C4-4D38-8E25-ED63DBF3AC99}"/>
    <dgm:cxn modelId="{E56BC492-0774-4FCC-8572-9C2D4BE9401E}" type="presOf" srcId="{457C7C3B-7F51-4B13-AC6A-8346C604AE00}" destId="{5E51EBB1-4950-46A5-9354-043BA7195FD7}" srcOrd="0" destOrd="0" presId="urn:microsoft.com/office/officeart/2005/8/layout/cycle4#1"/>
    <dgm:cxn modelId="{95734FE2-6513-42E0-B357-824CD19560A5}" type="presOf" srcId="{0E3667AB-6381-406F-937D-63D354BA44D1}" destId="{E46D080D-0BEA-408E-A931-4868C163A539}" srcOrd="1" destOrd="2" presId="urn:microsoft.com/office/officeart/2005/8/layout/cycle4#1"/>
    <dgm:cxn modelId="{6D92F787-83B1-4A3B-995A-777E239CADAF}" srcId="{457C7C3B-7F51-4B13-AC6A-8346C604AE00}" destId="{2C893C86-573B-4F4E-A53F-B785B4F9DF51}" srcOrd="0" destOrd="0" parTransId="{2C2594D7-1381-4DC1-8CAD-234333E53C78}" sibTransId="{CCB5EE2E-6AA4-4D2A-9794-AE605052A967}"/>
    <dgm:cxn modelId="{FFD27C51-C70D-4921-A251-53E6899656B1}" srcId="{64E3DC6C-3E75-43C9-BCF6-835DBDDB8EAE}" destId="{3FB9E562-37FE-4B02-A4EB-91C354899DB2}" srcOrd="0" destOrd="0" parTransId="{35854C8A-0A22-4572-B279-AA751CE98DE8}" sibTransId="{5CE0D6FB-413B-4978-AD35-BB0A809FDFAF}"/>
    <dgm:cxn modelId="{4B8FA655-83E9-44DB-AD40-A329CFAC2E68}" type="presOf" srcId="{325453DC-D04B-4520-825B-F9C478B5547A}" destId="{B7734706-BFA9-4215-AAF0-6EA4D0505C2B}" srcOrd="0" destOrd="0" presId="urn:microsoft.com/office/officeart/2005/8/layout/cycle4#1"/>
    <dgm:cxn modelId="{1DD52498-E545-41AE-8928-3AFD12A8720F}" type="presOf" srcId="{0B35B3DF-C4B3-40AC-8017-3D1F16F83033}" destId="{ED04267A-7C01-4355-9127-701FAB057ACB}" srcOrd="0" destOrd="0" presId="urn:microsoft.com/office/officeart/2005/8/layout/cycle4#1"/>
    <dgm:cxn modelId="{B0EF6761-2846-49FA-AC99-5DC51D57D10D}" type="presOf" srcId="{1EB01847-3760-493B-A1EC-97A20368DA0A}" destId="{ED04267A-7C01-4355-9127-701FAB057ACB}" srcOrd="0" destOrd="1" presId="urn:microsoft.com/office/officeart/2005/8/layout/cycle4#1"/>
    <dgm:cxn modelId="{324E509C-7636-486E-B19F-D2A55BBB00FF}" type="presOf" srcId="{A91E8F32-5056-49C7-8B0F-E8F3C1D58518}" destId="{27A18F3E-4FD4-42DC-8557-D4200DB6B350}" srcOrd="0" destOrd="5" presId="urn:microsoft.com/office/officeart/2005/8/layout/cycle4#1"/>
    <dgm:cxn modelId="{C5D9D9E3-1470-4EED-B142-E06E6BA08336}" type="presOf" srcId="{7922F596-7E9D-45E5-9FD9-23BF78380696}" destId="{ED04267A-7C01-4355-9127-701FAB057ACB}" srcOrd="0" destOrd="3" presId="urn:microsoft.com/office/officeart/2005/8/layout/cycle4#1"/>
    <dgm:cxn modelId="{FE4AD914-E7BE-4D3A-A9EF-2DD97E255AB0}" type="presOf" srcId="{6954064F-4622-4876-9536-C3D6DAB985A5}" destId="{B7734706-BFA9-4215-AAF0-6EA4D0505C2B}" srcOrd="0" destOrd="5" presId="urn:microsoft.com/office/officeart/2005/8/layout/cycle4#1"/>
    <dgm:cxn modelId="{9A0150DB-BF35-4980-AADC-A86D37B01330}" type="presOf" srcId="{FBD73195-43AB-42C5-9332-E3725C733258}" destId="{B7734706-BFA9-4215-AAF0-6EA4D0505C2B}" srcOrd="0" destOrd="8" presId="urn:microsoft.com/office/officeart/2005/8/layout/cycle4#1"/>
    <dgm:cxn modelId="{871FA373-22DC-432D-A9FE-B452B3A5DD49}" type="presOf" srcId="{1EB01847-3760-493B-A1EC-97A20368DA0A}" destId="{D8DD984F-693D-434B-A68E-6887AA64942E}" srcOrd="1" destOrd="1" presId="urn:microsoft.com/office/officeart/2005/8/layout/cycle4#1"/>
    <dgm:cxn modelId="{7D760377-C7E4-490E-A87F-C8B7C7560AB1}" srcId="{7A0A6A3E-1C5F-450B-B3B2-9A0C36843614}" destId="{ED3B22A0-F486-407E-ACB8-9701D31E5C14}" srcOrd="0" destOrd="0" parTransId="{52C0A832-B9E6-45C5-B8E6-8A951FDC2851}" sibTransId="{23243A41-EAEA-40EB-B173-68135059A3C8}"/>
    <dgm:cxn modelId="{1CB347F2-674B-409C-A4B4-E6910985E01C}" type="presOf" srcId="{64E3DC6C-3E75-43C9-BCF6-835DBDDB8EAE}" destId="{E46D080D-0BEA-408E-A931-4868C163A539}" srcOrd="1" destOrd="3" presId="urn:microsoft.com/office/officeart/2005/8/layout/cycle4#1"/>
    <dgm:cxn modelId="{2280D100-F901-4695-9771-E2F5536CFF5B}" type="presOf" srcId="{FBD73195-43AB-42C5-9332-E3725C733258}" destId="{F7B405FE-D356-4223-A0F1-AF8066BEB1A0}" srcOrd="1" destOrd="8" presId="urn:microsoft.com/office/officeart/2005/8/layout/cycle4#1"/>
    <dgm:cxn modelId="{D2AF9EA2-969C-44E4-941C-BF0BFEB9E6F8}" type="presOf" srcId="{7A0A6A3E-1C5F-450B-B3B2-9A0C36843614}" destId="{8CDF5445-3A01-4C2E-A282-1AD495D15911}" srcOrd="0" destOrd="0" presId="urn:microsoft.com/office/officeart/2005/8/layout/cycle4#1"/>
    <dgm:cxn modelId="{22802FFB-CB11-4FD1-980B-F2ABC7F05172}" type="presOf" srcId="{D9516681-1091-4AFC-BF48-F0C370CD89AA}" destId="{B7734706-BFA9-4215-AAF0-6EA4D0505C2B}" srcOrd="0" destOrd="4" presId="urn:microsoft.com/office/officeart/2005/8/layout/cycle4#1"/>
    <dgm:cxn modelId="{94F85187-8342-4978-9333-D1CC0357823C}" type="presOf" srcId="{7D11FC9E-7397-4132-B1C2-E5FA3F51633C}" destId="{ED04267A-7C01-4355-9127-701FAB057ACB}" srcOrd="0" destOrd="2" presId="urn:microsoft.com/office/officeart/2005/8/layout/cycle4#1"/>
    <dgm:cxn modelId="{8406F49A-45FE-4F30-A3B7-49C6F66E1553}" type="presOf" srcId="{89DCBFBB-1A8D-425F-A606-539A93FA62EF}" destId="{CCB5D55A-789A-47BE-A267-6F373F3227F2}" srcOrd="1" destOrd="3" presId="urn:microsoft.com/office/officeart/2005/8/layout/cycle4#1"/>
    <dgm:cxn modelId="{85C1C7DA-4E99-4622-81FA-842B389E5B4C}" type="presOf" srcId="{2C893C86-573B-4F4E-A53F-B785B4F9DF51}" destId="{27A18F3E-4FD4-42DC-8557-D4200DB6B350}" srcOrd="0" destOrd="0" presId="urn:microsoft.com/office/officeart/2005/8/layout/cycle4#1"/>
    <dgm:cxn modelId="{32EA67A5-B123-42D9-BE91-5B6B44933DA2}" srcId="{325453DC-D04B-4520-825B-F9C478B5547A}" destId="{B7897674-AFDF-42F3-B49C-AD0200631371}" srcOrd="6" destOrd="0" parTransId="{D1B610F7-F9C2-4247-B4F9-812468822A5C}" sibTransId="{CF06915A-8473-4662-8F80-50C3C6D1C07F}"/>
    <dgm:cxn modelId="{5990778B-9AA5-4ED4-81A8-84972B440EEF}" srcId="{2C893C86-573B-4F4E-A53F-B785B4F9DF51}" destId="{313B78ED-18F5-40B2-A947-B13365638C63}" srcOrd="0" destOrd="0" parTransId="{04D49305-788E-4253-882D-F66042F9A969}" sibTransId="{FEE9D2CE-94A9-47F7-9DE3-AA31FD8A72CF}"/>
    <dgm:cxn modelId="{E391ECF7-997F-49F8-8D9B-BC93A7DECD19}" srcId="{325453DC-D04B-4520-825B-F9C478B5547A}" destId="{0BF785EB-7D50-4372-9E06-A8F86C70128F}" srcOrd="5" destOrd="0" parTransId="{13A5BDAD-86E1-47BC-904A-C08E1EE1634C}" sibTransId="{3E79E81B-2FBD-47A9-BBB4-F07741E3EFD5}"/>
    <dgm:cxn modelId="{95E8BE90-D8F6-4C55-A899-451756C8663C}" type="presOf" srcId="{A79579E4-B4FD-44A1-A316-04EA7F68DD9A}" destId="{CCB5D55A-789A-47BE-A267-6F373F3227F2}" srcOrd="1" destOrd="4" presId="urn:microsoft.com/office/officeart/2005/8/layout/cycle4#1"/>
    <dgm:cxn modelId="{A8556373-559E-40E7-AEAD-209207CBD0D7}" type="presOf" srcId="{15BFFE5E-D2FA-4234-91A8-DE232ADCA5DF}" destId="{F7B405FE-D356-4223-A0F1-AF8066BEB1A0}" srcOrd="1" destOrd="1" presId="urn:microsoft.com/office/officeart/2005/8/layout/cycle4#1"/>
    <dgm:cxn modelId="{CC90E420-79C0-4E3C-B3C2-9891A8DD8D85}" srcId="{0B35B3DF-C4B3-40AC-8017-3D1F16F83033}" destId="{1EB01847-3760-493B-A1EC-97A20368DA0A}" srcOrd="0" destOrd="0" parTransId="{4D939AA4-4E59-4A2F-AEC9-FA9710C73986}" sibTransId="{E51B30B0-A8FF-43D5-A26B-3951AD5F43F3}"/>
    <dgm:cxn modelId="{410C7C60-8C3C-4DAC-A851-B0FC574A2E38}" type="presOf" srcId="{D9516681-1091-4AFC-BF48-F0C370CD89AA}" destId="{F7B405FE-D356-4223-A0F1-AF8066BEB1A0}" srcOrd="1" destOrd="4" presId="urn:microsoft.com/office/officeart/2005/8/layout/cycle4#1"/>
    <dgm:cxn modelId="{BC7BD35C-C7BB-4108-938D-3E723FECB9CA}" srcId="{325453DC-D04B-4520-825B-F9C478B5547A}" destId="{1B124B0B-BA95-4341-B52F-C861175248CA}" srcOrd="2" destOrd="0" parTransId="{8D770BB0-4CB1-4A31-9750-DDFA09B7C8C2}" sibTransId="{293BE3FD-4178-4E7C-B1E8-6D79C2B7DCDE}"/>
    <dgm:cxn modelId="{3062ABE0-9C4B-42F6-BDB5-2F781DC1DBE2}" srcId="{ADC2C66B-F6EE-4557-A267-8FA86FBBA83B}" destId="{0B35B3DF-C4B3-40AC-8017-3D1F16F83033}" srcOrd="0" destOrd="0" parTransId="{05A84240-AE42-4397-A9D7-F130DBCBAE13}" sibTransId="{506F4C10-C9AB-40D4-AD84-E6A0D8301E2A}"/>
    <dgm:cxn modelId="{567EB826-CB04-4347-B63F-2AAD00D55DE1}" type="presOf" srcId="{B7897674-AFDF-42F3-B49C-AD0200631371}" destId="{B7734706-BFA9-4215-AAF0-6EA4D0505C2B}" srcOrd="0" destOrd="7" presId="urn:microsoft.com/office/officeart/2005/8/layout/cycle4#1"/>
    <dgm:cxn modelId="{46DA9989-5344-4B24-A9DA-16CDB5E3F523}" type="presOf" srcId="{2C893C86-573B-4F4E-A53F-B785B4F9DF51}" destId="{E46D080D-0BEA-408E-A931-4868C163A539}" srcOrd="1" destOrd="0" presId="urn:microsoft.com/office/officeart/2005/8/layout/cycle4#1"/>
    <dgm:cxn modelId="{25F4626E-6A73-4A9A-9787-3947D70E7EB8}" type="presOf" srcId="{64E3DC6C-3E75-43C9-BCF6-835DBDDB8EAE}" destId="{27A18F3E-4FD4-42DC-8557-D4200DB6B350}" srcOrd="0" destOrd="3" presId="urn:microsoft.com/office/officeart/2005/8/layout/cycle4#1"/>
    <dgm:cxn modelId="{C5342062-886B-4875-B45C-59967380F0B7}" srcId="{0B35B3DF-C4B3-40AC-8017-3D1F16F83033}" destId="{7922F596-7E9D-45E5-9FD9-23BF78380696}" srcOrd="2" destOrd="0" parTransId="{816E8225-8E95-4172-831A-35AECE08F36B}" sibTransId="{62DBC54C-DB2C-444D-823D-FFD43A4B787A}"/>
    <dgm:cxn modelId="{9B8625E2-A68D-4F67-9B19-5ED467A96ED3}" type="presOf" srcId="{A79579E4-B4FD-44A1-A316-04EA7F68DD9A}" destId="{85666798-6DB4-4122-92EB-B41C5AF7BF46}" srcOrd="0" destOrd="4" presId="urn:microsoft.com/office/officeart/2005/8/layout/cycle4#1"/>
    <dgm:cxn modelId="{79C09AFB-8E40-4EAD-8027-41422032EC16}" srcId="{457C7C3B-7F51-4B13-AC6A-8346C604AE00}" destId="{64E3DC6C-3E75-43C9-BCF6-835DBDDB8EAE}" srcOrd="1" destOrd="0" parTransId="{7E9B257C-D9D9-47A8-A157-A0094EA6CC4F}" sibTransId="{108EC196-AD93-45ED-97A2-B62EAE77CE3C}"/>
    <dgm:cxn modelId="{E36CAA25-20FC-4505-9A34-FDEEACB9016F}" type="presOf" srcId="{0B35B3DF-C4B3-40AC-8017-3D1F16F83033}" destId="{D8DD984F-693D-434B-A68E-6887AA64942E}" srcOrd="1" destOrd="0" presId="urn:microsoft.com/office/officeart/2005/8/layout/cycle4#1"/>
    <dgm:cxn modelId="{DF143FD1-823D-418D-8482-4A57C86678F6}" type="presOf" srcId="{187F2A76-C787-4813-A92B-ED9D4BA3D539}" destId="{CCB5D55A-789A-47BE-A267-6F373F3227F2}" srcOrd="1" destOrd="1" presId="urn:microsoft.com/office/officeart/2005/8/layout/cycle4#1"/>
    <dgm:cxn modelId="{CD548C9E-B567-42FD-AFCF-250FABC57850}" srcId="{64E3DC6C-3E75-43C9-BCF6-835DBDDB8EAE}" destId="{A91E8F32-5056-49C7-8B0F-E8F3C1D58518}" srcOrd="1" destOrd="0" parTransId="{1D5F3CD9-D615-4FAA-8B65-B0D480EDEBC7}" sibTransId="{7ABF75FF-D221-492A-8C9A-8609BF9F6AC6}"/>
    <dgm:cxn modelId="{B59AFC5E-D73C-43CB-8108-309DB78377B1}" srcId="{7A0A6A3E-1C5F-450B-B3B2-9A0C36843614}" destId="{ADC2C66B-F6EE-4557-A267-8FA86FBBA83B}" srcOrd="1" destOrd="0" parTransId="{41950782-32A1-449E-B2B4-BF2CDA76FC57}" sibTransId="{A14BD619-AC7B-46D5-8BD2-8CB661968630}"/>
    <dgm:cxn modelId="{55FE40EA-AA82-431C-8C51-448C74A62245}" type="presOf" srcId="{3FB9E562-37FE-4B02-A4EB-91C354899DB2}" destId="{27A18F3E-4FD4-42DC-8557-D4200DB6B350}" srcOrd="0" destOrd="4" presId="urn:microsoft.com/office/officeart/2005/8/layout/cycle4#1"/>
    <dgm:cxn modelId="{8BD4A448-7240-4A6C-AF7B-53DAF93BD50B}" type="presOf" srcId="{ED3B22A0-F486-407E-ACB8-9701D31E5C14}" destId="{59873B9E-7BAC-4BD1-8D67-E3372831F2A6}" srcOrd="0" destOrd="0" presId="urn:microsoft.com/office/officeart/2005/8/layout/cycle4#1"/>
    <dgm:cxn modelId="{2F6C6B43-374F-4648-80C8-3592A99562BE}" type="presOf" srcId="{42CAA98D-C704-4D7F-A581-A4FFC15AAC27}" destId="{B7734706-BFA9-4215-AAF0-6EA4D0505C2B}" srcOrd="0" destOrd="2" presId="urn:microsoft.com/office/officeart/2005/8/layout/cycle4#1"/>
    <dgm:cxn modelId="{97AC3420-8054-48E3-ACFB-DCDBBF310EC8}" type="presOf" srcId="{B7897674-AFDF-42F3-B49C-AD0200631371}" destId="{F7B405FE-D356-4223-A0F1-AF8066BEB1A0}" srcOrd="1" destOrd="7" presId="urn:microsoft.com/office/officeart/2005/8/layout/cycle4#1"/>
    <dgm:cxn modelId="{316EA531-37EE-49F5-AB4F-BB2403C96DFD}" type="presOf" srcId="{E58C84F1-D1EA-4193-A864-55FB0CD417B7}" destId="{CCB5D55A-789A-47BE-A267-6F373F3227F2}" srcOrd="1" destOrd="2" presId="urn:microsoft.com/office/officeart/2005/8/layout/cycle4#1"/>
    <dgm:cxn modelId="{9BB82625-C0A5-4649-825D-39DA00708099}" srcId="{ED3B22A0-F486-407E-ACB8-9701D31E5C14}" destId="{B1BC085F-21BC-4CD2-A8DB-A148B4D92264}" srcOrd="0" destOrd="0" parTransId="{3F74F0F5-9AF6-489D-93F2-BDE6D2D5669E}" sibTransId="{9DB5E719-A6BB-4D57-8EF1-FD3554156EE2}"/>
    <dgm:cxn modelId="{871E7227-92B6-49F8-B7BE-69D1AB3D9836}" type="presOf" srcId="{15BFFE5E-D2FA-4234-91A8-DE232ADCA5DF}" destId="{B7734706-BFA9-4215-AAF0-6EA4D0505C2B}" srcOrd="0" destOrd="1" presId="urn:microsoft.com/office/officeart/2005/8/layout/cycle4#1"/>
    <dgm:cxn modelId="{1AB75E71-4C0C-43CA-85C7-D71A83A9362E}" type="presOf" srcId="{313B78ED-18F5-40B2-A947-B13365638C63}" destId="{E46D080D-0BEA-408E-A931-4868C163A539}" srcOrd="1" destOrd="1" presId="urn:microsoft.com/office/officeart/2005/8/layout/cycle4#1"/>
    <dgm:cxn modelId="{D1215FE9-EA07-4D79-8E7B-26664DF9C814}" srcId="{325453DC-D04B-4520-825B-F9C478B5547A}" destId="{15BFFE5E-D2FA-4234-91A8-DE232ADCA5DF}" srcOrd="0" destOrd="0" parTransId="{09E7D895-2F6A-4A2B-9349-74FD8CC9BE3F}" sibTransId="{21E821FC-7768-405A-B4D6-A7753928D851}"/>
    <dgm:cxn modelId="{56703027-389F-4029-A27C-96996C02D2CC}" srcId="{0B35B3DF-C4B3-40AC-8017-3D1F16F83033}" destId="{7D11FC9E-7397-4132-B1C2-E5FA3F51633C}" srcOrd="1" destOrd="0" parTransId="{9B3A277F-E058-4A23-8246-60D826C604B4}" sibTransId="{E71CA6FA-4E48-4042-A4B6-3874E500770A}"/>
    <dgm:cxn modelId="{00115964-E63A-42F7-8E7C-2ADC166FA54B}" type="presOf" srcId="{7922F596-7E9D-45E5-9FD9-23BF78380696}" destId="{D8DD984F-693D-434B-A68E-6887AA64942E}" srcOrd="1" destOrd="3" presId="urn:microsoft.com/office/officeart/2005/8/layout/cycle4#1"/>
    <dgm:cxn modelId="{004AC1F1-0FD2-413E-8661-B448C1709FFC}" type="presOf" srcId="{325453DC-D04B-4520-825B-F9C478B5547A}" destId="{F7B405FE-D356-4223-A0F1-AF8066BEB1A0}" srcOrd="1" destOrd="0" presId="urn:microsoft.com/office/officeart/2005/8/layout/cycle4#1"/>
    <dgm:cxn modelId="{44756125-12BA-433F-9C08-29BD02DE8959}" type="presOf" srcId="{1B124B0B-BA95-4341-B52F-C861175248CA}" destId="{B7734706-BFA9-4215-AAF0-6EA4D0505C2B}" srcOrd="0" destOrd="3" presId="urn:microsoft.com/office/officeart/2005/8/layout/cycle4#1"/>
    <dgm:cxn modelId="{B202CF2F-CAF9-4291-B7D4-F28EA4F20A29}" type="presOf" srcId="{0E3667AB-6381-406F-937D-63D354BA44D1}" destId="{27A18F3E-4FD4-42DC-8557-D4200DB6B350}" srcOrd="0" destOrd="2" presId="urn:microsoft.com/office/officeart/2005/8/layout/cycle4#1"/>
    <dgm:cxn modelId="{764EB6AC-A18F-4DE4-BBCD-EEEB2C97B709}" srcId="{ED3B22A0-F486-407E-ACB8-9701D31E5C14}" destId="{A79579E4-B4FD-44A1-A316-04EA7F68DD9A}" srcOrd="2" destOrd="0" parTransId="{EA5733E5-466F-4527-BD9B-055DE0608800}" sibTransId="{26658950-6DFD-4C82-BD94-5D340831FB66}"/>
    <dgm:cxn modelId="{C7DAFA37-AB3F-4888-A5D2-39614A53D0E7}" type="presOf" srcId="{6954064F-4622-4876-9536-C3D6DAB985A5}" destId="{F7B405FE-D356-4223-A0F1-AF8066BEB1A0}" srcOrd="1" destOrd="5" presId="urn:microsoft.com/office/officeart/2005/8/layout/cycle4#1"/>
    <dgm:cxn modelId="{DA576B13-C771-4292-9861-453337C3774E}" type="presOf" srcId="{ADC2C66B-F6EE-4557-A267-8FA86FBBA83B}" destId="{9DBFC298-6595-4C44-AB20-EEAA40C13824}" srcOrd="0" destOrd="0" presId="urn:microsoft.com/office/officeart/2005/8/layout/cycle4#1"/>
    <dgm:cxn modelId="{D9AC68DF-1496-4433-8913-B987A800F4BE}" srcId="{B1BC085F-21BC-4CD2-A8DB-A148B4D92264}" destId="{187F2A76-C787-4813-A92B-ED9D4BA3D539}" srcOrd="0" destOrd="0" parTransId="{415AE754-07F8-44CE-AB17-4E0866D87D3A}" sibTransId="{68BD311B-1A66-4A46-B04B-D6F91E5F30AA}"/>
    <dgm:cxn modelId="{4D3071EC-5E25-4EC2-8ECB-6D1B21DA6BD1}" type="presOf" srcId="{187F2A76-C787-4813-A92B-ED9D4BA3D539}" destId="{85666798-6DB4-4122-92EB-B41C5AF7BF46}" srcOrd="0" destOrd="1" presId="urn:microsoft.com/office/officeart/2005/8/layout/cycle4#1"/>
    <dgm:cxn modelId="{4434BB57-F4C6-4740-A553-8C4F6C4DBABD}" srcId="{7A0A6A3E-1C5F-450B-B3B2-9A0C36843614}" destId="{02994D22-D8D3-45F1-818C-54E2B426461E}" srcOrd="2" destOrd="0" parTransId="{50172D71-263C-4BE2-B4C0-0F0AF8B0B753}" sibTransId="{9380FE0D-59CB-42A8-9D88-CBE4D33CC390}"/>
    <dgm:cxn modelId="{FEE3834F-A19B-4CFE-99BF-B89F8DE680B5}" type="presOf" srcId="{B1BC085F-21BC-4CD2-A8DB-A148B4D92264}" destId="{CCB5D55A-789A-47BE-A267-6F373F3227F2}" srcOrd="1" destOrd="0" presId="urn:microsoft.com/office/officeart/2005/8/layout/cycle4#1"/>
    <dgm:cxn modelId="{D4384827-CD8B-4B41-9147-68BAEEC23BF9}" type="presOf" srcId="{0BF785EB-7D50-4372-9E06-A8F86C70128F}" destId="{B7734706-BFA9-4215-AAF0-6EA4D0505C2B}" srcOrd="0" destOrd="6" presId="urn:microsoft.com/office/officeart/2005/8/layout/cycle4#1"/>
    <dgm:cxn modelId="{5E4C4CCC-CB4A-4FBE-9E56-C4722B6C56E6}" type="presOf" srcId="{E58C84F1-D1EA-4193-A864-55FB0CD417B7}" destId="{85666798-6DB4-4122-92EB-B41C5AF7BF46}" srcOrd="0" destOrd="2" presId="urn:microsoft.com/office/officeart/2005/8/layout/cycle4#1"/>
    <dgm:cxn modelId="{02A2E447-11CC-4AAD-AEEB-CE4BB957E48E}" srcId="{ED3B22A0-F486-407E-ACB8-9701D31E5C14}" destId="{89DCBFBB-1A8D-425F-A606-539A93FA62EF}" srcOrd="1" destOrd="0" parTransId="{3DDD284B-C3EE-4B5B-B7FD-1AB4ED8F8A65}" sibTransId="{AD2278A8-BB05-4490-8B80-A81373CDE4E5}"/>
    <dgm:cxn modelId="{15B2173C-9D3E-4E95-8328-9B46D376EDDE}" type="presOf" srcId="{0BF785EB-7D50-4372-9E06-A8F86C70128F}" destId="{F7B405FE-D356-4223-A0F1-AF8066BEB1A0}" srcOrd="1" destOrd="6" presId="urn:microsoft.com/office/officeart/2005/8/layout/cycle4#1"/>
    <dgm:cxn modelId="{4B4BA0D4-7192-4F6E-9607-8EED6454A5F0}" srcId="{325453DC-D04B-4520-825B-F9C478B5547A}" destId="{FBD73195-43AB-42C5-9332-E3725C733258}" srcOrd="7" destOrd="0" parTransId="{0EDFEBB7-398F-45C5-9E10-5ECC4E9BB133}" sibTransId="{BC736A24-015E-4741-A28E-EB52C53A6E22}"/>
    <dgm:cxn modelId="{30A2E15C-6328-4CA0-B88D-A9D85BCAA381}" srcId="{B1BC085F-21BC-4CD2-A8DB-A148B4D92264}" destId="{E58C84F1-D1EA-4193-A864-55FB0CD417B7}" srcOrd="1" destOrd="0" parTransId="{7823964D-A9D1-457B-8BB4-0FB38B8CE8E9}" sibTransId="{109A5FCA-29EB-43E2-94A1-DBDA3A2D3E4A}"/>
    <dgm:cxn modelId="{CCA2EDC8-B15E-4C22-A6B1-A33F0C7D4A94}" type="presOf" srcId="{02994D22-D8D3-45F1-818C-54E2B426461E}" destId="{EB234275-1A9D-417A-86BF-B158FF4320E1}" srcOrd="0" destOrd="0" presId="urn:microsoft.com/office/officeart/2005/8/layout/cycle4#1"/>
    <dgm:cxn modelId="{6925CBC6-7F3F-4241-A8EC-B34D05B57B97}" srcId="{2C893C86-573B-4F4E-A53F-B785B4F9DF51}" destId="{0E3667AB-6381-406F-937D-63D354BA44D1}" srcOrd="1" destOrd="0" parTransId="{19A20848-4C6D-478B-A102-D656FF03AAAE}" sibTransId="{152E531B-6D7D-48C8-B628-1AA77B38E808}"/>
    <dgm:cxn modelId="{C730B7F4-1238-4318-8E8E-7BC08F9BFDB6}" type="presParOf" srcId="{8CDF5445-3A01-4C2E-A282-1AD495D15911}" destId="{2ADA5B18-A0A3-416C-8C10-59F85EEB522D}" srcOrd="0" destOrd="0" presId="urn:microsoft.com/office/officeart/2005/8/layout/cycle4#1"/>
    <dgm:cxn modelId="{AF1323A3-88CF-49E3-B5FC-BA735FA9C79D}" type="presParOf" srcId="{2ADA5B18-A0A3-416C-8C10-59F85EEB522D}" destId="{A61D2855-80ED-48A3-AAE7-83A5AF67CC3D}" srcOrd="0" destOrd="0" presId="urn:microsoft.com/office/officeart/2005/8/layout/cycle4#1"/>
    <dgm:cxn modelId="{10E5F4EE-24A2-4114-B298-8C63560090C2}" type="presParOf" srcId="{A61D2855-80ED-48A3-AAE7-83A5AF67CC3D}" destId="{85666798-6DB4-4122-92EB-B41C5AF7BF46}" srcOrd="0" destOrd="0" presId="urn:microsoft.com/office/officeart/2005/8/layout/cycle4#1"/>
    <dgm:cxn modelId="{76B2E049-4275-49E6-8888-D3E5C2843EF0}" type="presParOf" srcId="{A61D2855-80ED-48A3-AAE7-83A5AF67CC3D}" destId="{CCB5D55A-789A-47BE-A267-6F373F3227F2}" srcOrd="1" destOrd="0" presId="urn:microsoft.com/office/officeart/2005/8/layout/cycle4#1"/>
    <dgm:cxn modelId="{8D4F7355-2098-44AF-8323-C8DB51193826}" type="presParOf" srcId="{2ADA5B18-A0A3-416C-8C10-59F85EEB522D}" destId="{F4D09D31-2BD1-479E-9A31-D97B72A4EBF2}" srcOrd="1" destOrd="0" presId="urn:microsoft.com/office/officeart/2005/8/layout/cycle4#1"/>
    <dgm:cxn modelId="{87B988E6-8DDE-4073-B75A-E9A17CDF341E}" type="presParOf" srcId="{F4D09D31-2BD1-479E-9A31-D97B72A4EBF2}" destId="{ED04267A-7C01-4355-9127-701FAB057ACB}" srcOrd="0" destOrd="0" presId="urn:microsoft.com/office/officeart/2005/8/layout/cycle4#1"/>
    <dgm:cxn modelId="{247FE4E2-9B98-42A6-A59A-2428E7790BB3}" type="presParOf" srcId="{F4D09D31-2BD1-479E-9A31-D97B72A4EBF2}" destId="{D8DD984F-693D-434B-A68E-6887AA64942E}" srcOrd="1" destOrd="0" presId="urn:microsoft.com/office/officeart/2005/8/layout/cycle4#1"/>
    <dgm:cxn modelId="{3A0D2E64-C149-480A-AF59-1138927733D8}" type="presParOf" srcId="{2ADA5B18-A0A3-416C-8C10-59F85EEB522D}" destId="{6BEAFC5F-2709-46E6-98E9-3E687CD90841}" srcOrd="2" destOrd="0" presId="urn:microsoft.com/office/officeart/2005/8/layout/cycle4#1"/>
    <dgm:cxn modelId="{233333A4-4762-4FE5-A245-135E2D8876A6}" type="presParOf" srcId="{6BEAFC5F-2709-46E6-98E9-3E687CD90841}" destId="{B7734706-BFA9-4215-AAF0-6EA4D0505C2B}" srcOrd="0" destOrd="0" presId="urn:microsoft.com/office/officeart/2005/8/layout/cycle4#1"/>
    <dgm:cxn modelId="{7158625F-1402-4BCC-969A-25F07F904D3F}" type="presParOf" srcId="{6BEAFC5F-2709-46E6-98E9-3E687CD90841}" destId="{F7B405FE-D356-4223-A0F1-AF8066BEB1A0}" srcOrd="1" destOrd="0" presId="urn:microsoft.com/office/officeart/2005/8/layout/cycle4#1"/>
    <dgm:cxn modelId="{F11D2CAB-06DF-4C10-B471-5F33491DDCA2}" type="presParOf" srcId="{2ADA5B18-A0A3-416C-8C10-59F85EEB522D}" destId="{04892DBF-7C7C-4E30-BC89-60D5D4048529}" srcOrd="3" destOrd="0" presId="urn:microsoft.com/office/officeart/2005/8/layout/cycle4#1"/>
    <dgm:cxn modelId="{CA68C8EB-B7EE-4364-9BA1-FF67A14D1D6A}" type="presParOf" srcId="{04892DBF-7C7C-4E30-BC89-60D5D4048529}" destId="{27A18F3E-4FD4-42DC-8557-D4200DB6B350}" srcOrd="0" destOrd="0" presId="urn:microsoft.com/office/officeart/2005/8/layout/cycle4#1"/>
    <dgm:cxn modelId="{F5296028-6457-4B1F-9E01-BCDE39FC47F3}" type="presParOf" srcId="{04892DBF-7C7C-4E30-BC89-60D5D4048529}" destId="{E46D080D-0BEA-408E-A931-4868C163A539}" srcOrd="1" destOrd="0" presId="urn:microsoft.com/office/officeart/2005/8/layout/cycle4#1"/>
    <dgm:cxn modelId="{CBD29C30-5080-45EA-B24C-92697F4930DC}" type="presParOf" srcId="{2ADA5B18-A0A3-416C-8C10-59F85EEB522D}" destId="{1B3FE42E-2F5A-4402-BD5A-EE02B3E167F4}" srcOrd="4" destOrd="0" presId="urn:microsoft.com/office/officeart/2005/8/layout/cycle4#1"/>
    <dgm:cxn modelId="{D67FC6DF-CF23-4100-93D5-D03625806C8F}" type="presParOf" srcId="{8CDF5445-3A01-4C2E-A282-1AD495D15911}" destId="{F9AAA939-188A-4860-ACB0-E17C2D9BE95E}" srcOrd="1" destOrd="0" presId="urn:microsoft.com/office/officeart/2005/8/layout/cycle4#1"/>
    <dgm:cxn modelId="{E8E16444-2A1E-4012-9BC6-BB50BCA10FC4}" type="presParOf" srcId="{F9AAA939-188A-4860-ACB0-E17C2D9BE95E}" destId="{59873B9E-7BAC-4BD1-8D67-E3372831F2A6}" srcOrd="0" destOrd="0" presId="urn:microsoft.com/office/officeart/2005/8/layout/cycle4#1"/>
    <dgm:cxn modelId="{D6945353-9A29-44C5-88C0-D3D5B5388D21}" type="presParOf" srcId="{F9AAA939-188A-4860-ACB0-E17C2D9BE95E}" destId="{9DBFC298-6595-4C44-AB20-EEAA40C13824}" srcOrd="1" destOrd="0" presId="urn:microsoft.com/office/officeart/2005/8/layout/cycle4#1"/>
    <dgm:cxn modelId="{82834A7D-F890-4401-A4B2-903D147C1B92}" type="presParOf" srcId="{F9AAA939-188A-4860-ACB0-E17C2D9BE95E}" destId="{EB234275-1A9D-417A-86BF-B158FF4320E1}" srcOrd="2" destOrd="0" presId="urn:microsoft.com/office/officeart/2005/8/layout/cycle4#1"/>
    <dgm:cxn modelId="{8AF29660-06DA-4AB4-8600-719915427082}" type="presParOf" srcId="{F9AAA939-188A-4860-ACB0-E17C2D9BE95E}" destId="{5E51EBB1-4950-46A5-9354-043BA7195FD7}" srcOrd="3" destOrd="0" presId="urn:microsoft.com/office/officeart/2005/8/layout/cycle4#1"/>
    <dgm:cxn modelId="{253EE5A0-AF35-41E1-A7AA-1508B93FCE58}" type="presParOf" srcId="{F9AAA939-188A-4860-ACB0-E17C2D9BE95E}" destId="{F6E59CD8-8EB9-4945-B21E-8C74ABB4C38B}" srcOrd="4" destOrd="0" presId="urn:microsoft.com/office/officeart/2005/8/layout/cycle4#1"/>
    <dgm:cxn modelId="{35B01C0C-DDC9-4738-9DE7-C7128F5ECF8B}" type="presParOf" srcId="{8CDF5445-3A01-4C2E-A282-1AD495D15911}" destId="{80B5DDF5-B6B8-42BB-9397-834714BB46DF}" srcOrd="2" destOrd="0" presId="urn:microsoft.com/office/officeart/2005/8/layout/cycle4#1"/>
    <dgm:cxn modelId="{BE3F0B1F-214C-4115-86D7-3E190ED86985}" type="presParOf" srcId="{8CDF5445-3A01-4C2E-A282-1AD495D15911}" destId="{3D0CD245-62EC-43CF-A69C-D9F85980C195}" srcOrd="3" destOrd="0" presId="urn:microsoft.com/office/officeart/2005/8/layout/cycle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458467-D399-4DEA-BA02-54CAF96D2C49}" type="doc">
      <dgm:prSet loTypeId="urn:microsoft.com/office/officeart/2005/8/layout/chevron1" loCatId="process" qsTypeId="urn:microsoft.com/office/officeart/2005/8/quickstyle/simple5" qsCatId="simple" csTypeId="urn:microsoft.com/office/officeart/2005/8/colors/accent3_3" csCatId="accent3" phldr="1"/>
      <dgm:spPr/>
    </dgm:pt>
    <dgm:pt modelId="{7F994D33-E176-410D-9BB4-3D4C8602959E}">
      <dgm:prSet phldrT="[Text]" custT="1"/>
      <dgm:spPr/>
      <dgm:t>
        <a:bodyPr/>
        <a:lstStyle/>
        <a:p>
          <a:r>
            <a:rPr lang="en-GB" sz="1400" b="1" dirty="0">
              <a:solidFill>
                <a:schemeClr val="tx1"/>
              </a:solidFill>
              <a:latin typeface="Arial Narrow" pitchFamily="34" charset="0"/>
            </a:rPr>
            <a:t>(</a:t>
          </a:r>
          <a:r>
            <a:rPr lang="en-GB" sz="1400" b="1" dirty="0" err="1">
              <a:solidFill>
                <a:schemeClr val="tx1"/>
              </a:solidFill>
              <a:latin typeface="Arial Narrow" pitchFamily="34" charset="0"/>
            </a:rPr>
            <a:t>i</a:t>
          </a:r>
          <a:r>
            <a:rPr lang="en-GB" sz="1400" b="1" dirty="0">
              <a:solidFill>
                <a:schemeClr val="tx1"/>
              </a:solidFill>
              <a:latin typeface="Arial Narrow" pitchFamily="34" charset="0"/>
            </a:rPr>
            <a:t>) Tender Risk: Pre-Bid Factors</a:t>
          </a:r>
        </a:p>
      </dgm:t>
    </dgm:pt>
    <dgm:pt modelId="{59AC09ED-AD09-4C91-9E95-E0A08DB7AF22}" type="parTrans" cxnId="{74BB9279-EC2A-4446-B5B2-DDED585481AD}">
      <dgm:prSet/>
      <dgm:spPr/>
      <dgm:t>
        <a:bodyPr/>
        <a:lstStyle/>
        <a:p>
          <a:endParaRPr lang="en-GB"/>
        </a:p>
      </dgm:t>
    </dgm:pt>
    <dgm:pt modelId="{E5A4BCDC-803E-4967-987A-173516106BB6}" type="sibTrans" cxnId="{74BB9279-EC2A-4446-B5B2-DDED585481AD}">
      <dgm:prSet/>
      <dgm:spPr/>
      <dgm:t>
        <a:bodyPr/>
        <a:lstStyle/>
        <a:p>
          <a:endParaRPr lang="en-GB"/>
        </a:p>
      </dgm:t>
    </dgm:pt>
    <dgm:pt modelId="{5E3F48DA-641F-4CB5-A68D-7D2E8B759768}">
      <dgm:prSet phldrT="[Text]" custT="1"/>
      <dgm:spPr/>
      <dgm:t>
        <a:bodyPr/>
        <a:lstStyle/>
        <a:p>
          <a:r>
            <a:rPr lang="en-GB" sz="1400" b="1" dirty="0">
              <a:solidFill>
                <a:schemeClr val="tx1"/>
              </a:solidFill>
              <a:latin typeface="Arial Narrow" pitchFamily="34" charset="0"/>
            </a:rPr>
            <a:t>(ii) Bidder Risk: Mid-Bid Factors</a:t>
          </a:r>
        </a:p>
      </dgm:t>
    </dgm:pt>
    <dgm:pt modelId="{7FF8F6E7-500C-4300-9838-BF7C4F921B1E}" type="parTrans" cxnId="{425A2F84-6905-4A5F-87DB-B1C2A7E3D2A0}">
      <dgm:prSet/>
      <dgm:spPr/>
      <dgm:t>
        <a:bodyPr/>
        <a:lstStyle/>
        <a:p>
          <a:endParaRPr lang="en-GB"/>
        </a:p>
      </dgm:t>
    </dgm:pt>
    <dgm:pt modelId="{C1743AE9-D8E8-41C8-9D47-57B86CDE4C91}" type="sibTrans" cxnId="{425A2F84-6905-4A5F-87DB-B1C2A7E3D2A0}">
      <dgm:prSet/>
      <dgm:spPr/>
      <dgm:t>
        <a:bodyPr/>
        <a:lstStyle/>
        <a:p>
          <a:endParaRPr lang="en-GB"/>
        </a:p>
      </dgm:t>
    </dgm:pt>
    <dgm:pt modelId="{99388275-7F71-417B-862A-607F5E25FDF8}">
      <dgm:prSet phldrT="[Text]" custT="1"/>
      <dgm:spPr/>
      <dgm:t>
        <a:bodyPr/>
        <a:lstStyle/>
        <a:p>
          <a:r>
            <a:rPr lang="en-GB" sz="1400" b="1" dirty="0">
              <a:solidFill>
                <a:schemeClr val="tx1"/>
              </a:solidFill>
              <a:latin typeface="Arial Narrow" pitchFamily="34" charset="0"/>
            </a:rPr>
            <a:t>(iii) Contract Risk: Post-Bid Factors</a:t>
          </a:r>
        </a:p>
      </dgm:t>
    </dgm:pt>
    <dgm:pt modelId="{DB77B320-82B6-4895-8C83-39E8FBA5D772}" type="parTrans" cxnId="{5AF72696-C7D2-4C38-B1F4-8F4183668723}">
      <dgm:prSet/>
      <dgm:spPr/>
      <dgm:t>
        <a:bodyPr/>
        <a:lstStyle/>
        <a:p>
          <a:endParaRPr lang="en-GB"/>
        </a:p>
      </dgm:t>
    </dgm:pt>
    <dgm:pt modelId="{FA2D1749-C9D7-40B1-AD0C-921B8D72A52C}" type="sibTrans" cxnId="{5AF72696-C7D2-4C38-B1F4-8F4183668723}">
      <dgm:prSet/>
      <dgm:spPr/>
      <dgm:t>
        <a:bodyPr/>
        <a:lstStyle/>
        <a:p>
          <a:endParaRPr lang="en-GB"/>
        </a:p>
      </dgm:t>
    </dgm:pt>
    <dgm:pt modelId="{505060DD-7BDB-403D-B8D4-7A291F33556E}" type="pres">
      <dgm:prSet presAssocID="{6E458467-D399-4DEA-BA02-54CAF96D2C49}" presName="Name0" presStyleCnt="0">
        <dgm:presLayoutVars>
          <dgm:dir/>
          <dgm:animLvl val="lvl"/>
          <dgm:resizeHandles val="exact"/>
        </dgm:presLayoutVars>
      </dgm:prSet>
      <dgm:spPr/>
    </dgm:pt>
    <dgm:pt modelId="{8AA9DADD-046C-4170-8A65-913C9AB69A56}" type="pres">
      <dgm:prSet presAssocID="{7F994D33-E176-410D-9BB4-3D4C8602959E}" presName="parTxOnly" presStyleLbl="node1" presStyleIdx="0" presStyleCnt="3">
        <dgm:presLayoutVars>
          <dgm:chMax val="0"/>
          <dgm:chPref val="0"/>
          <dgm:bulletEnabled val="1"/>
        </dgm:presLayoutVars>
      </dgm:prSet>
      <dgm:spPr/>
      <dgm:t>
        <a:bodyPr/>
        <a:lstStyle/>
        <a:p>
          <a:endParaRPr lang="en-GB"/>
        </a:p>
      </dgm:t>
    </dgm:pt>
    <dgm:pt modelId="{1FF8311E-6011-4B5B-A586-BD43618864C6}" type="pres">
      <dgm:prSet presAssocID="{E5A4BCDC-803E-4967-987A-173516106BB6}" presName="parTxOnlySpace" presStyleCnt="0"/>
      <dgm:spPr/>
    </dgm:pt>
    <dgm:pt modelId="{D11C79A0-F030-430F-83D1-BD7D2A6E9752}" type="pres">
      <dgm:prSet presAssocID="{5E3F48DA-641F-4CB5-A68D-7D2E8B759768}" presName="parTxOnly" presStyleLbl="node1" presStyleIdx="1" presStyleCnt="3" custLinFactNeighborX="-19870" custLinFactNeighborY="-2484">
        <dgm:presLayoutVars>
          <dgm:chMax val="0"/>
          <dgm:chPref val="0"/>
          <dgm:bulletEnabled val="1"/>
        </dgm:presLayoutVars>
      </dgm:prSet>
      <dgm:spPr/>
      <dgm:t>
        <a:bodyPr/>
        <a:lstStyle/>
        <a:p>
          <a:endParaRPr lang="en-GB"/>
        </a:p>
      </dgm:t>
    </dgm:pt>
    <dgm:pt modelId="{799B18C8-3B62-4608-9C4E-3270B600AD6D}" type="pres">
      <dgm:prSet presAssocID="{C1743AE9-D8E8-41C8-9D47-57B86CDE4C91}" presName="parTxOnlySpace" presStyleCnt="0"/>
      <dgm:spPr/>
    </dgm:pt>
    <dgm:pt modelId="{FCDEAB20-4DF3-499A-A692-610A02B8ED8D}" type="pres">
      <dgm:prSet presAssocID="{99388275-7F71-417B-862A-607F5E25FDF8}" presName="parTxOnly" presStyleLbl="node1" presStyleIdx="2" presStyleCnt="3">
        <dgm:presLayoutVars>
          <dgm:chMax val="0"/>
          <dgm:chPref val="0"/>
          <dgm:bulletEnabled val="1"/>
        </dgm:presLayoutVars>
      </dgm:prSet>
      <dgm:spPr/>
      <dgm:t>
        <a:bodyPr/>
        <a:lstStyle/>
        <a:p>
          <a:endParaRPr lang="en-GB"/>
        </a:p>
      </dgm:t>
    </dgm:pt>
  </dgm:ptLst>
  <dgm:cxnLst>
    <dgm:cxn modelId="{74BB9279-EC2A-4446-B5B2-DDED585481AD}" srcId="{6E458467-D399-4DEA-BA02-54CAF96D2C49}" destId="{7F994D33-E176-410D-9BB4-3D4C8602959E}" srcOrd="0" destOrd="0" parTransId="{59AC09ED-AD09-4C91-9E95-E0A08DB7AF22}" sibTransId="{E5A4BCDC-803E-4967-987A-173516106BB6}"/>
    <dgm:cxn modelId="{4F0E28C5-6CB7-4273-A3CF-484807FDBB06}" type="presOf" srcId="{5E3F48DA-641F-4CB5-A68D-7D2E8B759768}" destId="{D11C79A0-F030-430F-83D1-BD7D2A6E9752}" srcOrd="0" destOrd="0" presId="urn:microsoft.com/office/officeart/2005/8/layout/chevron1"/>
    <dgm:cxn modelId="{56AEDEF6-6EE6-4D73-86D0-077BE39863B7}" type="presOf" srcId="{7F994D33-E176-410D-9BB4-3D4C8602959E}" destId="{8AA9DADD-046C-4170-8A65-913C9AB69A56}" srcOrd="0" destOrd="0" presId="urn:microsoft.com/office/officeart/2005/8/layout/chevron1"/>
    <dgm:cxn modelId="{425A2F84-6905-4A5F-87DB-B1C2A7E3D2A0}" srcId="{6E458467-D399-4DEA-BA02-54CAF96D2C49}" destId="{5E3F48DA-641F-4CB5-A68D-7D2E8B759768}" srcOrd="1" destOrd="0" parTransId="{7FF8F6E7-500C-4300-9838-BF7C4F921B1E}" sibTransId="{C1743AE9-D8E8-41C8-9D47-57B86CDE4C91}"/>
    <dgm:cxn modelId="{5AF72696-C7D2-4C38-B1F4-8F4183668723}" srcId="{6E458467-D399-4DEA-BA02-54CAF96D2C49}" destId="{99388275-7F71-417B-862A-607F5E25FDF8}" srcOrd="2" destOrd="0" parTransId="{DB77B320-82B6-4895-8C83-39E8FBA5D772}" sibTransId="{FA2D1749-C9D7-40B1-AD0C-921B8D72A52C}"/>
    <dgm:cxn modelId="{4F8510F0-4962-4C03-8444-7E66B3ADD9BA}" type="presOf" srcId="{99388275-7F71-417B-862A-607F5E25FDF8}" destId="{FCDEAB20-4DF3-499A-A692-610A02B8ED8D}" srcOrd="0" destOrd="0" presId="urn:microsoft.com/office/officeart/2005/8/layout/chevron1"/>
    <dgm:cxn modelId="{335B3F3B-A5AF-493C-A65A-63049938D2CF}" type="presOf" srcId="{6E458467-D399-4DEA-BA02-54CAF96D2C49}" destId="{505060DD-7BDB-403D-B8D4-7A291F33556E}" srcOrd="0" destOrd="0" presId="urn:microsoft.com/office/officeart/2005/8/layout/chevron1"/>
    <dgm:cxn modelId="{EB553373-6CAE-4DE8-B602-B575C3121ED9}" type="presParOf" srcId="{505060DD-7BDB-403D-B8D4-7A291F33556E}" destId="{8AA9DADD-046C-4170-8A65-913C9AB69A56}" srcOrd="0" destOrd="0" presId="urn:microsoft.com/office/officeart/2005/8/layout/chevron1"/>
    <dgm:cxn modelId="{06DB78EB-1659-41CD-B8F6-6735CB8A7122}" type="presParOf" srcId="{505060DD-7BDB-403D-B8D4-7A291F33556E}" destId="{1FF8311E-6011-4B5B-A586-BD43618864C6}" srcOrd="1" destOrd="0" presId="urn:microsoft.com/office/officeart/2005/8/layout/chevron1"/>
    <dgm:cxn modelId="{DA532255-493F-4B29-9C5B-DFAFAC87DD82}" type="presParOf" srcId="{505060DD-7BDB-403D-B8D4-7A291F33556E}" destId="{D11C79A0-F030-430F-83D1-BD7D2A6E9752}" srcOrd="2" destOrd="0" presId="urn:microsoft.com/office/officeart/2005/8/layout/chevron1"/>
    <dgm:cxn modelId="{D4AC7254-1B43-4AB4-80A6-4F7258A8F2BF}" type="presParOf" srcId="{505060DD-7BDB-403D-B8D4-7A291F33556E}" destId="{799B18C8-3B62-4608-9C4E-3270B600AD6D}" srcOrd="3" destOrd="0" presId="urn:microsoft.com/office/officeart/2005/8/layout/chevron1"/>
    <dgm:cxn modelId="{02E8E33F-FD2A-499D-9D3E-41FC2EABDCBC}" type="presParOf" srcId="{505060DD-7BDB-403D-B8D4-7A291F33556E}" destId="{FCDEAB20-4DF3-499A-A692-610A02B8ED8D}"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E279A-DB34-4A89-B5B0-D7E05831B1C4}">
      <dsp:nvSpPr>
        <dsp:cNvPr id="0" name=""/>
        <dsp:cNvSpPr/>
      </dsp:nvSpPr>
      <dsp:spPr>
        <a:xfrm>
          <a:off x="4571994" y="3733794"/>
          <a:ext cx="2808732" cy="1819421"/>
        </a:xfrm>
        <a:prstGeom prst="roundRect">
          <a:avLst>
            <a:gd name="adj" fmla="val 10000"/>
          </a:avLst>
        </a:prstGeom>
        <a:noFill/>
        <a:ln w="9525" cap="flat" cmpd="sng" algn="ctr">
          <a:no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r" defTabSz="355600">
            <a:lnSpc>
              <a:spcPct val="90000"/>
            </a:lnSpc>
            <a:spcBef>
              <a:spcPct val="0"/>
            </a:spcBef>
            <a:spcAft>
              <a:spcPct val="15000"/>
            </a:spcAft>
            <a:buChar char="••"/>
          </a:pPr>
          <a:r>
            <a:rPr lang="en-ZA" sz="800" b="1" kern="1200" dirty="0"/>
            <a:t>Org structure and JD</a:t>
          </a:r>
        </a:p>
        <a:p>
          <a:pPr marL="57150" lvl="1" indent="-57150" algn="r" defTabSz="355600">
            <a:lnSpc>
              <a:spcPct val="90000"/>
            </a:lnSpc>
            <a:spcBef>
              <a:spcPct val="0"/>
            </a:spcBef>
            <a:spcAft>
              <a:spcPct val="15000"/>
            </a:spcAft>
            <a:buChar char="••"/>
          </a:pPr>
          <a:r>
            <a:rPr lang="en-ZA" sz="800" b="1" kern="1200" dirty="0"/>
            <a:t>Competency </a:t>
          </a:r>
          <a:r>
            <a:rPr lang="en-ZA" sz="800" b="1" kern="1200" dirty="0" err="1" smtClean="0"/>
            <a:t>frwk</a:t>
          </a:r>
          <a:endParaRPr lang="en-ZA" sz="800" b="1" kern="1200" dirty="0"/>
        </a:p>
        <a:p>
          <a:pPr marL="57150" lvl="1" indent="-57150" algn="r" defTabSz="355600">
            <a:lnSpc>
              <a:spcPct val="90000"/>
            </a:lnSpc>
            <a:spcBef>
              <a:spcPct val="0"/>
            </a:spcBef>
            <a:spcAft>
              <a:spcPct val="15000"/>
            </a:spcAft>
            <a:buChar char="••"/>
          </a:pPr>
          <a:r>
            <a:rPr lang="en-ZA" sz="800" b="1" kern="1200" dirty="0" smtClean="0"/>
            <a:t>Selection, assessment &amp; recruitment</a:t>
          </a:r>
          <a:endParaRPr lang="en-ZA" sz="800" b="1" kern="1200" dirty="0"/>
        </a:p>
        <a:p>
          <a:pPr marL="57150" lvl="1" indent="-57150" algn="r" defTabSz="355600">
            <a:lnSpc>
              <a:spcPct val="90000"/>
            </a:lnSpc>
            <a:spcBef>
              <a:spcPct val="0"/>
            </a:spcBef>
            <a:spcAft>
              <a:spcPct val="15000"/>
            </a:spcAft>
            <a:buChar char="••"/>
          </a:pPr>
          <a:r>
            <a:rPr lang="en-ZA" sz="800" b="1" kern="1200" dirty="0"/>
            <a:t>On-boarding</a:t>
          </a:r>
        </a:p>
        <a:p>
          <a:pPr marL="57150" lvl="1" indent="-57150" algn="r" defTabSz="355600">
            <a:lnSpc>
              <a:spcPct val="90000"/>
            </a:lnSpc>
            <a:spcBef>
              <a:spcPct val="0"/>
            </a:spcBef>
            <a:spcAft>
              <a:spcPct val="15000"/>
            </a:spcAft>
            <a:buChar char="••"/>
          </a:pPr>
          <a:r>
            <a:rPr lang="en-ZA" sz="800" b="1" kern="1200" dirty="0"/>
            <a:t>Career </a:t>
          </a:r>
          <a:r>
            <a:rPr lang="en-ZA" sz="800" b="1" kern="1200" dirty="0" err="1"/>
            <a:t>pathing</a:t>
          </a:r>
          <a:endParaRPr lang="en-ZA" sz="800" b="1" kern="1200" dirty="0"/>
        </a:p>
        <a:p>
          <a:pPr marL="57150" lvl="1" indent="-57150" algn="r" defTabSz="355600">
            <a:lnSpc>
              <a:spcPct val="90000"/>
            </a:lnSpc>
            <a:spcBef>
              <a:spcPct val="0"/>
            </a:spcBef>
            <a:spcAft>
              <a:spcPct val="15000"/>
            </a:spcAft>
            <a:buChar char="••"/>
          </a:pPr>
          <a:r>
            <a:rPr lang="en-ZA" sz="800" b="1" kern="1200" dirty="0"/>
            <a:t>IPMDS</a:t>
          </a:r>
        </a:p>
        <a:p>
          <a:pPr marL="57150" lvl="1" indent="-57150" algn="r" defTabSz="355600">
            <a:lnSpc>
              <a:spcPct val="90000"/>
            </a:lnSpc>
            <a:spcBef>
              <a:spcPct val="0"/>
            </a:spcBef>
            <a:spcAft>
              <a:spcPct val="15000"/>
            </a:spcAft>
            <a:buChar char="••"/>
          </a:pPr>
          <a:r>
            <a:rPr lang="en-ZA" sz="800" b="1" kern="1200" dirty="0"/>
            <a:t>Retention &amp; Succession</a:t>
          </a:r>
        </a:p>
        <a:p>
          <a:pPr marL="57150" lvl="1" indent="-57150" algn="r" defTabSz="355600">
            <a:lnSpc>
              <a:spcPct val="90000"/>
            </a:lnSpc>
            <a:spcBef>
              <a:spcPct val="0"/>
            </a:spcBef>
            <a:spcAft>
              <a:spcPct val="15000"/>
            </a:spcAft>
            <a:buChar char="••"/>
          </a:pPr>
          <a:r>
            <a:rPr lang="en-ZA" sz="800" b="1" kern="1200" dirty="0"/>
            <a:t>ILM</a:t>
          </a:r>
        </a:p>
        <a:p>
          <a:pPr marL="57150" lvl="1" indent="-57150" algn="r" defTabSz="355600">
            <a:lnSpc>
              <a:spcPct val="90000"/>
            </a:lnSpc>
            <a:spcBef>
              <a:spcPct val="0"/>
            </a:spcBef>
            <a:spcAft>
              <a:spcPct val="15000"/>
            </a:spcAft>
            <a:buChar char="••"/>
          </a:pPr>
          <a:r>
            <a:rPr lang="en-ZA" sz="800" b="1" kern="1200" dirty="0"/>
            <a:t>ETD delivery model</a:t>
          </a:r>
        </a:p>
      </dsp:txBody>
      <dsp:txXfrm>
        <a:off x="5454581" y="4228616"/>
        <a:ext cx="1886178" cy="1284632"/>
      </dsp:txXfrm>
    </dsp:sp>
    <dsp:sp modelId="{B7B3A69A-DCAF-4E56-9B2B-126958134A77}">
      <dsp:nvSpPr>
        <dsp:cNvPr id="0" name=""/>
        <dsp:cNvSpPr/>
      </dsp:nvSpPr>
      <dsp:spPr>
        <a:xfrm>
          <a:off x="0" y="3568209"/>
          <a:ext cx="2808732" cy="1819421"/>
        </a:xfrm>
        <a:prstGeom prst="roundRect">
          <a:avLst>
            <a:gd name="adj" fmla="val 10000"/>
          </a:avLst>
        </a:prstGeom>
        <a:solidFill>
          <a:schemeClr val="lt1">
            <a:alpha val="90000"/>
            <a:hueOff val="0"/>
            <a:satOff val="0"/>
            <a:lumOff val="0"/>
            <a:alphaOff val="0"/>
          </a:schemeClr>
        </a:solidFill>
        <a:ln w="9525" cap="flat" cmpd="sng" algn="ctr">
          <a:no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l" defTabSz="355600">
            <a:lnSpc>
              <a:spcPct val="90000"/>
            </a:lnSpc>
            <a:spcBef>
              <a:spcPct val="0"/>
            </a:spcBef>
            <a:spcAft>
              <a:spcPct val="15000"/>
            </a:spcAft>
            <a:buChar char="••"/>
          </a:pPr>
          <a:r>
            <a:rPr lang="en-ZA" sz="800" b="1" kern="1200" dirty="0"/>
            <a:t>IGR</a:t>
          </a:r>
        </a:p>
        <a:p>
          <a:pPr marL="57150" lvl="1" indent="-57150" algn="l" defTabSz="355600">
            <a:lnSpc>
              <a:spcPct val="90000"/>
            </a:lnSpc>
            <a:spcBef>
              <a:spcPct val="0"/>
            </a:spcBef>
            <a:spcAft>
              <a:spcPct val="15000"/>
            </a:spcAft>
            <a:buChar char="••"/>
          </a:pPr>
          <a:r>
            <a:rPr lang="en-ZA" sz="800" b="1" kern="1200" dirty="0"/>
            <a:t>Academia</a:t>
          </a:r>
        </a:p>
        <a:p>
          <a:pPr marL="57150" lvl="1" indent="-57150" algn="l" defTabSz="355600">
            <a:lnSpc>
              <a:spcPct val="90000"/>
            </a:lnSpc>
            <a:spcBef>
              <a:spcPct val="0"/>
            </a:spcBef>
            <a:spcAft>
              <a:spcPct val="15000"/>
            </a:spcAft>
            <a:buChar char="••"/>
          </a:pPr>
          <a:r>
            <a:rPr lang="en-ZA" sz="800" b="1" kern="1200" dirty="0"/>
            <a:t>Prof Bodies</a:t>
          </a:r>
        </a:p>
        <a:p>
          <a:pPr marL="57150" lvl="1" indent="-57150" algn="l" defTabSz="355600">
            <a:lnSpc>
              <a:spcPct val="90000"/>
            </a:lnSpc>
            <a:spcBef>
              <a:spcPct val="0"/>
            </a:spcBef>
            <a:spcAft>
              <a:spcPct val="15000"/>
            </a:spcAft>
            <a:buChar char="••"/>
          </a:pPr>
          <a:r>
            <a:rPr lang="en-ZA" sz="800" b="1" kern="1200" dirty="0"/>
            <a:t>NT</a:t>
          </a:r>
        </a:p>
        <a:p>
          <a:pPr marL="57150" lvl="1" indent="-57150" algn="l" defTabSz="355600">
            <a:lnSpc>
              <a:spcPct val="90000"/>
            </a:lnSpc>
            <a:spcBef>
              <a:spcPct val="0"/>
            </a:spcBef>
            <a:spcAft>
              <a:spcPct val="15000"/>
            </a:spcAft>
            <a:buChar char="••"/>
          </a:pPr>
          <a:r>
            <a:rPr lang="en-ZA" sz="800" b="1" kern="1200" dirty="0"/>
            <a:t>PT</a:t>
          </a:r>
        </a:p>
        <a:p>
          <a:pPr marL="57150" lvl="1" indent="-57150" algn="l" defTabSz="355600">
            <a:lnSpc>
              <a:spcPct val="90000"/>
            </a:lnSpc>
            <a:spcBef>
              <a:spcPct val="0"/>
            </a:spcBef>
            <a:spcAft>
              <a:spcPct val="15000"/>
            </a:spcAft>
            <a:buChar char="••"/>
          </a:pPr>
          <a:r>
            <a:rPr lang="en-ZA" sz="800" b="1" kern="1200" dirty="0"/>
            <a:t>Loc Govt</a:t>
          </a:r>
        </a:p>
        <a:p>
          <a:pPr marL="57150" lvl="1" indent="-57150" algn="l" defTabSz="355600">
            <a:lnSpc>
              <a:spcPct val="90000"/>
            </a:lnSpc>
            <a:spcBef>
              <a:spcPct val="0"/>
            </a:spcBef>
            <a:spcAft>
              <a:spcPct val="15000"/>
            </a:spcAft>
            <a:buChar char="••"/>
          </a:pPr>
          <a:r>
            <a:rPr lang="en-ZA" sz="800" b="1" kern="1200" dirty="0"/>
            <a:t>AA/AO</a:t>
          </a:r>
        </a:p>
        <a:p>
          <a:pPr marL="57150" lvl="1" indent="-57150" algn="l" defTabSz="355600">
            <a:lnSpc>
              <a:spcPct val="90000"/>
            </a:lnSpc>
            <a:spcBef>
              <a:spcPct val="0"/>
            </a:spcBef>
            <a:spcAft>
              <a:spcPct val="15000"/>
            </a:spcAft>
            <a:buChar char="••"/>
          </a:pPr>
          <a:r>
            <a:rPr lang="en-ZA" sz="800" b="1" kern="1200" dirty="0"/>
            <a:t>CFO/Line management</a:t>
          </a:r>
        </a:p>
        <a:p>
          <a:pPr marL="57150" lvl="1" indent="-57150" algn="l" defTabSz="355600">
            <a:lnSpc>
              <a:spcPct val="90000"/>
            </a:lnSpc>
            <a:spcBef>
              <a:spcPct val="0"/>
            </a:spcBef>
            <a:spcAft>
              <a:spcPct val="15000"/>
            </a:spcAft>
            <a:buChar char="••"/>
          </a:pPr>
          <a:r>
            <a:rPr lang="en-ZA" sz="800" b="1" kern="1200" dirty="0"/>
            <a:t>PFM Practitioners</a:t>
          </a:r>
        </a:p>
      </dsp:txBody>
      <dsp:txXfrm>
        <a:off x="39967" y="4063031"/>
        <a:ext cx="1886178" cy="1284632"/>
      </dsp:txXfrm>
    </dsp:sp>
    <dsp:sp modelId="{2AFFF380-72D9-4095-A34D-D38D0EFB650F}">
      <dsp:nvSpPr>
        <dsp:cNvPr id="0" name=""/>
        <dsp:cNvSpPr/>
      </dsp:nvSpPr>
      <dsp:spPr>
        <a:xfrm>
          <a:off x="4582667" y="685808"/>
          <a:ext cx="2808732" cy="1819421"/>
        </a:xfrm>
        <a:prstGeom prst="roundRect">
          <a:avLst>
            <a:gd name="adj" fmla="val 10000"/>
          </a:avLst>
        </a:prstGeom>
        <a:solidFill>
          <a:schemeClr val="lt1">
            <a:alpha val="90000"/>
            <a:hueOff val="0"/>
            <a:satOff val="0"/>
            <a:lumOff val="0"/>
            <a:alphaOff val="0"/>
          </a:schemeClr>
        </a:solidFill>
        <a:ln w="9525" cap="flat" cmpd="sng" algn="ctr">
          <a:no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r" defTabSz="355600">
            <a:lnSpc>
              <a:spcPct val="90000"/>
            </a:lnSpc>
            <a:spcBef>
              <a:spcPct val="0"/>
            </a:spcBef>
            <a:spcAft>
              <a:spcPct val="15000"/>
            </a:spcAft>
            <a:buChar char="••"/>
          </a:pPr>
          <a:r>
            <a:rPr lang="en-ZA" sz="800" b="1" kern="1200" dirty="0"/>
            <a:t>AA/AO/CFO Guide</a:t>
          </a:r>
        </a:p>
        <a:p>
          <a:pPr marL="57150" lvl="1" indent="-57150" algn="r" defTabSz="355600">
            <a:lnSpc>
              <a:spcPct val="90000"/>
            </a:lnSpc>
            <a:spcBef>
              <a:spcPct val="0"/>
            </a:spcBef>
            <a:spcAft>
              <a:spcPct val="15000"/>
            </a:spcAft>
            <a:buChar char="••"/>
          </a:pPr>
          <a:r>
            <a:rPr lang="en-ZA" sz="800" b="1" kern="1200" dirty="0" err="1"/>
            <a:t>Instr</a:t>
          </a:r>
          <a:r>
            <a:rPr lang="en-ZA" sz="800" b="1" kern="1200" dirty="0"/>
            <a:t>/SOP's/Policies</a:t>
          </a:r>
        </a:p>
        <a:p>
          <a:pPr marL="57150" lvl="1" indent="-57150" algn="r" defTabSz="355600">
            <a:lnSpc>
              <a:spcPct val="90000"/>
            </a:lnSpc>
            <a:spcBef>
              <a:spcPct val="0"/>
            </a:spcBef>
            <a:spcAft>
              <a:spcPct val="15000"/>
            </a:spcAft>
            <a:buChar char="••"/>
          </a:pPr>
          <a:r>
            <a:rPr lang="en-ZA" sz="800" b="1" kern="1200" dirty="0"/>
            <a:t>Delegations</a:t>
          </a:r>
        </a:p>
        <a:p>
          <a:pPr marL="57150" lvl="1" indent="-57150" algn="r" defTabSz="355600">
            <a:lnSpc>
              <a:spcPct val="90000"/>
            </a:lnSpc>
            <a:spcBef>
              <a:spcPct val="0"/>
            </a:spcBef>
            <a:spcAft>
              <a:spcPct val="15000"/>
            </a:spcAft>
            <a:buChar char="••"/>
          </a:pPr>
          <a:r>
            <a:rPr lang="en-ZA" sz="800" b="1" kern="1200" dirty="0"/>
            <a:t>Systems</a:t>
          </a:r>
        </a:p>
        <a:p>
          <a:pPr marL="57150" lvl="1" indent="-57150" algn="r" defTabSz="355600">
            <a:lnSpc>
              <a:spcPct val="90000"/>
            </a:lnSpc>
            <a:spcBef>
              <a:spcPct val="0"/>
            </a:spcBef>
            <a:spcAft>
              <a:spcPct val="15000"/>
            </a:spcAft>
            <a:buChar char="••"/>
          </a:pPr>
          <a:r>
            <a:rPr lang="en-ZA" sz="800" b="1" kern="1200" dirty="0"/>
            <a:t>Risk Mgt</a:t>
          </a:r>
        </a:p>
        <a:p>
          <a:pPr marL="57150" lvl="1" indent="-57150" algn="r" defTabSz="355600">
            <a:lnSpc>
              <a:spcPct val="90000"/>
            </a:lnSpc>
            <a:spcBef>
              <a:spcPct val="0"/>
            </a:spcBef>
            <a:spcAft>
              <a:spcPct val="15000"/>
            </a:spcAft>
            <a:buChar char="••"/>
          </a:pPr>
          <a:r>
            <a:rPr lang="en-ZA" sz="800" b="1" kern="1200" dirty="0"/>
            <a:t> IC</a:t>
          </a:r>
        </a:p>
        <a:p>
          <a:pPr marL="57150" lvl="1" indent="-57150" algn="r" defTabSz="355600">
            <a:lnSpc>
              <a:spcPct val="90000"/>
            </a:lnSpc>
            <a:spcBef>
              <a:spcPct val="0"/>
            </a:spcBef>
            <a:spcAft>
              <a:spcPct val="15000"/>
            </a:spcAft>
            <a:buChar char="••"/>
          </a:pPr>
          <a:r>
            <a:rPr lang="en-ZA" sz="800" b="1" kern="1200" dirty="0" err="1"/>
            <a:t>Complaince</a:t>
          </a:r>
          <a:r>
            <a:rPr lang="en-ZA" sz="800" b="1" kern="1200" dirty="0"/>
            <a:t> and Corrections</a:t>
          </a:r>
        </a:p>
        <a:p>
          <a:pPr marL="57150" lvl="1" indent="-57150" algn="r" defTabSz="355600">
            <a:lnSpc>
              <a:spcPct val="90000"/>
            </a:lnSpc>
            <a:spcBef>
              <a:spcPct val="0"/>
            </a:spcBef>
            <a:spcAft>
              <a:spcPct val="15000"/>
            </a:spcAft>
            <a:buChar char="••"/>
          </a:pPr>
          <a:r>
            <a:rPr lang="en-ZA" sz="800" b="1" kern="1200" dirty="0"/>
            <a:t>M&amp;E &amp; FMCMM</a:t>
          </a:r>
        </a:p>
        <a:p>
          <a:pPr marL="57150" lvl="1" indent="-57150" algn="r" defTabSz="355600">
            <a:lnSpc>
              <a:spcPct val="90000"/>
            </a:lnSpc>
            <a:spcBef>
              <a:spcPct val="0"/>
            </a:spcBef>
            <a:spcAft>
              <a:spcPct val="15000"/>
            </a:spcAft>
            <a:buChar char="••"/>
          </a:pPr>
          <a:r>
            <a:rPr lang="en-ZA" sz="800" b="1" kern="1200" dirty="0" err="1"/>
            <a:t>Comm</a:t>
          </a:r>
          <a:r>
            <a:rPr lang="en-ZA" sz="800" b="1" kern="1200" dirty="0"/>
            <a:t> of Practice</a:t>
          </a:r>
        </a:p>
      </dsp:txBody>
      <dsp:txXfrm>
        <a:off x="5465254" y="725775"/>
        <a:ext cx="1886178" cy="1284632"/>
      </dsp:txXfrm>
    </dsp:sp>
    <dsp:sp modelId="{708948CA-2FD9-439A-B3B5-20F7065E5209}">
      <dsp:nvSpPr>
        <dsp:cNvPr id="0" name=""/>
        <dsp:cNvSpPr/>
      </dsp:nvSpPr>
      <dsp:spPr>
        <a:xfrm>
          <a:off x="0" y="609593"/>
          <a:ext cx="2808732" cy="1819421"/>
        </a:xfrm>
        <a:prstGeom prst="roundRect">
          <a:avLst>
            <a:gd name="adj" fmla="val 10000"/>
          </a:avLst>
        </a:prstGeom>
        <a:solidFill>
          <a:schemeClr val="lt1">
            <a:alpha val="90000"/>
            <a:hueOff val="0"/>
            <a:satOff val="0"/>
            <a:lumOff val="0"/>
            <a:alphaOff val="0"/>
          </a:schemeClr>
        </a:solidFill>
        <a:ln w="9525" cap="flat" cmpd="sng" algn="ctr">
          <a:no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l" defTabSz="355600">
            <a:lnSpc>
              <a:spcPct val="90000"/>
            </a:lnSpc>
            <a:spcBef>
              <a:spcPct val="0"/>
            </a:spcBef>
            <a:spcAft>
              <a:spcPct val="15000"/>
            </a:spcAft>
            <a:buChar char="••"/>
          </a:pPr>
          <a:r>
            <a:rPr lang="en-ZA" sz="800" b="1" kern="1200" dirty="0"/>
            <a:t>Constitutional</a:t>
          </a:r>
        </a:p>
        <a:p>
          <a:pPr marL="57150" lvl="1" indent="-57150" algn="l" defTabSz="355600">
            <a:lnSpc>
              <a:spcPct val="90000"/>
            </a:lnSpc>
            <a:spcBef>
              <a:spcPct val="0"/>
            </a:spcBef>
            <a:spcAft>
              <a:spcPct val="15000"/>
            </a:spcAft>
            <a:buChar char="••"/>
          </a:pPr>
          <a:r>
            <a:rPr lang="en-ZA" sz="800" b="1" kern="1200" dirty="0"/>
            <a:t>M/PFMA</a:t>
          </a:r>
        </a:p>
        <a:p>
          <a:pPr marL="57150" lvl="1" indent="-57150" algn="l" defTabSz="355600">
            <a:lnSpc>
              <a:spcPct val="90000"/>
            </a:lnSpc>
            <a:spcBef>
              <a:spcPct val="0"/>
            </a:spcBef>
            <a:spcAft>
              <a:spcPct val="15000"/>
            </a:spcAft>
            <a:buChar char="••"/>
          </a:pPr>
          <a:r>
            <a:rPr lang="en-ZA" sz="800" b="1" kern="1200" dirty="0"/>
            <a:t>PSA/MSA</a:t>
          </a:r>
        </a:p>
        <a:p>
          <a:pPr marL="57150" lvl="1" indent="-57150" algn="l" defTabSz="355600">
            <a:lnSpc>
              <a:spcPct val="90000"/>
            </a:lnSpc>
            <a:spcBef>
              <a:spcPct val="0"/>
            </a:spcBef>
            <a:spcAft>
              <a:spcPct val="15000"/>
            </a:spcAft>
            <a:buChar char="••"/>
          </a:pPr>
          <a:r>
            <a:rPr lang="en-ZA" sz="800" b="1" kern="1200" dirty="0"/>
            <a:t>DORA</a:t>
          </a:r>
        </a:p>
        <a:p>
          <a:pPr marL="57150" lvl="1" indent="-57150" algn="l" defTabSz="355600">
            <a:lnSpc>
              <a:spcPct val="90000"/>
            </a:lnSpc>
            <a:spcBef>
              <a:spcPct val="0"/>
            </a:spcBef>
            <a:spcAft>
              <a:spcPct val="15000"/>
            </a:spcAft>
            <a:buChar char="••"/>
          </a:pPr>
          <a:r>
            <a:rPr lang="en-ZA" sz="800" b="1" kern="1200" dirty="0"/>
            <a:t>TR's</a:t>
          </a:r>
        </a:p>
        <a:p>
          <a:pPr marL="57150" lvl="1" indent="-57150" algn="l" defTabSz="355600">
            <a:lnSpc>
              <a:spcPct val="90000"/>
            </a:lnSpc>
            <a:spcBef>
              <a:spcPct val="0"/>
            </a:spcBef>
            <a:spcAft>
              <a:spcPct val="15000"/>
            </a:spcAft>
            <a:buChar char="••"/>
          </a:pPr>
          <a:r>
            <a:rPr lang="en-ZA" sz="800" b="1" kern="1200" dirty="0"/>
            <a:t>TI's [NT/PT]</a:t>
          </a:r>
        </a:p>
        <a:p>
          <a:pPr marL="57150" lvl="1" indent="-57150" algn="l" defTabSz="355600">
            <a:lnSpc>
              <a:spcPct val="90000"/>
            </a:lnSpc>
            <a:spcBef>
              <a:spcPct val="0"/>
            </a:spcBef>
            <a:spcAft>
              <a:spcPct val="15000"/>
            </a:spcAft>
            <a:buChar char="••"/>
          </a:pPr>
          <a:r>
            <a:rPr lang="en-ZA" sz="800" b="1" kern="1200" dirty="0"/>
            <a:t>STANDARDS</a:t>
          </a:r>
        </a:p>
        <a:p>
          <a:pPr marL="57150" lvl="1" indent="-57150" algn="l" defTabSz="355600">
            <a:lnSpc>
              <a:spcPct val="90000"/>
            </a:lnSpc>
            <a:spcBef>
              <a:spcPct val="0"/>
            </a:spcBef>
            <a:spcAft>
              <a:spcPct val="15000"/>
            </a:spcAft>
            <a:buChar char="••"/>
          </a:pPr>
          <a:r>
            <a:rPr lang="en-ZA" sz="800" b="1" kern="1200" dirty="0"/>
            <a:t>Delegation System &amp; admin actions</a:t>
          </a:r>
        </a:p>
        <a:p>
          <a:pPr marL="57150" lvl="1" indent="-57150" algn="l" defTabSz="355600">
            <a:lnSpc>
              <a:spcPct val="90000"/>
            </a:lnSpc>
            <a:spcBef>
              <a:spcPct val="0"/>
            </a:spcBef>
            <a:spcAft>
              <a:spcPct val="15000"/>
            </a:spcAft>
            <a:buChar char="••"/>
          </a:pPr>
          <a:r>
            <a:rPr lang="en-ZA" sz="800" b="1" kern="1200" dirty="0"/>
            <a:t>Judiciary</a:t>
          </a:r>
        </a:p>
      </dsp:txBody>
      <dsp:txXfrm>
        <a:off x="39967" y="649560"/>
        <a:ext cx="1886178" cy="1284632"/>
      </dsp:txXfrm>
    </dsp:sp>
    <dsp:sp modelId="{479A3789-9A48-4C47-879C-A89244381ABE}">
      <dsp:nvSpPr>
        <dsp:cNvPr id="0" name=""/>
        <dsp:cNvSpPr/>
      </dsp:nvSpPr>
      <dsp:spPr>
        <a:xfrm>
          <a:off x="1148798" y="533620"/>
          <a:ext cx="2461904" cy="2461904"/>
        </a:xfrm>
        <a:prstGeom prst="pieWedge">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chilly"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ZA" sz="1600" kern="1200" dirty="0"/>
            <a:t>INSTITUTIONAL</a:t>
          </a:r>
        </a:p>
      </dsp:txBody>
      <dsp:txXfrm>
        <a:off x="1869873" y="1254695"/>
        <a:ext cx="1740829" cy="1740829"/>
      </dsp:txXfrm>
    </dsp:sp>
    <dsp:sp modelId="{052196A2-9EFE-4599-B2FF-4CA94491F654}">
      <dsp:nvSpPr>
        <dsp:cNvPr id="0" name=""/>
        <dsp:cNvSpPr/>
      </dsp:nvSpPr>
      <dsp:spPr>
        <a:xfrm rot="5400000">
          <a:off x="3752556" y="529238"/>
          <a:ext cx="2461904" cy="2461904"/>
        </a:xfrm>
        <a:prstGeom prst="pieWedg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chilly"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ZA" sz="1600" kern="1200" dirty="0"/>
            <a:t>ORGANISATIONAL</a:t>
          </a:r>
        </a:p>
      </dsp:txBody>
      <dsp:txXfrm rot="-5400000">
        <a:off x="3752556" y="1250313"/>
        <a:ext cx="1740829" cy="1740829"/>
      </dsp:txXfrm>
    </dsp:sp>
    <dsp:sp modelId="{79F0666E-540A-418F-9B79-BADA1310DF17}">
      <dsp:nvSpPr>
        <dsp:cNvPr id="0" name=""/>
        <dsp:cNvSpPr/>
      </dsp:nvSpPr>
      <dsp:spPr>
        <a:xfrm rot="10800000">
          <a:off x="3752556" y="3104856"/>
          <a:ext cx="2461904" cy="2461904"/>
        </a:xfrm>
        <a:prstGeom prst="pieWedge">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chilly"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ZA" sz="1600" kern="1200" dirty="0"/>
            <a:t>INDIVIDUAL</a:t>
          </a:r>
        </a:p>
      </dsp:txBody>
      <dsp:txXfrm rot="10800000">
        <a:off x="3752556" y="3104856"/>
        <a:ext cx="1740829" cy="1740829"/>
      </dsp:txXfrm>
    </dsp:sp>
    <dsp:sp modelId="{10BF4A0A-0C93-4BF8-85DE-49CA8C3AEB20}">
      <dsp:nvSpPr>
        <dsp:cNvPr id="0" name=""/>
        <dsp:cNvSpPr/>
      </dsp:nvSpPr>
      <dsp:spPr>
        <a:xfrm rot="16200000">
          <a:off x="1148798" y="3134695"/>
          <a:ext cx="2461904" cy="2461904"/>
        </a:xfrm>
        <a:prstGeom prst="pieWedg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chilly"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ZA" sz="1600" kern="1200" dirty="0"/>
            <a:t>STAKEHOLDER</a:t>
          </a:r>
        </a:p>
      </dsp:txBody>
      <dsp:txXfrm rot="5400000">
        <a:off x="1869873" y="3134695"/>
        <a:ext cx="1740829" cy="1740829"/>
      </dsp:txXfrm>
    </dsp:sp>
    <dsp:sp modelId="{98FD09D1-5E96-4F90-A517-6A8CD83DEED0}">
      <dsp:nvSpPr>
        <dsp:cNvPr id="0" name=""/>
        <dsp:cNvSpPr/>
      </dsp:nvSpPr>
      <dsp:spPr>
        <a:xfrm>
          <a:off x="3270694" y="2536287"/>
          <a:ext cx="850011" cy="739140"/>
        </a:xfrm>
        <a:prstGeom prst="circularArrow">
          <a:avLst/>
        </a:prstGeom>
        <a:solidFill>
          <a:schemeClr val="accent1">
            <a:tint val="6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7FC5B263-0C3E-4774-8C55-304AB39BC1B1}">
      <dsp:nvSpPr>
        <dsp:cNvPr id="0" name=""/>
        <dsp:cNvSpPr/>
      </dsp:nvSpPr>
      <dsp:spPr>
        <a:xfrm rot="10800000">
          <a:off x="3270694" y="2820572"/>
          <a:ext cx="850011" cy="739140"/>
        </a:xfrm>
        <a:prstGeom prst="circularArrow">
          <a:avLst/>
        </a:prstGeom>
        <a:solidFill>
          <a:schemeClr val="accent1">
            <a:tint val="6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34706-BFA9-4215-AAF0-6EA4D0505C2B}">
      <dsp:nvSpPr>
        <dsp:cNvPr id="0" name=""/>
        <dsp:cNvSpPr/>
      </dsp:nvSpPr>
      <dsp:spPr>
        <a:xfrm>
          <a:off x="3954649" y="2131224"/>
          <a:ext cx="3795146" cy="1836869"/>
        </a:xfrm>
        <a:prstGeom prst="roundRect">
          <a:avLst>
            <a:gd name="adj" fmla="val 10000"/>
          </a:avLst>
        </a:prstGeom>
        <a:solidFill>
          <a:schemeClr val="lt1">
            <a:alpha val="90000"/>
            <a:hueOff val="0"/>
            <a:satOff val="0"/>
            <a:lumOff val="0"/>
            <a:alphaOff val="0"/>
          </a:schemeClr>
        </a:solidFill>
        <a:ln w="25400" cap="flat" cmpd="sng" algn="ctr">
          <a:solidFill>
            <a:schemeClr val="accent1">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Char char="••"/>
          </a:pPr>
          <a:r>
            <a:rPr lang="en-ZA" sz="900" b="1" kern="1200" dirty="0">
              <a:solidFill>
                <a:schemeClr val="tx1"/>
              </a:solidFill>
              <a:latin typeface="Arial Narrow" pitchFamily="34" charset="0"/>
            </a:rPr>
            <a:t>CONTRACT MANAGER &amp; CONTRACT ADMINISTRATOR</a:t>
          </a:r>
        </a:p>
        <a:p>
          <a:pPr marL="114300" lvl="2" indent="-57150" algn="l" defTabSz="400050">
            <a:lnSpc>
              <a:spcPct val="90000"/>
            </a:lnSpc>
            <a:spcBef>
              <a:spcPct val="0"/>
            </a:spcBef>
            <a:spcAft>
              <a:spcPct val="15000"/>
            </a:spcAft>
            <a:buChar char="••"/>
          </a:pPr>
          <a:r>
            <a:rPr lang="en-ZA" sz="900" b="0" kern="1200" dirty="0">
              <a:solidFill>
                <a:schemeClr val="tx1"/>
              </a:solidFill>
              <a:latin typeface="Arial Narrow" pitchFamily="34" charset="0"/>
            </a:rPr>
            <a:t>Manage service delivery &amp; risks</a:t>
          </a:r>
        </a:p>
        <a:p>
          <a:pPr marL="114300" lvl="2" indent="-57150" algn="l" defTabSz="400050">
            <a:lnSpc>
              <a:spcPct val="90000"/>
            </a:lnSpc>
            <a:spcBef>
              <a:spcPct val="0"/>
            </a:spcBef>
            <a:spcAft>
              <a:spcPct val="15000"/>
            </a:spcAft>
            <a:buChar char="••"/>
          </a:pPr>
          <a:r>
            <a:rPr lang="en-ZA" sz="900" b="0" kern="1200" dirty="0">
              <a:solidFill>
                <a:schemeClr val="tx1"/>
              </a:solidFill>
              <a:latin typeface="Arial Narrow" pitchFamily="34" charset="0"/>
            </a:rPr>
            <a:t>Manage communication</a:t>
          </a:r>
        </a:p>
        <a:p>
          <a:pPr marL="114300" lvl="2" indent="-57150" algn="l" defTabSz="400050">
            <a:lnSpc>
              <a:spcPct val="90000"/>
            </a:lnSpc>
            <a:spcBef>
              <a:spcPct val="0"/>
            </a:spcBef>
            <a:spcAft>
              <a:spcPct val="15000"/>
            </a:spcAft>
            <a:buChar char="••"/>
          </a:pPr>
          <a:r>
            <a:rPr lang="en-ZA" sz="900" b="0" kern="1200" dirty="0">
              <a:solidFill>
                <a:schemeClr val="tx1"/>
              </a:solidFill>
              <a:latin typeface="Arial Narrow" pitchFamily="34" charset="0"/>
            </a:rPr>
            <a:t>Escalate issues</a:t>
          </a:r>
        </a:p>
        <a:p>
          <a:pPr marL="114300" lvl="2" indent="-57150" algn="l" defTabSz="400050">
            <a:lnSpc>
              <a:spcPct val="90000"/>
            </a:lnSpc>
            <a:spcBef>
              <a:spcPct val="0"/>
            </a:spcBef>
            <a:spcAft>
              <a:spcPct val="15000"/>
            </a:spcAft>
            <a:buChar char="••"/>
          </a:pPr>
          <a:r>
            <a:rPr lang="en-ZA" sz="900" b="0" kern="1200" dirty="0">
              <a:solidFill>
                <a:schemeClr val="tx1"/>
              </a:solidFill>
              <a:latin typeface="Arial Narrow" pitchFamily="34" charset="0"/>
            </a:rPr>
            <a:t>Manage variations/deviations/expansions</a:t>
          </a:r>
          <a:endParaRPr lang="en-ZA" sz="900" b="1" kern="1200" dirty="0">
            <a:solidFill>
              <a:schemeClr val="tx1"/>
            </a:solidFill>
            <a:latin typeface="Arial Narrow" pitchFamily="34" charset="0"/>
          </a:endParaRPr>
        </a:p>
        <a:p>
          <a:pPr marL="114300" lvl="2" indent="-57150" algn="l" defTabSz="400050">
            <a:lnSpc>
              <a:spcPct val="90000"/>
            </a:lnSpc>
            <a:spcBef>
              <a:spcPct val="0"/>
            </a:spcBef>
            <a:spcAft>
              <a:spcPct val="15000"/>
            </a:spcAft>
            <a:buChar char="••"/>
          </a:pPr>
          <a:r>
            <a:rPr lang="en-ZA" sz="900" b="0" kern="1200" dirty="0">
              <a:latin typeface="Arial Narrow" pitchFamily="34" charset="0"/>
            </a:rPr>
            <a:t>Contract Manager certify services rendered and payment due</a:t>
          </a:r>
          <a:endParaRPr lang="en-ZA" sz="900" b="1" kern="1200" dirty="0">
            <a:solidFill>
              <a:schemeClr val="tx1"/>
            </a:solidFill>
            <a:latin typeface="Arial Narrow" pitchFamily="34" charset="0"/>
          </a:endParaRPr>
        </a:p>
        <a:p>
          <a:pPr marL="114300" lvl="2" indent="-57150" algn="l" defTabSz="400050">
            <a:lnSpc>
              <a:spcPct val="90000"/>
            </a:lnSpc>
            <a:spcBef>
              <a:spcPct val="0"/>
            </a:spcBef>
            <a:spcAft>
              <a:spcPct val="15000"/>
            </a:spcAft>
            <a:buChar char="••"/>
          </a:pPr>
          <a:r>
            <a:rPr lang="en-ZA" sz="900" b="0" kern="1200" dirty="0">
              <a:latin typeface="Arial Narrow" pitchFamily="34" charset="0"/>
            </a:rPr>
            <a:t>Contract Administrator administer payment</a:t>
          </a:r>
        </a:p>
        <a:p>
          <a:pPr marL="114300" lvl="2" indent="-57150" algn="l" defTabSz="400050">
            <a:lnSpc>
              <a:spcPct val="90000"/>
            </a:lnSpc>
            <a:spcBef>
              <a:spcPct val="0"/>
            </a:spcBef>
            <a:spcAft>
              <a:spcPct val="15000"/>
            </a:spcAft>
            <a:buChar char="••"/>
          </a:pPr>
          <a:endParaRPr lang="en-ZA" sz="900" b="1" kern="1200" dirty="0">
            <a:latin typeface="Arial Narrow" pitchFamily="34" charset="0"/>
          </a:endParaRPr>
        </a:p>
        <a:p>
          <a:pPr marL="114300" lvl="2" indent="-57150" algn="l" defTabSz="400050">
            <a:lnSpc>
              <a:spcPct val="90000"/>
            </a:lnSpc>
            <a:spcBef>
              <a:spcPct val="0"/>
            </a:spcBef>
            <a:spcAft>
              <a:spcPct val="15000"/>
            </a:spcAft>
            <a:buChar char="••"/>
          </a:pPr>
          <a:endParaRPr lang="en-ZA" sz="900" b="1" kern="1200" dirty="0">
            <a:latin typeface="Arial Narrow" pitchFamily="34" charset="0"/>
          </a:endParaRPr>
        </a:p>
      </dsp:txBody>
      <dsp:txXfrm>
        <a:off x="5133543" y="2630791"/>
        <a:ext cx="2575902" cy="1296952"/>
      </dsp:txXfrm>
    </dsp:sp>
    <dsp:sp modelId="{27A18F3E-4FD4-42DC-8557-D4200DB6B350}">
      <dsp:nvSpPr>
        <dsp:cNvPr id="0" name=""/>
        <dsp:cNvSpPr/>
      </dsp:nvSpPr>
      <dsp:spPr>
        <a:xfrm>
          <a:off x="572577" y="2306585"/>
          <a:ext cx="2776537" cy="1428830"/>
        </a:xfrm>
        <a:prstGeom prst="roundRect">
          <a:avLst>
            <a:gd name="adj" fmla="val 10000"/>
          </a:avLst>
        </a:prstGeom>
        <a:solidFill>
          <a:schemeClr val="lt1">
            <a:alpha val="90000"/>
            <a:hueOff val="0"/>
            <a:satOff val="0"/>
            <a:lumOff val="0"/>
            <a:alphaOff val="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Char char="••"/>
          </a:pPr>
          <a:r>
            <a:rPr lang="en-ZA" sz="900" b="1" kern="1200" dirty="0">
              <a:latin typeface="Arial Narrow" pitchFamily="34" charset="0"/>
            </a:rPr>
            <a:t>CONTRACT </a:t>
          </a:r>
          <a:r>
            <a:rPr lang="en-ZA" sz="900" b="1" kern="1200" dirty="0" smtClean="0">
              <a:latin typeface="Arial Narrow" pitchFamily="34" charset="0"/>
            </a:rPr>
            <a:t>MANAGER/CONTRACT ADMINISTRATOR</a:t>
          </a:r>
          <a:endParaRPr lang="en-ZA" sz="900" b="1" kern="1200" dirty="0">
            <a:latin typeface="Arial Narrow" pitchFamily="34" charset="0"/>
          </a:endParaRPr>
        </a:p>
        <a:p>
          <a:pPr marL="114300" lvl="2" indent="-57150" algn="l" defTabSz="400050">
            <a:lnSpc>
              <a:spcPct val="90000"/>
            </a:lnSpc>
            <a:spcBef>
              <a:spcPct val="0"/>
            </a:spcBef>
            <a:spcAft>
              <a:spcPct val="15000"/>
            </a:spcAft>
            <a:buChar char="••"/>
          </a:pPr>
          <a:r>
            <a:rPr lang="en-ZA" sz="900" b="0" kern="1200" dirty="0">
              <a:latin typeface="Arial Narrow" pitchFamily="34" charset="0"/>
            </a:rPr>
            <a:t> Contract Manager to review contract and issue contract review certificate</a:t>
          </a:r>
        </a:p>
        <a:p>
          <a:pPr marL="114300" lvl="2" indent="-57150" algn="l" defTabSz="400050">
            <a:lnSpc>
              <a:spcPct val="90000"/>
            </a:lnSpc>
            <a:spcBef>
              <a:spcPct val="0"/>
            </a:spcBef>
            <a:spcAft>
              <a:spcPct val="15000"/>
            </a:spcAft>
            <a:buChar char="••"/>
          </a:pPr>
          <a:r>
            <a:rPr lang="en-ZA" sz="900" b="0" kern="1200" dirty="0">
              <a:latin typeface="Arial Narrow" pitchFamily="34" charset="0"/>
            </a:rPr>
            <a:t>Contract </a:t>
          </a:r>
          <a:r>
            <a:rPr lang="en-ZA" sz="900" b="0" kern="1200" dirty="0" smtClean="0">
              <a:latin typeface="Arial Narrow" pitchFamily="34" charset="0"/>
            </a:rPr>
            <a:t>Administrator </a:t>
          </a:r>
          <a:r>
            <a:rPr lang="en-ZA" sz="900" b="0" kern="1200" dirty="0">
              <a:latin typeface="Arial Narrow" pitchFamily="34" charset="0"/>
            </a:rPr>
            <a:t>to close file and report contract close-out as prescribed</a:t>
          </a:r>
        </a:p>
        <a:p>
          <a:pPr marL="57150" lvl="1" indent="-57150" algn="l" defTabSz="400050">
            <a:lnSpc>
              <a:spcPct val="90000"/>
            </a:lnSpc>
            <a:spcBef>
              <a:spcPct val="0"/>
            </a:spcBef>
            <a:spcAft>
              <a:spcPct val="15000"/>
            </a:spcAft>
            <a:buChar char="••"/>
          </a:pPr>
          <a:endParaRPr lang="en-ZA" sz="900" b="0" kern="1200" dirty="0">
            <a:latin typeface="Arial Narrow" pitchFamily="34" charset="0"/>
          </a:endParaRPr>
        </a:p>
        <a:p>
          <a:pPr marL="114300" lvl="2" indent="-57150" algn="l" defTabSz="400050">
            <a:lnSpc>
              <a:spcPct val="90000"/>
            </a:lnSpc>
            <a:spcBef>
              <a:spcPct val="0"/>
            </a:spcBef>
            <a:spcAft>
              <a:spcPct val="15000"/>
            </a:spcAft>
            <a:buChar char="••"/>
          </a:pPr>
          <a:endParaRPr lang="en-ZA" sz="900" b="1" kern="1200" dirty="0">
            <a:latin typeface="Arial Narrow" pitchFamily="34" charset="0"/>
          </a:endParaRPr>
        </a:p>
        <a:p>
          <a:pPr marL="114300" lvl="2" indent="-57150" algn="l" defTabSz="400050">
            <a:lnSpc>
              <a:spcPct val="90000"/>
            </a:lnSpc>
            <a:spcBef>
              <a:spcPct val="0"/>
            </a:spcBef>
            <a:spcAft>
              <a:spcPct val="15000"/>
            </a:spcAft>
            <a:buChar char="••"/>
          </a:pPr>
          <a:endParaRPr lang="en-ZA" sz="900" b="1" kern="1200" dirty="0">
            <a:latin typeface="Arial Narrow" pitchFamily="34" charset="0"/>
          </a:endParaRPr>
        </a:p>
      </dsp:txBody>
      <dsp:txXfrm>
        <a:off x="603964" y="2695179"/>
        <a:ext cx="1880802" cy="1008848"/>
      </dsp:txXfrm>
    </dsp:sp>
    <dsp:sp modelId="{ED04267A-7C01-4355-9127-701FAB057ACB}">
      <dsp:nvSpPr>
        <dsp:cNvPr id="0" name=""/>
        <dsp:cNvSpPr/>
      </dsp:nvSpPr>
      <dsp:spPr>
        <a:xfrm>
          <a:off x="4577410" y="72977"/>
          <a:ext cx="2822767" cy="909374"/>
        </a:xfrm>
        <a:prstGeom prst="roundRect">
          <a:avLst>
            <a:gd name="adj" fmla="val 10000"/>
          </a:avLst>
        </a:prstGeom>
        <a:solidFill>
          <a:schemeClr val="lt1">
            <a:alpha val="90000"/>
            <a:hueOff val="0"/>
            <a:satOff val="0"/>
            <a:lumOff val="0"/>
            <a:alphaOff val="0"/>
          </a:schemeClr>
        </a:solidFill>
        <a:ln w="25400" cap="flat" cmpd="sng" algn="ctr">
          <a:solidFill>
            <a:schemeClr val="accent1">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Char char="••"/>
          </a:pPr>
          <a:r>
            <a:rPr lang="en-ZA" sz="900" b="1" kern="1200" dirty="0">
              <a:latin typeface="Arial Narrow" pitchFamily="34" charset="0"/>
            </a:rPr>
            <a:t>CONTRACT </a:t>
          </a:r>
          <a:r>
            <a:rPr lang="en-ZA" sz="900" b="1" kern="1200" dirty="0" smtClean="0">
              <a:latin typeface="Arial Narrow" pitchFamily="34" charset="0"/>
            </a:rPr>
            <a:t>MANAGER</a:t>
          </a:r>
          <a:endParaRPr lang="en-ZA" sz="900" b="1" kern="1200" dirty="0">
            <a:latin typeface="Arial Narrow" pitchFamily="34" charset="0"/>
          </a:endParaRPr>
        </a:p>
        <a:p>
          <a:pPr marL="114300" lvl="2" indent="-57150" algn="l" defTabSz="400050">
            <a:lnSpc>
              <a:spcPct val="90000"/>
            </a:lnSpc>
            <a:spcBef>
              <a:spcPct val="0"/>
            </a:spcBef>
            <a:spcAft>
              <a:spcPct val="15000"/>
            </a:spcAft>
            <a:buChar char="••"/>
          </a:pPr>
          <a:r>
            <a:rPr lang="en-ZA" sz="900" b="0" kern="1200" dirty="0">
              <a:latin typeface="Arial Narrow" pitchFamily="34" charset="0"/>
            </a:rPr>
            <a:t>Negotiate contract</a:t>
          </a:r>
        </a:p>
        <a:p>
          <a:pPr marL="114300" lvl="2" indent="-57150" algn="l" defTabSz="400050">
            <a:lnSpc>
              <a:spcPct val="90000"/>
            </a:lnSpc>
            <a:spcBef>
              <a:spcPct val="0"/>
            </a:spcBef>
            <a:spcAft>
              <a:spcPct val="15000"/>
            </a:spcAft>
            <a:buChar char="••"/>
          </a:pPr>
          <a:r>
            <a:rPr lang="en-ZA" sz="900" b="0" kern="1200" dirty="0">
              <a:latin typeface="Arial Narrow" pitchFamily="34" charset="0"/>
            </a:rPr>
            <a:t>Consider risks</a:t>
          </a:r>
        </a:p>
        <a:p>
          <a:pPr marL="114300" lvl="2" indent="-57150" algn="l" defTabSz="400050">
            <a:lnSpc>
              <a:spcPct val="90000"/>
            </a:lnSpc>
            <a:spcBef>
              <a:spcPct val="0"/>
            </a:spcBef>
            <a:spcAft>
              <a:spcPct val="15000"/>
            </a:spcAft>
            <a:buChar char="••"/>
          </a:pPr>
          <a:r>
            <a:rPr lang="en-ZA" sz="900" b="0" kern="1200" dirty="0">
              <a:latin typeface="Arial Narrow" pitchFamily="34" charset="0"/>
            </a:rPr>
            <a:t>Conclude contract</a:t>
          </a:r>
        </a:p>
      </dsp:txBody>
      <dsp:txXfrm>
        <a:off x="5444216" y="92953"/>
        <a:ext cx="1935984" cy="642079"/>
      </dsp:txXfrm>
    </dsp:sp>
    <dsp:sp modelId="{85666798-6DB4-4122-92EB-B41C5AF7BF46}">
      <dsp:nvSpPr>
        <dsp:cNvPr id="0" name=""/>
        <dsp:cNvSpPr/>
      </dsp:nvSpPr>
      <dsp:spPr>
        <a:xfrm>
          <a:off x="762334" y="51304"/>
          <a:ext cx="2552936" cy="885103"/>
        </a:xfrm>
        <a:prstGeom prst="roundRect">
          <a:avLst>
            <a:gd name="adj" fmla="val 10000"/>
          </a:avLst>
        </a:prstGeom>
        <a:solidFill>
          <a:schemeClr val="lt1">
            <a:alpha val="9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Char char="••"/>
          </a:pPr>
          <a:r>
            <a:rPr lang="en-ZA" sz="900" b="1" kern="1200" dirty="0">
              <a:latin typeface="Arial Narrow" pitchFamily="34" charset="0"/>
            </a:rPr>
            <a:t>SPECIFICATION COMMITTEE</a:t>
          </a:r>
        </a:p>
        <a:p>
          <a:pPr marL="114300" lvl="2" indent="-57150" algn="l" defTabSz="400050">
            <a:lnSpc>
              <a:spcPct val="90000"/>
            </a:lnSpc>
            <a:spcBef>
              <a:spcPct val="0"/>
            </a:spcBef>
            <a:spcAft>
              <a:spcPct val="15000"/>
            </a:spcAft>
            <a:buChar char="••"/>
          </a:pPr>
          <a:r>
            <a:rPr lang="en-ZA" sz="900" b="0" kern="1200" dirty="0">
              <a:latin typeface="Arial Narrow" pitchFamily="34" charset="0"/>
            </a:rPr>
            <a:t>Consider risks</a:t>
          </a:r>
        </a:p>
        <a:p>
          <a:pPr marL="114300" lvl="2" indent="-57150" algn="l" defTabSz="400050">
            <a:lnSpc>
              <a:spcPct val="90000"/>
            </a:lnSpc>
            <a:spcBef>
              <a:spcPct val="0"/>
            </a:spcBef>
            <a:spcAft>
              <a:spcPct val="15000"/>
            </a:spcAft>
            <a:buChar char="••"/>
          </a:pPr>
          <a:r>
            <a:rPr lang="en-ZA" sz="900" b="0" kern="1200" dirty="0">
              <a:latin typeface="Arial Narrow" pitchFamily="34" charset="0"/>
            </a:rPr>
            <a:t>Consider contract conditions</a:t>
          </a:r>
        </a:p>
        <a:p>
          <a:pPr marL="57150" lvl="1" indent="-57150" algn="l" defTabSz="444500">
            <a:lnSpc>
              <a:spcPct val="90000"/>
            </a:lnSpc>
            <a:spcBef>
              <a:spcPct val="0"/>
            </a:spcBef>
            <a:spcAft>
              <a:spcPct val="15000"/>
            </a:spcAft>
            <a:buChar char="••"/>
          </a:pPr>
          <a:endParaRPr lang="en-ZA" sz="1000" kern="1200" dirty="0"/>
        </a:p>
        <a:p>
          <a:pPr marL="57150" lvl="1" indent="-57150" algn="l" defTabSz="444500">
            <a:lnSpc>
              <a:spcPct val="90000"/>
            </a:lnSpc>
            <a:spcBef>
              <a:spcPct val="0"/>
            </a:spcBef>
            <a:spcAft>
              <a:spcPct val="15000"/>
            </a:spcAft>
            <a:buChar char="••"/>
          </a:pPr>
          <a:endParaRPr lang="en-ZA" sz="1000" kern="1200" dirty="0"/>
        </a:p>
      </dsp:txBody>
      <dsp:txXfrm>
        <a:off x="781777" y="70747"/>
        <a:ext cx="1748169" cy="624941"/>
      </dsp:txXfrm>
    </dsp:sp>
    <dsp:sp modelId="{59873B9E-7BAC-4BD1-8D67-E3372831F2A6}">
      <dsp:nvSpPr>
        <dsp:cNvPr id="0" name=""/>
        <dsp:cNvSpPr/>
      </dsp:nvSpPr>
      <dsp:spPr>
        <a:xfrm>
          <a:off x="2562123" y="293871"/>
          <a:ext cx="1613090" cy="1613090"/>
        </a:xfrm>
        <a:prstGeom prst="pieWedge">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ZA" sz="1400" b="1" kern="1200" dirty="0">
              <a:solidFill>
                <a:schemeClr val="tx1"/>
              </a:solidFill>
              <a:latin typeface="Arial Narrow" pitchFamily="34" charset="0"/>
            </a:rPr>
            <a:t>PRE- BID AWARD</a:t>
          </a:r>
        </a:p>
      </dsp:txBody>
      <dsp:txXfrm>
        <a:off x="3034586" y="766334"/>
        <a:ext cx="1140627" cy="1140627"/>
      </dsp:txXfrm>
    </dsp:sp>
    <dsp:sp modelId="{9DBFC298-6595-4C44-AB20-EEAA40C13824}">
      <dsp:nvSpPr>
        <dsp:cNvPr id="0" name=""/>
        <dsp:cNvSpPr/>
      </dsp:nvSpPr>
      <dsp:spPr>
        <a:xfrm rot="5400000">
          <a:off x="4249721" y="293871"/>
          <a:ext cx="1613090" cy="1613090"/>
        </a:xfrm>
        <a:prstGeom prst="pieWedge">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ZA" sz="1400" b="1" kern="1200" dirty="0">
              <a:solidFill>
                <a:schemeClr val="tx1"/>
              </a:solidFill>
              <a:latin typeface="Arial Narrow" pitchFamily="34" charset="0"/>
            </a:rPr>
            <a:t>POST -BID AWARD</a:t>
          </a:r>
        </a:p>
      </dsp:txBody>
      <dsp:txXfrm rot="-5400000">
        <a:off x="4249721" y="766334"/>
        <a:ext cx="1140627" cy="1140627"/>
      </dsp:txXfrm>
    </dsp:sp>
    <dsp:sp modelId="{EB234275-1A9D-417A-86BF-B158FF4320E1}">
      <dsp:nvSpPr>
        <dsp:cNvPr id="0" name=""/>
        <dsp:cNvSpPr/>
      </dsp:nvSpPr>
      <dsp:spPr>
        <a:xfrm rot="10800000">
          <a:off x="4282628" y="1969758"/>
          <a:ext cx="1613090" cy="1613090"/>
        </a:xfrm>
        <a:prstGeom prst="pieWedge">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ZA" sz="1400" b="1" kern="1200" dirty="0">
              <a:solidFill>
                <a:schemeClr val="tx1"/>
              </a:solidFill>
              <a:latin typeface="Arial Narrow" pitchFamily="34" charset="0"/>
            </a:rPr>
            <a:t>BID-DELIVERY &amp; PAYMENT</a:t>
          </a:r>
        </a:p>
      </dsp:txBody>
      <dsp:txXfrm rot="10800000">
        <a:off x="4282628" y="1969758"/>
        <a:ext cx="1140627" cy="1140627"/>
      </dsp:txXfrm>
    </dsp:sp>
    <dsp:sp modelId="{5E51EBB1-4950-46A5-9354-043BA7195FD7}">
      <dsp:nvSpPr>
        <dsp:cNvPr id="0" name=""/>
        <dsp:cNvSpPr/>
      </dsp:nvSpPr>
      <dsp:spPr>
        <a:xfrm rot="16200000">
          <a:off x="2562123" y="1981469"/>
          <a:ext cx="1613090" cy="1613090"/>
        </a:xfrm>
        <a:prstGeom prst="pieWedge">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ZA" sz="1400" b="1" kern="1200" dirty="0">
              <a:solidFill>
                <a:schemeClr val="tx1"/>
              </a:solidFill>
              <a:latin typeface="Arial Narrow" pitchFamily="34" charset="0"/>
            </a:rPr>
            <a:t>BID-CLOSE OUT</a:t>
          </a:r>
        </a:p>
      </dsp:txBody>
      <dsp:txXfrm rot="5400000">
        <a:off x="3034586" y="1981469"/>
        <a:ext cx="1140627" cy="1140627"/>
      </dsp:txXfrm>
    </dsp:sp>
    <dsp:sp modelId="{80B5DDF5-B6B8-42BB-9397-834714BB46DF}">
      <dsp:nvSpPr>
        <dsp:cNvPr id="0" name=""/>
        <dsp:cNvSpPr/>
      </dsp:nvSpPr>
      <dsp:spPr>
        <a:xfrm>
          <a:off x="3933995" y="1608931"/>
          <a:ext cx="556944" cy="484299"/>
        </a:xfrm>
        <a:prstGeom prst="circularArrow">
          <a:avLst/>
        </a:prstGeom>
        <a:solidFill>
          <a:schemeClr val="accent1">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0CD245-62EC-43CF-A69C-D9F85980C195}">
      <dsp:nvSpPr>
        <dsp:cNvPr id="0" name=""/>
        <dsp:cNvSpPr/>
      </dsp:nvSpPr>
      <dsp:spPr>
        <a:xfrm rot="10800000">
          <a:off x="3933995" y="1795200"/>
          <a:ext cx="556944" cy="484299"/>
        </a:xfrm>
        <a:prstGeom prst="circularArrow">
          <a:avLst/>
        </a:prstGeom>
        <a:solidFill>
          <a:schemeClr val="accent1">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9DADD-046C-4170-8A65-913C9AB69A56}">
      <dsp:nvSpPr>
        <dsp:cNvPr id="0" name=""/>
        <dsp:cNvSpPr/>
      </dsp:nvSpPr>
      <dsp:spPr>
        <a:xfrm>
          <a:off x="1607" y="472439"/>
          <a:ext cx="1958280" cy="783312"/>
        </a:xfrm>
        <a:prstGeom prst="chevron">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b="1" kern="1200" dirty="0">
              <a:solidFill>
                <a:schemeClr val="tx1"/>
              </a:solidFill>
              <a:latin typeface="Arial Narrow" pitchFamily="34" charset="0"/>
            </a:rPr>
            <a:t>(</a:t>
          </a:r>
          <a:r>
            <a:rPr lang="en-GB" sz="1400" b="1" kern="1200" dirty="0" err="1">
              <a:solidFill>
                <a:schemeClr val="tx1"/>
              </a:solidFill>
              <a:latin typeface="Arial Narrow" pitchFamily="34" charset="0"/>
            </a:rPr>
            <a:t>i</a:t>
          </a:r>
          <a:r>
            <a:rPr lang="en-GB" sz="1400" b="1" kern="1200" dirty="0">
              <a:solidFill>
                <a:schemeClr val="tx1"/>
              </a:solidFill>
              <a:latin typeface="Arial Narrow" pitchFamily="34" charset="0"/>
            </a:rPr>
            <a:t>) Tender Risk: Pre-Bid Factors</a:t>
          </a:r>
        </a:p>
      </dsp:txBody>
      <dsp:txXfrm>
        <a:off x="393263" y="472439"/>
        <a:ext cx="1174968" cy="783312"/>
      </dsp:txXfrm>
    </dsp:sp>
    <dsp:sp modelId="{D11C79A0-F030-430F-83D1-BD7D2A6E9752}">
      <dsp:nvSpPr>
        <dsp:cNvPr id="0" name=""/>
        <dsp:cNvSpPr/>
      </dsp:nvSpPr>
      <dsp:spPr>
        <a:xfrm>
          <a:off x="1725148" y="452982"/>
          <a:ext cx="1958280" cy="783312"/>
        </a:xfrm>
        <a:prstGeom prst="chevron">
          <a:avLst/>
        </a:prstGeom>
        <a:gradFill rotWithShape="0">
          <a:gsLst>
            <a:gs pos="0">
              <a:schemeClr val="accent3">
                <a:shade val="80000"/>
                <a:hueOff val="109454"/>
                <a:satOff val="-716"/>
                <a:lumOff val="12277"/>
                <a:alphaOff val="0"/>
                <a:shade val="51000"/>
                <a:satMod val="130000"/>
              </a:schemeClr>
            </a:gs>
            <a:gs pos="80000">
              <a:schemeClr val="accent3">
                <a:shade val="80000"/>
                <a:hueOff val="109454"/>
                <a:satOff val="-716"/>
                <a:lumOff val="12277"/>
                <a:alphaOff val="0"/>
                <a:shade val="93000"/>
                <a:satMod val="130000"/>
              </a:schemeClr>
            </a:gs>
            <a:gs pos="100000">
              <a:schemeClr val="accent3">
                <a:shade val="80000"/>
                <a:hueOff val="109454"/>
                <a:satOff val="-716"/>
                <a:lumOff val="122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b="1" kern="1200" dirty="0">
              <a:solidFill>
                <a:schemeClr val="tx1"/>
              </a:solidFill>
              <a:latin typeface="Arial Narrow" pitchFamily="34" charset="0"/>
            </a:rPr>
            <a:t>(ii) Bidder Risk: Mid-Bid Factors</a:t>
          </a:r>
        </a:p>
      </dsp:txBody>
      <dsp:txXfrm>
        <a:off x="2116804" y="452982"/>
        <a:ext cx="1174968" cy="783312"/>
      </dsp:txXfrm>
    </dsp:sp>
    <dsp:sp modelId="{FCDEAB20-4DF3-499A-A692-610A02B8ED8D}">
      <dsp:nvSpPr>
        <dsp:cNvPr id="0" name=""/>
        <dsp:cNvSpPr/>
      </dsp:nvSpPr>
      <dsp:spPr>
        <a:xfrm>
          <a:off x="3526512" y="472439"/>
          <a:ext cx="1958280" cy="783312"/>
        </a:xfrm>
        <a:prstGeom prst="chevron">
          <a:avLst/>
        </a:prstGeom>
        <a:gradFill rotWithShape="0">
          <a:gsLst>
            <a:gs pos="0">
              <a:schemeClr val="accent3">
                <a:shade val="80000"/>
                <a:hueOff val="218909"/>
                <a:satOff val="-1431"/>
                <a:lumOff val="24554"/>
                <a:alphaOff val="0"/>
                <a:shade val="51000"/>
                <a:satMod val="130000"/>
              </a:schemeClr>
            </a:gs>
            <a:gs pos="80000">
              <a:schemeClr val="accent3">
                <a:shade val="80000"/>
                <a:hueOff val="218909"/>
                <a:satOff val="-1431"/>
                <a:lumOff val="24554"/>
                <a:alphaOff val="0"/>
                <a:shade val="93000"/>
                <a:satMod val="130000"/>
              </a:schemeClr>
            </a:gs>
            <a:gs pos="100000">
              <a:schemeClr val="accent3">
                <a:shade val="80000"/>
                <a:hueOff val="218909"/>
                <a:satOff val="-1431"/>
                <a:lumOff val="245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b="1" kern="1200" dirty="0">
              <a:solidFill>
                <a:schemeClr val="tx1"/>
              </a:solidFill>
              <a:latin typeface="Arial Narrow" pitchFamily="34" charset="0"/>
            </a:rPr>
            <a:t>(iii) Contract Risk: Post-Bid Factors</a:t>
          </a:r>
        </a:p>
      </dsp:txBody>
      <dsp:txXfrm>
        <a:off x="3918168" y="472439"/>
        <a:ext cx="1174968" cy="783312"/>
      </dsp:txXfrm>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drawing1.xml><?xml version="1.0" encoding="utf-8"?>
<c:userShapes xmlns:c="http://schemas.openxmlformats.org/drawingml/2006/chart">
  <cdr:relSizeAnchor xmlns:cdr="http://schemas.openxmlformats.org/drawingml/2006/chartDrawing">
    <cdr:from>
      <cdr:x>0.10584</cdr:x>
      <cdr:y>0.35839</cdr:y>
    </cdr:from>
    <cdr:to>
      <cdr:x>0.82322</cdr:x>
      <cdr:y>0.35839</cdr:y>
    </cdr:to>
    <cdr:sp macro="" textlink="">
      <cdr:nvSpPr>
        <cdr:cNvPr id="3" name="Straight Connector 2"/>
        <cdr:cNvSpPr/>
      </cdr:nvSpPr>
      <cdr:spPr>
        <a:xfrm xmlns:a="http://schemas.openxmlformats.org/drawingml/2006/main">
          <a:off x="685800" y="1447138"/>
          <a:ext cx="4648200" cy="0"/>
        </a:xfrm>
        <a:prstGeom xmlns:a="http://schemas.openxmlformats.org/drawingml/2006/main" prst="line">
          <a:avLst/>
        </a:prstGeom>
        <a:ln xmlns:a="http://schemas.openxmlformats.org/drawingml/2006/main" w="412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0.10584</cdr:x>
      <cdr:y>0.20742</cdr:y>
    </cdr:from>
    <cdr:to>
      <cdr:x>0.82322</cdr:x>
      <cdr:y>0.20742</cdr:y>
    </cdr:to>
    <cdr:sp macro="" textlink="">
      <cdr:nvSpPr>
        <cdr:cNvPr id="4" name="Straight Connector 3"/>
        <cdr:cNvSpPr/>
      </cdr:nvSpPr>
      <cdr:spPr>
        <a:xfrm xmlns:a="http://schemas.openxmlformats.org/drawingml/2006/main">
          <a:off x="685800" y="837538"/>
          <a:ext cx="4648200" cy="0"/>
        </a:xfrm>
        <a:prstGeom xmlns:a="http://schemas.openxmlformats.org/drawingml/2006/main" prst="line">
          <a:avLst/>
        </a:prstGeom>
        <a:noFill xmlns:a="http://schemas.openxmlformats.org/drawingml/2006/main"/>
        <a:ln xmlns:a="http://schemas.openxmlformats.org/drawingml/2006/main" w="41275" cap="flat" cmpd="sng" algn="ctr">
          <a:solidFill>
            <a:srgbClr val="FF0000"/>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0.82322</cdr:x>
      <cdr:y>0.18855</cdr:y>
    </cdr:from>
    <cdr:to>
      <cdr:x>1</cdr:x>
      <cdr:y>0.26403</cdr:y>
    </cdr:to>
    <cdr:sp macro="" textlink="">
      <cdr:nvSpPr>
        <cdr:cNvPr id="5" name="TextBox 4"/>
        <cdr:cNvSpPr txBox="1"/>
      </cdr:nvSpPr>
      <cdr:spPr>
        <a:xfrm xmlns:a="http://schemas.openxmlformats.org/drawingml/2006/main">
          <a:off x="5334000" y="761338"/>
          <a:ext cx="1145402"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ZA" sz="1100" b="1" dirty="0" smtClean="0">
              <a:solidFill>
                <a:srgbClr val="FF0000"/>
              </a:solidFill>
            </a:rPr>
            <a:t>3=75% - NEEDS REVIEW</a:t>
          </a:r>
          <a:endParaRPr lang="en-ZA" sz="1100" b="1" dirty="0">
            <a:solidFill>
              <a:srgbClr val="FF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D58FE3F8-9714-4377-AE50-58C069D599B2}" type="datetimeFigureOut">
              <a:rPr lang="en-ZA" smtClean="0"/>
              <a:pPr/>
              <a:t>2013/09/04</a:t>
            </a:fld>
            <a:endParaRPr lang="en-ZA"/>
          </a:p>
        </p:txBody>
      </p:sp>
      <p:sp>
        <p:nvSpPr>
          <p:cNvPr id="4" name="Footer Placeholder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601E1870-42CD-4FE4-A159-2C1C0EE684B6}" type="slidenum">
              <a:rPr lang="en-ZA" smtClean="0"/>
              <a:pPr/>
              <a:t>‹#›</a:t>
            </a:fld>
            <a:endParaRPr lang="en-ZA"/>
          </a:p>
        </p:txBody>
      </p:sp>
    </p:spTree>
    <p:extLst>
      <p:ext uri="{BB962C8B-B14F-4D97-AF65-F5344CB8AC3E}">
        <p14:creationId xmlns:p14="http://schemas.microsoft.com/office/powerpoint/2010/main" val="365752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DF9EE27F-7EB5-4A27-9F46-ED80C50CE8EA}" type="datetimeFigureOut">
              <a:rPr lang="en-ZA" smtClean="0"/>
              <a:pPr/>
              <a:t>2013/09/04</a:t>
            </a:fld>
            <a:endParaRPr lang="en-ZA"/>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321E133D-2DCE-463A-8245-59E2488F7F64}" type="slidenum">
              <a:rPr lang="en-ZA" smtClean="0"/>
              <a:pPr/>
              <a:t>‹#›</a:t>
            </a:fld>
            <a:endParaRPr lang="en-ZA"/>
          </a:p>
        </p:txBody>
      </p:sp>
    </p:spTree>
    <p:extLst>
      <p:ext uri="{BB962C8B-B14F-4D97-AF65-F5344CB8AC3E}">
        <p14:creationId xmlns:p14="http://schemas.microsoft.com/office/powerpoint/2010/main" val="1851609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replace square image with a new one:</a:t>
            </a:r>
          </a:p>
          <a:p>
            <a:r>
              <a:rPr lang="en-ZA" sz="1200" kern="1200" dirty="0" smtClean="0">
                <a:solidFill>
                  <a:schemeClr val="tx1"/>
                </a:solidFill>
                <a:effectLst/>
                <a:latin typeface="+mn-lt"/>
                <a:ea typeface="+mn-ea"/>
                <a:cs typeface="+mn-cs"/>
              </a:rPr>
              <a:t>1.Insert image &gt; enlarge it by dragging the corner outwards,</a:t>
            </a:r>
            <a:r>
              <a:rPr lang="en-ZA" sz="1200" kern="1200" baseline="0" dirty="0" smtClean="0">
                <a:solidFill>
                  <a:schemeClr val="tx1"/>
                </a:solidFill>
                <a:effectLst/>
                <a:latin typeface="+mn-lt"/>
                <a:ea typeface="+mn-ea"/>
                <a:cs typeface="+mn-cs"/>
              </a:rPr>
              <a:t> w</a:t>
            </a:r>
            <a:r>
              <a:rPr lang="en-ZA" sz="1200" kern="1200" dirty="0" smtClean="0">
                <a:solidFill>
                  <a:schemeClr val="tx1"/>
                </a:solidFill>
                <a:effectLst/>
                <a:latin typeface="+mn-lt"/>
                <a:ea typeface="+mn-ea"/>
                <a:cs typeface="+mn-cs"/>
              </a:rPr>
              <a:t>hilst holding in the shift key to keep the image proportions intact.</a:t>
            </a:r>
          </a:p>
          <a:p>
            <a:r>
              <a:rPr lang="en-ZA" sz="1200" kern="1200" dirty="0" smtClean="0">
                <a:solidFill>
                  <a:schemeClr val="tx1"/>
                </a:solidFill>
                <a:effectLst/>
                <a:latin typeface="+mn-lt"/>
                <a:ea typeface="+mn-ea"/>
                <a:cs typeface="+mn-cs"/>
              </a:rPr>
              <a:t>2.On the top navigation bar click on Format &gt; the crop tool is on the far right corner.  Click on the crop tool until it’s highlighted </a:t>
            </a:r>
          </a:p>
          <a:p>
            <a:r>
              <a:rPr lang="en-ZA" sz="1200" kern="1200" dirty="0" smtClean="0">
                <a:solidFill>
                  <a:schemeClr val="tx1"/>
                </a:solidFill>
                <a:effectLst/>
                <a:latin typeface="+mn-lt"/>
                <a:ea typeface="+mn-ea"/>
                <a:cs typeface="+mn-cs"/>
              </a:rPr>
              <a:t>3.You will see black corners appear &gt; drag these until the image should be cut off</a:t>
            </a:r>
          </a:p>
          <a:p>
            <a:r>
              <a:rPr lang="en-ZA" sz="1200" kern="1200" dirty="0" smtClean="0">
                <a:solidFill>
                  <a:schemeClr val="tx1"/>
                </a:solidFill>
                <a:effectLst/>
                <a:latin typeface="+mn-lt"/>
                <a:ea typeface="+mn-ea"/>
                <a:cs typeface="+mn-cs"/>
              </a:rPr>
              <a:t>4.Click on the crop tool again </a:t>
            </a:r>
          </a:p>
          <a:p>
            <a:endParaRPr lang="en-ZA" dirty="0"/>
          </a:p>
        </p:txBody>
      </p:sp>
      <p:sp>
        <p:nvSpPr>
          <p:cNvPr id="4" name="Slide Number Placeholder 3"/>
          <p:cNvSpPr>
            <a:spLocks noGrp="1"/>
          </p:cNvSpPr>
          <p:nvPr>
            <p:ph type="sldNum" sz="quarter" idx="10"/>
          </p:nvPr>
        </p:nvSpPr>
        <p:spPr/>
        <p:txBody>
          <a:bodyPr/>
          <a:lstStyle/>
          <a:p>
            <a:fld id="{321E133D-2DCE-463A-8245-59E2488F7F64}" type="slidenum">
              <a:rPr lang="en-ZA" smtClean="0"/>
              <a:pPr/>
              <a:t>1</a:t>
            </a:fld>
            <a:endParaRPr lang="en-ZA"/>
          </a:p>
        </p:txBody>
      </p:sp>
    </p:spTree>
    <p:extLst>
      <p:ext uri="{BB962C8B-B14F-4D97-AF65-F5344CB8AC3E}">
        <p14:creationId xmlns:p14="http://schemas.microsoft.com/office/powerpoint/2010/main" val="2872522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dirty="0" smtClean="0"/>
          </a:p>
        </p:txBody>
      </p:sp>
      <p:sp>
        <p:nvSpPr>
          <p:cNvPr id="4" name="Slide Number Placeholder 3"/>
          <p:cNvSpPr>
            <a:spLocks noGrp="1"/>
          </p:cNvSpPr>
          <p:nvPr>
            <p:ph type="sldNum" sz="quarter" idx="10"/>
          </p:nvPr>
        </p:nvSpPr>
        <p:spPr/>
        <p:txBody>
          <a:bodyPr/>
          <a:lstStyle/>
          <a:p>
            <a:fld id="{321E133D-2DCE-463A-8245-59E2488F7F64}" type="slidenum">
              <a:rPr lang="en-ZA" smtClean="0"/>
              <a:pPr/>
              <a:t>12</a:t>
            </a:fld>
            <a:endParaRPr lang="en-ZA"/>
          </a:p>
        </p:txBody>
      </p:sp>
    </p:spTree>
    <p:extLst>
      <p:ext uri="{BB962C8B-B14F-4D97-AF65-F5344CB8AC3E}">
        <p14:creationId xmlns:p14="http://schemas.microsoft.com/office/powerpoint/2010/main" val="194767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have the choice of using slide 2 or slide 3 for your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header (title, solid </a:t>
            </a:r>
            <a:r>
              <a:rPr lang="en-US" dirty="0" err="1" smtClean="0"/>
              <a:t>colour</a:t>
            </a:r>
            <a:r>
              <a:rPr lang="en-US" baseline="0" dirty="0" smtClean="0"/>
              <a:t> block and logo)</a:t>
            </a:r>
            <a:r>
              <a:rPr lang="en-US" dirty="0" smtClean="0"/>
              <a:t> is not on the master pages in order to provide flexibility for</a:t>
            </a:r>
            <a:r>
              <a:rPr lang="en-US" baseline="0" dirty="0" smtClean="0"/>
              <a:t> faculty. It is therefore important for faculty to keep the consistency by inserting duplicate slides, if it is used at all. </a:t>
            </a:r>
            <a:endParaRPr lang="en-ZA" dirty="0" smtClean="0"/>
          </a:p>
        </p:txBody>
      </p:sp>
      <p:sp>
        <p:nvSpPr>
          <p:cNvPr id="4" name="Slide Number Placeholder 3"/>
          <p:cNvSpPr>
            <a:spLocks noGrp="1"/>
          </p:cNvSpPr>
          <p:nvPr>
            <p:ph type="sldNum" sz="quarter" idx="10"/>
          </p:nvPr>
        </p:nvSpPr>
        <p:spPr/>
        <p:txBody>
          <a:bodyPr/>
          <a:lstStyle/>
          <a:p>
            <a:fld id="{321E133D-2DCE-463A-8245-59E2488F7F64}" type="slidenum">
              <a:rPr lang="en-ZA" smtClean="0"/>
              <a:pPr/>
              <a:t>14</a:t>
            </a:fld>
            <a:endParaRPr lang="en-ZA"/>
          </a:p>
        </p:txBody>
      </p:sp>
    </p:spTree>
    <p:extLst>
      <p:ext uri="{BB962C8B-B14F-4D97-AF65-F5344CB8AC3E}">
        <p14:creationId xmlns:p14="http://schemas.microsoft.com/office/powerpoint/2010/main" val="194767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have the choice of using slide 2 or slide 3 for your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header (title, solid </a:t>
            </a:r>
            <a:r>
              <a:rPr lang="en-US" dirty="0" err="1" smtClean="0"/>
              <a:t>colour</a:t>
            </a:r>
            <a:r>
              <a:rPr lang="en-US" baseline="0" dirty="0" smtClean="0"/>
              <a:t> block and logo)</a:t>
            </a:r>
            <a:r>
              <a:rPr lang="en-US" dirty="0" smtClean="0"/>
              <a:t> is not on the master pages in order to provide flexibility for</a:t>
            </a:r>
            <a:r>
              <a:rPr lang="en-US" baseline="0" dirty="0" smtClean="0"/>
              <a:t> faculty. It is therefore important for faculty to keep the consistency by inserting duplicate slides, if it is used at all. </a:t>
            </a:r>
            <a:endParaRPr lang="en-ZA" dirty="0" smtClean="0"/>
          </a:p>
        </p:txBody>
      </p:sp>
      <p:sp>
        <p:nvSpPr>
          <p:cNvPr id="4" name="Slide Number Placeholder 3"/>
          <p:cNvSpPr>
            <a:spLocks noGrp="1"/>
          </p:cNvSpPr>
          <p:nvPr>
            <p:ph type="sldNum" sz="quarter" idx="10"/>
          </p:nvPr>
        </p:nvSpPr>
        <p:spPr/>
        <p:txBody>
          <a:bodyPr/>
          <a:lstStyle/>
          <a:p>
            <a:fld id="{321E133D-2DCE-463A-8245-59E2488F7F64}" type="slidenum">
              <a:rPr lang="en-ZA" smtClean="0"/>
              <a:pPr/>
              <a:t>15</a:t>
            </a:fld>
            <a:endParaRPr lang="en-ZA"/>
          </a:p>
        </p:txBody>
      </p:sp>
    </p:spTree>
    <p:extLst>
      <p:ext uri="{BB962C8B-B14F-4D97-AF65-F5344CB8AC3E}">
        <p14:creationId xmlns:p14="http://schemas.microsoft.com/office/powerpoint/2010/main" val="194767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dirty="0" smtClean="0"/>
          </a:p>
        </p:txBody>
      </p:sp>
      <p:sp>
        <p:nvSpPr>
          <p:cNvPr id="4" name="Slide Number Placeholder 3"/>
          <p:cNvSpPr>
            <a:spLocks noGrp="1"/>
          </p:cNvSpPr>
          <p:nvPr>
            <p:ph type="sldNum" sz="quarter" idx="10"/>
          </p:nvPr>
        </p:nvSpPr>
        <p:spPr/>
        <p:txBody>
          <a:bodyPr/>
          <a:lstStyle/>
          <a:p>
            <a:fld id="{321E133D-2DCE-463A-8245-59E2488F7F64}" type="slidenum">
              <a:rPr lang="en-ZA" smtClean="0"/>
              <a:pPr/>
              <a:t>16</a:t>
            </a:fld>
            <a:endParaRPr lang="en-ZA"/>
          </a:p>
        </p:txBody>
      </p:sp>
    </p:spTree>
    <p:extLst>
      <p:ext uri="{BB962C8B-B14F-4D97-AF65-F5344CB8AC3E}">
        <p14:creationId xmlns:p14="http://schemas.microsoft.com/office/powerpoint/2010/main" val="1947678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have the choice of using slide 2 or slide 3 for your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header (title, solid </a:t>
            </a:r>
            <a:r>
              <a:rPr lang="en-US" dirty="0" err="1" smtClean="0"/>
              <a:t>colour</a:t>
            </a:r>
            <a:r>
              <a:rPr lang="en-US" baseline="0" dirty="0" smtClean="0"/>
              <a:t> block and logo)</a:t>
            </a:r>
            <a:r>
              <a:rPr lang="en-US" dirty="0" smtClean="0"/>
              <a:t> is not on the master pages in order to provide flexibility for</a:t>
            </a:r>
            <a:r>
              <a:rPr lang="en-US" baseline="0" dirty="0" smtClean="0"/>
              <a:t> faculty. It is therefore important for faculty to keep the consistency by inserting duplicate slides, if it is used at all. </a:t>
            </a:r>
            <a:endParaRPr lang="en-ZA" dirty="0" smtClean="0"/>
          </a:p>
        </p:txBody>
      </p:sp>
      <p:sp>
        <p:nvSpPr>
          <p:cNvPr id="4" name="Slide Number Placeholder 3"/>
          <p:cNvSpPr>
            <a:spLocks noGrp="1"/>
          </p:cNvSpPr>
          <p:nvPr>
            <p:ph type="sldNum" sz="quarter" idx="10"/>
          </p:nvPr>
        </p:nvSpPr>
        <p:spPr/>
        <p:txBody>
          <a:bodyPr/>
          <a:lstStyle/>
          <a:p>
            <a:fld id="{321E133D-2DCE-463A-8245-59E2488F7F64}" type="slidenum">
              <a:rPr lang="en-ZA" smtClean="0"/>
              <a:pPr/>
              <a:t>17</a:t>
            </a:fld>
            <a:endParaRPr lang="en-ZA"/>
          </a:p>
        </p:txBody>
      </p:sp>
    </p:spTree>
    <p:extLst>
      <p:ext uri="{BB962C8B-B14F-4D97-AF65-F5344CB8AC3E}">
        <p14:creationId xmlns:p14="http://schemas.microsoft.com/office/powerpoint/2010/main" val="1947678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have the choice of using slide 2 or slide 3 for your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header (title, solid </a:t>
            </a:r>
            <a:r>
              <a:rPr lang="en-US" dirty="0" err="1" smtClean="0"/>
              <a:t>colour</a:t>
            </a:r>
            <a:r>
              <a:rPr lang="en-US" baseline="0" dirty="0" smtClean="0"/>
              <a:t> block and logo)</a:t>
            </a:r>
            <a:r>
              <a:rPr lang="en-US" dirty="0" smtClean="0"/>
              <a:t> is not on the master pages in order to provide flexibility for</a:t>
            </a:r>
            <a:r>
              <a:rPr lang="en-US" baseline="0" dirty="0" smtClean="0"/>
              <a:t> faculty. It is therefore important for faculty to keep the consistency by inserting duplicate slides, if it is used at all. </a:t>
            </a:r>
            <a:endParaRPr lang="en-ZA" dirty="0" smtClean="0"/>
          </a:p>
        </p:txBody>
      </p:sp>
      <p:sp>
        <p:nvSpPr>
          <p:cNvPr id="4" name="Slide Number Placeholder 3"/>
          <p:cNvSpPr>
            <a:spLocks noGrp="1"/>
          </p:cNvSpPr>
          <p:nvPr>
            <p:ph type="sldNum" sz="quarter" idx="10"/>
          </p:nvPr>
        </p:nvSpPr>
        <p:spPr/>
        <p:txBody>
          <a:bodyPr/>
          <a:lstStyle/>
          <a:p>
            <a:fld id="{321E133D-2DCE-463A-8245-59E2488F7F64}" type="slidenum">
              <a:rPr lang="en-ZA" smtClean="0"/>
              <a:pPr/>
              <a:t>18</a:t>
            </a:fld>
            <a:endParaRPr lang="en-ZA"/>
          </a:p>
        </p:txBody>
      </p:sp>
    </p:spTree>
    <p:extLst>
      <p:ext uri="{BB962C8B-B14F-4D97-AF65-F5344CB8AC3E}">
        <p14:creationId xmlns:p14="http://schemas.microsoft.com/office/powerpoint/2010/main" val="1947678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See risk</a:t>
            </a:r>
            <a:r>
              <a:rPr lang="en-US" baseline="0" dirty="0" smtClean="0"/>
              <a:t> assessment toolkit as well as contractual issues to be considered.</a:t>
            </a:r>
            <a:endParaRPr lang="en-ZA" dirty="0" smtClean="0"/>
          </a:p>
        </p:txBody>
      </p:sp>
      <p:sp>
        <p:nvSpPr>
          <p:cNvPr id="4" name="Slide Number Placeholder 3"/>
          <p:cNvSpPr>
            <a:spLocks noGrp="1"/>
          </p:cNvSpPr>
          <p:nvPr>
            <p:ph type="sldNum" sz="quarter" idx="10"/>
          </p:nvPr>
        </p:nvSpPr>
        <p:spPr/>
        <p:txBody>
          <a:bodyPr/>
          <a:lstStyle/>
          <a:p>
            <a:fld id="{321E133D-2DCE-463A-8245-59E2488F7F64}" type="slidenum">
              <a:rPr lang="en-ZA" smtClean="0"/>
              <a:pPr/>
              <a:t>19</a:t>
            </a:fld>
            <a:endParaRPr lang="en-ZA"/>
          </a:p>
        </p:txBody>
      </p:sp>
    </p:spTree>
    <p:extLst>
      <p:ext uri="{BB962C8B-B14F-4D97-AF65-F5344CB8AC3E}">
        <p14:creationId xmlns:p14="http://schemas.microsoft.com/office/powerpoint/2010/main" val="1947678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have the choice of using slide 2 or slide 3 for your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header (title, solid </a:t>
            </a:r>
            <a:r>
              <a:rPr lang="en-US" dirty="0" err="1" smtClean="0"/>
              <a:t>colour</a:t>
            </a:r>
            <a:r>
              <a:rPr lang="en-US" baseline="0" dirty="0" smtClean="0"/>
              <a:t> block and logo)</a:t>
            </a:r>
            <a:r>
              <a:rPr lang="en-US" dirty="0" smtClean="0"/>
              <a:t> is not on the master pages in order to provide flexibility for</a:t>
            </a:r>
            <a:r>
              <a:rPr lang="en-US" baseline="0" dirty="0" smtClean="0"/>
              <a:t> faculty. It is therefore important for faculty to keep the consistency by inserting duplicate slides, if it is used at all. </a:t>
            </a:r>
            <a:endParaRPr lang="en-ZA" dirty="0" smtClean="0"/>
          </a:p>
        </p:txBody>
      </p:sp>
      <p:sp>
        <p:nvSpPr>
          <p:cNvPr id="4" name="Slide Number Placeholder 3"/>
          <p:cNvSpPr>
            <a:spLocks noGrp="1"/>
          </p:cNvSpPr>
          <p:nvPr>
            <p:ph type="sldNum" sz="quarter" idx="10"/>
          </p:nvPr>
        </p:nvSpPr>
        <p:spPr/>
        <p:txBody>
          <a:bodyPr/>
          <a:lstStyle/>
          <a:p>
            <a:fld id="{321E133D-2DCE-463A-8245-59E2488F7F64}" type="slidenum">
              <a:rPr lang="en-ZA" smtClean="0"/>
              <a:pPr/>
              <a:t>20</a:t>
            </a:fld>
            <a:endParaRPr lang="en-ZA"/>
          </a:p>
        </p:txBody>
      </p:sp>
    </p:spTree>
    <p:extLst>
      <p:ext uri="{BB962C8B-B14F-4D97-AF65-F5344CB8AC3E}">
        <p14:creationId xmlns:p14="http://schemas.microsoft.com/office/powerpoint/2010/main" val="1947678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have the choice of using slide 2 or slide 3 for your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header (title, solid </a:t>
            </a:r>
            <a:r>
              <a:rPr lang="en-US" dirty="0" err="1" smtClean="0"/>
              <a:t>colour</a:t>
            </a:r>
            <a:r>
              <a:rPr lang="en-US" baseline="0" dirty="0" smtClean="0"/>
              <a:t> block and logo)</a:t>
            </a:r>
            <a:r>
              <a:rPr lang="en-US" dirty="0" smtClean="0"/>
              <a:t> is not on the master pages in order to provide flexibility for</a:t>
            </a:r>
            <a:r>
              <a:rPr lang="en-US" baseline="0" dirty="0" smtClean="0"/>
              <a:t> faculty. It is therefore important for faculty to keep the consistency by inserting duplicate slides, if it is used at all. </a:t>
            </a:r>
            <a:endParaRPr lang="en-ZA" dirty="0" smtClean="0"/>
          </a:p>
        </p:txBody>
      </p:sp>
      <p:sp>
        <p:nvSpPr>
          <p:cNvPr id="4" name="Slide Number Placeholder 3"/>
          <p:cNvSpPr>
            <a:spLocks noGrp="1"/>
          </p:cNvSpPr>
          <p:nvPr>
            <p:ph type="sldNum" sz="quarter" idx="10"/>
          </p:nvPr>
        </p:nvSpPr>
        <p:spPr/>
        <p:txBody>
          <a:bodyPr/>
          <a:lstStyle/>
          <a:p>
            <a:fld id="{321E133D-2DCE-463A-8245-59E2488F7F64}" type="slidenum">
              <a:rPr lang="en-ZA" smtClean="0"/>
              <a:pPr/>
              <a:t>21</a:t>
            </a:fld>
            <a:endParaRPr lang="en-ZA"/>
          </a:p>
        </p:txBody>
      </p:sp>
    </p:spTree>
    <p:extLst>
      <p:ext uri="{BB962C8B-B14F-4D97-AF65-F5344CB8AC3E}">
        <p14:creationId xmlns:p14="http://schemas.microsoft.com/office/powerpoint/2010/main" val="1947678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have the choice of using slide 2 or slide 3 for your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header (title, solid </a:t>
            </a:r>
            <a:r>
              <a:rPr lang="en-US" dirty="0" err="1" smtClean="0"/>
              <a:t>colour</a:t>
            </a:r>
            <a:r>
              <a:rPr lang="en-US" baseline="0" dirty="0" smtClean="0"/>
              <a:t> block and logo)</a:t>
            </a:r>
            <a:r>
              <a:rPr lang="en-US" dirty="0" smtClean="0"/>
              <a:t> is not on the master pages in order to provide flexibility for</a:t>
            </a:r>
            <a:r>
              <a:rPr lang="en-US" baseline="0" dirty="0" smtClean="0"/>
              <a:t> faculty. It is therefore important for faculty to keep the consistency by inserting duplicate slides, if it is used at all. </a:t>
            </a:r>
            <a:endParaRPr lang="en-ZA" dirty="0" smtClean="0"/>
          </a:p>
        </p:txBody>
      </p:sp>
      <p:sp>
        <p:nvSpPr>
          <p:cNvPr id="4" name="Slide Number Placeholder 3"/>
          <p:cNvSpPr>
            <a:spLocks noGrp="1"/>
          </p:cNvSpPr>
          <p:nvPr>
            <p:ph type="sldNum" sz="quarter" idx="10"/>
          </p:nvPr>
        </p:nvSpPr>
        <p:spPr/>
        <p:txBody>
          <a:bodyPr/>
          <a:lstStyle/>
          <a:p>
            <a:fld id="{321E133D-2DCE-463A-8245-59E2488F7F64}" type="slidenum">
              <a:rPr lang="en-ZA" smtClean="0"/>
              <a:pPr/>
              <a:t>22</a:t>
            </a:fld>
            <a:endParaRPr lang="en-ZA"/>
          </a:p>
        </p:txBody>
      </p:sp>
    </p:spTree>
    <p:extLst>
      <p:ext uri="{BB962C8B-B14F-4D97-AF65-F5344CB8AC3E}">
        <p14:creationId xmlns:p14="http://schemas.microsoft.com/office/powerpoint/2010/main" val="194767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have the choice of using slide 2 or slide 3 for your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header (title, solid </a:t>
            </a:r>
            <a:r>
              <a:rPr lang="en-US" dirty="0" err="1" smtClean="0"/>
              <a:t>colour</a:t>
            </a:r>
            <a:r>
              <a:rPr lang="en-US" baseline="0" dirty="0" smtClean="0"/>
              <a:t> block and logo)</a:t>
            </a:r>
            <a:r>
              <a:rPr lang="en-US" dirty="0" smtClean="0"/>
              <a:t> is not on the master pages in order to provide flexibility for</a:t>
            </a:r>
            <a:r>
              <a:rPr lang="en-US" baseline="0" dirty="0" smtClean="0"/>
              <a:t> faculty. It is therefore important for faculty to keep the consistency by inserting duplicate slides, if it is used at all. </a:t>
            </a:r>
            <a:endParaRPr lang="en-ZA" dirty="0" smtClean="0"/>
          </a:p>
        </p:txBody>
      </p:sp>
      <p:sp>
        <p:nvSpPr>
          <p:cNvPr id="4" name="Slide Number Placeholder 3"/>
          <p:cNvSpPr>
            <a:spLocks noGrp="1"/>
          </p:cNvSpPr>
          <p:nvPr>
            <p:ph type="sldNum" sz="quarter" idx="10"/>
          </p:nvPr>
        </p:nvSpPr>
        <p:spPr/>
        <p:txBody>
          <a:bodyPr/>
          <a:lstStyle/>
          <a:p>
            <a:fld id="{321E133D-2DCE-463A-8245-59E2488F7F64}" type="slidenum">
              <a:rPr lang="en-ZA" smtClean="0"/>
              <a:pPr/>
              <a:t>2</a:t>
            </a:fld>
            <a:endParaRPr lang="en-ZA"/>
          </a:p>
        </p:txBody>
      </p:sp>
    </p:spTree>
    <p:extLst>
      <p:ext uri="{BB962C8B-B14F-4D97-AF65-F5344CB8AC3E}">
        <p14:creationId xmlns:p14="http://schemas.microsoft.com/office/powerpoint/2010/main" val="1947678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have the choice of using slide 2 or slide 3 for your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header (title, solid </a:t>
            </a:r>
            <a:r>
              <a:rPr lang="en-US" dirty="0" err="1" smtClean="0"/>
              <a:t>colour</a:t>
            </a:r>
            <a:r>
              <a:rPr lang="en-US" baseline="0" dirty="0" smtClean="0"/>
              <a:t> block and logo)</a:t>
            </a:r>
            <a:r>
              <a:rPr lang="en-US" dirty="0" smtClean="0"/>
              <a:t> is not on the master pages in order to provide flexibility for</a:t>
            </a:r>
            <a:r>
              <a:rPr lang="en-US" baseline="0" dirty="0" smtClean="0"/>
              <a:t> faculty. It is therefore important for faculty to keep the consistency by inserting duplicate slides, if it is used at all. </a:t>
            </a:r>
            <a:endParaRPr lang="en-ZA" dirty="0" smtClean="0"/>
          </a:p>
        </p:txBody>
      </p:sp>
      <p:sp>
        <p:nvSpPr>
          <p:cNvPr id="4" name="Slide Number Placeholder 3"/>
          <p:cNvSpPr>
            <a:spLocks noGrp="1"/>
          </p:cNvSpPr>
          <p:nvPr>
            <p:ph type="sldNum" sz="quarter" idx="10"/>
          </p:nvPr>
        </p:nvSpPr>
        <p:spPr/>
        <p:txBody>
          <a:bodyPr/>
          <a:lstStyle/>
          <a:p>
            <a:fld id="{321E133D-2DCE-463A-8245-59E2488F7F64}" type="slidenum">
              <a:rPr lang="en-ZA" smtClean="0"/>
              <a:pPr/>
              <a:t>23</a:t>
            </a:fld>
            <a:endParaRPr lang="en-ZA"/>
          </a:p>
        </p:txBody>
      </p:sp>
    </p:spTree>
    <p:extLst>
      <p:ext uri="{BB962C8B-B14F-4D97-AF65-F5344CB8AC3E}">
        <p14:creationId xmlns:p14="http://schemas.microsoft.com/office/powerpoint/2010/main" val="1947678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have the choice of using slide 2 or slide 3 for your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header (title, solid </a:t>
            </a:r>
            <a:r>
              <a:rPr lang="en-US" dirty="0" err="1" smtClean="0"/>
              <a:t>colour</a:t>
            </a:r>
            <a:r>
              <a:rPr lang="en-US" baseline="0" dirty="0" smtClean="0"/>
              <a:t> block and logo)</a:t>
            </a:r>
            <a:r>
              <a:rPr lang="en-US" dirty="0" smtClean="0"/>
              <a:t> is not on the master pages in order to provide flexibility for</a:t>
            </a:r>
            <a:r>
              <a:rPr lang="en-US" baseline="0" dirty="0" smtClean="0"/>
              <a:t> faculty. It is therefore important for faculty to keep the consistency by inserting duplicate slides, if it is used at all. </a:t>
            </a:r>
            <a:endParaRPr lang="en-ZA" dirty="0" smtClean="0"/>
          </a:p>
        </p:txBody>
      </p:sp>
      <p:sp>
        <p:nvSpPr>
          <p:cNvPr id="4" name="Slide Number Placeholder 3"/>
          <p:cNvSpPr>
            <a:spLocks noGrp="1"/>
          </p:cNvSpPr>
          <p:nvPr>
            <p:ph type="sldNum" sz="quarter" idx="10"/>
          </p:nvPr>
        </p:nvSpPr>
        <p:spPr/>
        <p:txBody>
          <a:bodyPr/>
          <a:lstStyle/>
          <a:p>
            <a:fld id="{321E133D-2DCE-463A-8245-59E2488F7F64}" type="slidenum">
              <a:rPr lang="en-ZA" smtClean="0"/>
              <a:pPr/>
              <a:t>24</a:t>
            </a:fld>
            <a:endParaRPr lang="en-ZA"/>
          </a:p>
        </p:txBody>
      </p:sp>
    </p:spTree>
    <p:extLst>
      <p:ext uri="{BB962C8B-B14F-4D97-AF65-F5344CB8AC3E}">
        <p14:creationId xmlns:p14="http://schemas.microsoft.com/office/powerpoint/2010/main" val="1947678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have the choice of using slide 2 or slide 3 for your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header (title, solid </a:t>
            </a:r>
            <a:r>
              <a:rPr lang="en-US" dirty="0" err="1" smtClean="0"/>
              <a:t>colour</a:t>
            </a:r>
            <a:r>
              <a:rPr lang="en-US" baseline="0" dirty="0" smtClean="0"/>
              <a:t> block and logo)</a:t>
            </a:r>
            <a:r>
              <a:rPr lang="en-US" dirty="0" smtClean="0"/>
              <a:t> is not on the master pages in order to provide flexibility for</a:t>
            </a:r>
            <a:r>
              <a:rPr lang="en-US" baseline="0" dirty="0" smtClean="0"/>
              <a:t> faculty. It is therefore important for faculty to keep the consistency by inserting duplicate slides, if it is used at all. </a:t>
            </a:r>
            <a:endParaRPr lang="en-ZA" dirty="0" smtClean="0"/>
          </a:p>
        </p:txBody>
      </p:sp>
      <p:sp>
        <p:nvSpPr>
          <p:cNvPr id="4" name="Slide Number Placeholder 3"/>
          <p:cNvSpPr>
            <a:spLocks noGrp="1"/>
          </p:cNvSpPr>
          <p:nvPr>
            <p:ph type="sldNum" sz="quarter" idx="10"/>
          </p:nvPr>
        </p:nvSpPr>
        <p:spPr/>
        <p:txBody>
          <a:bodyPr/>
          <a:lstStyle/>
          <a:p>
            <a:fld id="{321E133D-2DCE-463A-8245-59E2488F7F64}" type="slidenum">
              <a:rPr lang="en-ZA" smtClean="0"/>
              <a:pPr/>
              <a:t>25</a:t>
            </a:fld>
            <a:endParaRPr lang="en-ZA"/>
          </a:p>
        </p:txBody>
      </p:sp>
    </p:spTree>
    <p:extLst>
      <p:ext uri="{BB962C8B-B14F-4D97-AF65-F5344CB8AC3E}">
        <p14:creationId xmlns:p14="http://schemas.microsoft.com/office/powerpoint/2010/main" val="1947678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have the choice of using slide 2 or slide 3 for your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header (title, solid </a:t>
            </a:r>
            <a:r>
              <a:rPr lang="en-US" dirty="0" err="1" smtClean="0"/>
              <a:t>colour</a:t>
            </a:r>
            <a:r>
              <a:rPr lang="en-US" baseline="0" dirty="0" smtClean="0"/>
              <a:t> block and logo)</a:t>
            </a:r>
            <a:r>
              <a:rPr lang="en-US" dirty="0" smtClean="0"/>
              <a:t> is not on the master pages in order to provide flexibility for</a:t>
            </a:r>
            <a:r>
              <a:rPr lang="en-US" baseline="0" dirty="0" smtClean="0"/>
              <a:t> faculty. It is therefore important for faculty to keep the consistency by inserting duplicate slides, if it is used at all. </a:t>
            </a:r>
            <a:endParaRPr lang="en-ZA" dirty="0" smtClean="0"/>
          </a:p>
        </p:txBody>
      </p:sp>
      <p:sp>
        <p:nvSpPr>
          <p:cNvPr id="4" name="Slide Number Placeholder 3"/>
          <p:cNvSpPr>
            <a:spLocks noGrp="1"/>
          </p:cNvSpPr>
          <p:nvPr>
            <p:ph type="sldNum" sz="quarter" idx="10"/>
          </p:nvPr>
        </p:nvSpPr>
        <p:spPr/>
        <p:txBody>
          <a:bodyPr/>
          <a:lstStyle/>
          <a:p>
            <a:fld id="{321E133D-2DCE-463A-8245-59E2488F7F64}" type="slidenum">
              <a:rPr lang="en-ZA" smtClean="0"/>
              <a:pPr/>
              <a:t>26</a:t>
            </a:fld>
            <a:endParaRPr lang="en-ZA"/>
          </a:p>
        </p:txBody>
      </p:sp>
    </p:spTree>
    <p:extLst>
      <p:ext uri="{BB962C8B-B14F-4D97-AF65-F5344CB8AC3E}">
        <p14:creationId xmlns:p14="http://schemas.microsoft.com/office/powerpoint/2010/main" val="1947678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have the choice of using slide 2 or slide 3 for your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header (title, solid </a:t>
            </a:r>
            <a:r>
              <a:rPr lang="en-US" dirty="0" err="1" smtClean="0"/>
              <a:t>colour</a:t>
            </a:r>
            <a:r>
              <a:rPr lang="en-US" baseline="0" dirty="0" smtClean="0"/>
              <a:t> block and logo)</a:t>
            </a:r>
            <a:r>
              <a:rPr lang="en-US" dirty="0" smtClean="0"/>
              <a:t> is not on the master pages in order to provide flexibility for</a:t>
            </a:r>
            <a:r>
              <a:rPr lang="en-US" baseline="0" dirty="0" smtClean="0"/>
              <a:t> faculty. It is therefore important for faculty to keep the consistency by inserting duplicate slides, if it is used at all. </a:t>
            </a:r>
            <a:endParaRPr lang="en-ZA" dirty="0" smtClean="0"/>
          </a:p>
        </p:txBody>
      </p:sp>
      <p:sp>
        <p:nvSpPr>
          <p:cNvPr id="4" name="Slide Number Placeholder 3"/>
          <p:cNvSpPr>
            <a:spLocks noGrp="1"/>
          </p:cNvSpPr>
          <p:nvPr>
            <p:ph type="sldNum" sz="quarter" idx="10"/>
          </p:nvPr>
        </p:nvSpPr>
        <p:spPr/>
        <p:txBody>
          <a:bodyPr/>
          <a:lstStyle/>
          <a:p>
            <a:fld id="{321E133D-2DCE-463A-8245-59E2488F7F64}" type="slidenum">
              <a:rPr lang="en-ZA" smtClean="0"/>
              <a:pPr/>
              <a:t>27</a:t>
            </a:fld>
            <a:endParaRPr lang="en-ZA"/>
          </a:p>
        </p:txBody>
      </p:sp>
    </p:spTree>
    <p:extLst>
      <p:ext uri="{BB962C8B-B14F-4D97-AF65-F5344CB8AC3E}">
        <p14:creationId xmlns:p14="http://schemas.microsoft.com/office/powerpoint/2010/main" val="1947678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have the choice of using slide 2 or slide 3 for your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header (title, solid </a:t>
            </a:r>
            <a:r>
              <a:rPr lang="en-US" dirty="0" err="1" smtClean="0"/>
              <a:t>colour</a:t>
            </a:r>
            <a:r>
              <a:rPr lang="en-US" baseline="0" dirty="0" smtClean="0"/>
              <a:t> block and logo)</a:t>
            </a:r>
            <a:r>
              <a:rPr lang="en-US" dirty="0" smtClean="0"/>
              <a:t> is not on the master pages in order to provide flexibility for</a:t>
            </a:r>
            <a:r>
              <a:rPr lang="en-US" baseline="0" dirty="0" smtClean="0"/>
              <a:t> faculty. It is therefore important for faculty to keep the consistency by inserting duplicate slides, if it is used at all. </a:t>
            </a:r>
            <a:endParaRPr lang="en-ZA" dirty="0" smtClean="0"/>
          </a:p>
        </p:txBody>
      </p:sp>
      <p:sp>
        <p:nvSpPr>
          <p:cNvPr id="4" name="Slide Number Placeholder 3"/>
          <p:cNvSpPr>
            <a:spLocks noGrp="1"/>
          </p:cNvSpPr>
          <p:nvPr>
            <p:ph type="sldNum" sz="quarter" idx="10"/>
          </p:nvPr>
        </p:nvSpPr>
        <p:spPr/>
        <p:txBody>
          <a:bodyPr/>
          <a:lstStyle/>
          <a:p>
            <a:fld id="{321E133D-2DCE-463A-8245-59E2488F7F64}" type="slidenum">
              <a:rPr lang="en-ZA" smtClean="0"/>
              <a:pPr/>
              <a:t>28</a:t>
            </a:fld>
            <a:endParaRPr lang="en-ZA"/>
          </a:p>
        </p:txBody>
      </p:sp>
    </p:spTree>
    <p:extLst>
      <p:ext uri="{BB962C8B-B14F-4D97-AF65-F5344CB8AC3E}">
        <p14:creationId xmlns:p14="http://schemas.microsoft.com/office/powerpoint/2010/main" val="1947678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have the choice of using slide 2 or slide 3 for your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header (title, solid </a:t>
            </a:r>
            <a:r>
              <a:rPr lang="en-US" dirty="0" err="1" smtClean="0"/>
              <a:t>colour</a:t>
            </a:r>
            <a:r>
              <a:rPr lang="en-US" baseline="0" dirty="0" smtClean="0"/>
              <a:t> block and logo)</a:t>
            </a:r>
            <a:r>
              <a:rPr lang="en-US" dirty="0" smtClean="0"/>
              <a:t> is not on the master pages in order to provide flexibility for</a:t>
            </a:r>
            <a:r>
              <a:rPr lang="en-US" baseline="0" dirty="0" smtClean="0"/>
              <a:t> faculty. It is therefore important for faculty to keep the consistency by inserting duplicate slides, if it is used at all. </a:t>
            </a:r>
            <a:endParaRPr lang="en-ZA" dirty="0" smtClean="0"/>
          </a:p>
        </p:txBody>
      </p:sp>
      <p:sp>
        <p:nvSpPr>
          <p:cNvPr id="4" name="Slide Number Placeholder 3"/>
          <p:cNvSpPr>
            <a:spLocks noGrp="1"/>
          </p:cNvSpPr>
          <p:nvPr>
            <p:ph type="sldNum" sz="quarter" idx="10"/>
          </p:nvPr>
        </p:nvSpPr>
        <p:spPr/>
        <p:txBody>
          <a:bodyPr/>
          <a:lstStyle/>
          <a:p>
            <a:fld id="{321E133D-2DCE-463A-8245-59E2488F7F64}" type="slidenum">
              <a:rPr lang="en-ZA" smtClean="0"/>
              <a:pPr/>
              <a:t>29</a:t>
            </a:fld>
            <a:endParaRPr lang="en-ZA"/>
          </a:p>
        </p:txBody>
      </p:sp>
    </p:spTree>
    <p:extLst>
      <p:ext uri="{BB962C8B-B14F-4D97-AF65-F5344CB8AC3E}">
        <p14:creationId xmlns:p14="http://schemas.microsoft.com/office/powerpoint/2010/main" val="1947678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have the choice of using slide 2 or slide 3 for your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header (title, solid </a:t>
            </a:r>
            <a:r>
              <a:rPr lang="en-US" dirty="0" err="1" smtClean="0"/>
              <a:t>colour</a:t>
            </a:r>
            <a:r>
              <a:rPr lang="en-US" baseline="0" dirty="0" smtClean="0"/>
              <a:t> block and logo)</a:t>
            </a:r>
            <a:r>
              <a:rPr lang="en-US" dirty="0" smtClean="0"/>
              <a:t> is not on the master pages in order to provide flexibility for</a:t>
            </a:r>
            <a:r>
              <a:rPr lang="en-US" baseline="0" dirty="0" smtClean="0"/>
              <a:t> faculty. It is therefore important for faculty to keep the consistency by inserting duplicate slides, if it is used at all. </a:t>
            </a:r>
            <a:endParaRPr lang="en-ZA" dirty="0" smtClean="0"/>
          </a:p>
        </p:txBody>
      </p:sp>
      <p:sp>
        <p:nvSpPr>
          <p:cNvPr id="4" name="Slide Number Placeholder 3"/>
          <p:cNvSpPr>
            <a:spLocks noGrp="1"/>
          </p:cNvSpPr>
          <p:nvPr>
            <p:ph type="sldNum" sz="quarter" idx="10"/>
          </p:nvPr>
        </p:nvSpPr>
        <p:spPr/>
        <p:txBody>
          <a:bodyPr/>
          <a:lstStyle/>
          <a:p>
            <a:fld id="{321E133D-2DCE-463A-8245-59E2488F7F64}" type="slidenum">
              <a:rPr lang="en-ZA" smtClean="0"/>
              <a:pPr/>
              <a:t>30</a:t>
            </a:fld>
            <a:endParaRPr lang="en-ZA"/>
          </a:p>
        </p:txBody>
      </p:sp>
    </p:spTree>
    <p:extLst>
      <p:ext uri="{BB962C8B-B14F-4D97-AF65-F5344CB8AC3E}">
        <p14:creationId xmlns:p14="http://schemas.microsoft.com/office/powerpoint/2010/main" val="1947678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have the choice of using slide 2 or slide 3 for your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header (title, solid </a:t>
            </a:r>
            <a:r>
              <a:rPr lang="en-US" dirty="0" err="1" smtClean="0"/>
              <a:t>colour</a:t>
            </a:r>
            <a:r>
              <a:rPr lang="en-US" baseline="0" dirty="0" smtClean="0"/>
              <a:t> block and logo)</a:t>
            </a:r>
            <a:r>
              <a:rPr lang="en-US" dirty="0" smtClean="0"/>
              <a:t> is not on the master pages in order to provide flexibility for</a:t>
            </a:r>
            <a:r>
              <a:rPr lang="en-US" baseline="0" dirty="0" smtClean="0"/>
              <a:t> faculty. It is therefore important for faculty to keep the consistency by inserting duplicate slides, if it is used at all. </a:t>
            </a:r>
            <a:endParaRPr lang="en-ZA" dirty="0" smtClean="0"/>
          </a:p>
        </p:txBody>
      </p:sp>
      <p:sp>
        <p:nvSpPr>
          <p:cNvPr id="4" name="Slide Number Placeholder 3"/>
          <p:cNvSpPr>
            <a:spLocks noGrp="1"/>
          </p:cNvSpPr>
          <p:nvPr>
            <p:ph type="sldNum" sz="quarter" idx="10"/>
          </p:nvPr>
        </p:nvSpPr>
        <p:spPr/>
        <p:txBody>
          <a:bodyPr/>
          <a:lstStyle/>
          <a:p>
            <a:fld id="{321E133D-2DCE-463A-8245-59E2488F7F64}" type="slidenum">
              <a:rPr lang="en-ZA" smtClean="0"/>
              <a:pPr/>
              <a:t>31</a:t>
            </a:fld>
            <a:endParaRPr lang="en-ZA"/>
          </a:p>
        </p:txBody>
      </p:sp>
    </p:spTree>
    <p:extLst>
      <p:ext uri="{BB962C8B-B14F-4D97-AF65-F5344CB8AC3E}">
        <p14:creationId xmlns:p14="http://schemas.microsoft.com/office/powerpoint/2010/main" val="19476786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have the choice of using slide 2 or slide 3 for your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header (title, solid </a:t>
            </a:r>
            <a:r>
              <a:rPr lang="en-US" dirty="0" err="1" smtClean="0"/>
              <a:t>colour</a:t>
            </a:r>
            <a:r>
              <a:rPr lang="en-US" baseline="0" dirty="0" smtClean="0"/>
              <a:t> block and logo)</a:t>
            </a:r>
            <a:r>
              <a:rPr lang="en-US" dirty="0" smtClean="0"/>
              <a:t> is not on the master pages in order to provide flexibility for</a:t>
            </a:r>
            <a:r>
              <a:rPr lang="en-US" baseline="0" dirty="0" smtClean="0"/>
              <a:t> faculty. It is therefore important for faculty to keep the consistency by inserting duplicate slides, if it is used at all. </a:t>
            </a:r>
            <a:endParaRPr lang="en-ZA" dirty="0" smtClean="0"/>
          </a:p>
        </p:txBody>
      </p:sp>
      <p:sp>
        <p:nvSpPr>
          <p:cNvPr id="4" name="Slide Number Placeholder 3"/>
          <p:cNvSpPr>
            <a:spLocks noGrp="1"/>
          </p:cNvSpPr>
          <p:nvPr>
            <p:ph type="sldNum" sz="quarter" idx="10"/>
          </p:nvPr>
        </p:nvSpPr>
        <p:spPr/>
        <p:txBody>
          <a:bodyPr/>
          <a:lstStyle/>
          <a:p>
            <a:fld id="{321E133D-2DCE-463A-8245-59E2488F7F64}" type="slidenum">
              <a:rPr lang="en-ZA" smtClean="0"/>
              <a:pPr/>
              <a:t>32</a:t>
            </a:fld>
            <a:endParaRPr lang="en-ZA"/>
          </a:p>
        </p:txBody>
      </p:sp>
    </p:spTree>
    <p:extLst>
      <p:ext uri="{BB962C8B-B14F-4D97-AF65-F5344CB8AC3E}">
        <p14:creationId xmlns:p14="http://schemas.microsoft.com/office/powerpoint/2010/main" val="1947678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have the choice of using slide 2 or slide 3 for your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header (title, solid </a:t>
            </a:r>
            <a:r>
              <a:rPr lang="en-US" dirty="0" err="1" smtClean="0"/>
              <a:t>colour</a:t>
            </a:r>
            <a:r>
              <a:rPr lang="en-US" baseline="0" dirty="0" smtClean="0"/>
              <a:t> block and logo)</a:t>
            </a:r>
            <a:r>
              <a:rPr lang="en-US" dirty="0" smtClean="0"/>
              <a:t> is not on the master pages in order to provide flexibility for</a:t>
            </a:r>
            <a:r>
              <a:rPr lang="en-US" baseline="0" dirty="0" smtClean="0"/>
              <a:t> faculty. It is therefore important for faculty to keep the consistency by inserting duplicate slides, if it is used at all. </a:t>
            </a:r>
            <a:endParaRPr lang="en-ZA" dirty="0" smtClean="0"/>
          </a:p>
        </p:txBody>
      </p:sp>
      <p:sp>
        <p:nvSpPr>
          <p:cNvPr id="4" name="Slide Number Placeholder 3"/>
          <p:cNvSpPr>
            <a:spLocks noGrp="1"/>
          </p:cNvSpPr>
          <p:nvPr>
            <p:ph type="sldNum" sz="quarter" idx="10"/>
          </p:nvPr>
        </p:nvSpPr>
        <p:spPr/>
        <p:txBody>
          <a:bodyPr/>
          <a:lstStyle/>
          <a:p>
            <a:fld id="{321E133D-2DCE-463A-8245-59E2488F7F64}" type="slidenum">
              <a:rPr lang="en-ZA" smtClean="0"/>
              <a:pPr/>
              <a:t>3</a:t>
            </a:fld>
            <a:endParaRPr lang="en-ZA"/>
          </a:p>
        </p:txBody>
      </p:sp>
    </p:spTree>
    <p:extLst>
      <p:ext uri="{BB962C8B-B14F-4D97-AF65-F5344CB8AC3E}">
        <p14:creationId xmlns:p14="http://schemas.microsoft.com/office/powerpoint/2010/main" val="19476786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have the choice of using slide 2 or slide 3 for your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header (title, solid </a:t>
            </a:r>
            <a:r>
              <a:rPr lang="en-US" dirty="0" err="1" smtClean="0"/>
              <a:t>colour</a:t>
            </a:r>
            <a:r>
              <a:rPr lang="en-US" baseline="0" dirty="0" smtClean="0"/>
              <a:t> block and logo)</a:t>
            </a:r>
            <a:r>
              <a:rPr lang="en-US" dirty="0" smtClean="0"/>
              <a:t> is not on the master pages in order to provide flexibility for</a:t>
            </a:r>
            <a:r>
              <a:rPr lang="en-US" baseline="0" dirty="0" smtClean="0"/>
              <a:t> faculty. It is therefore important for faculty to keep the consistency by inserting duplicate slides, if it is used at all. </a:t>
            </a:r>
            <a:endParaRPr lang="en-ZA" dirty="0" smtClean="0"/>
          </a:p>
        </p:txBody>
      </p:sp>
      <p:sp>
        <p:nvSpPr>
          <p:cNvPr id="4" name="Slide Number Placeholder 3"/>
          <p:cNvSpPr>
            <a:spLocks noGrp="1"/>
          </p:cNvSpPr>
          <p:nvPr>
            <p:ph type="sldNum" sz="quarter" idx="10"/>
          </p:nvPr>
        </p:nvSpPr>
        <p:spPr/>
        <p:txBody>
          <a:bodyPr/>
          <a:lstStyle/>
          <a:p>
            <a:fld id="{321E133D-2DCE-463A-8245-59E2488F7F64}" type="slidenum">
              <a:rPr lang="en-ZA" smtClean="0"/>
              <a:pPr/>
              <a:t>33</a:t>
            </a:fld>
            <a:endParaRPr lang="en-ZA"/>
          </a:p>
        </p:txBody>
      </p:sp>
    </p:spTree>
    <p:extLst>
      <p:ext uri="{BB962C8B-B14F-4D97-AF65-F5344CB8AC3E}">
        <p14:creationId xmlns:p14="http://schemas.microsoft.com/office/powerpoint/2010/main" val="19476786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have the choice of using slide 2 or slide 3 for your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header (title, solid </a:t>
            </a:r>
            <a:r>
              <a:rPr lang="en-US" dirty="0" err="1" smtClean="0"/>
              <a:t>colour</a:t>
            </a:r>
            <a:r>
              <a:rPr lang="en-US" baseline="0" dirty="0" smtClean="0"/>
              <a:t> block and logo)</a:t>
            </a:r>
            <a:r>
              <a:rPr lang="en-US" dirty="0" smtClean="0"/>
              <a:t> is not on the master pages in order to provide flexibility for</a:t>
            </a:r>
            <a:r>
              <a:rPr lang="en-US" baseline="0" dirty="0" smtClean="0"/>
              <a:t> faculty. It is therefore important for faculty to keep the consistency by inserting duplicate slides, if it is used at all. </a:t>
            </a:r>
            <a:endParaRPr lang="en-ZA" dirty="0" smtClean="0"/>
          </a:p>
        </p:txBody>
      </p:sp>
      <p:sp>
        <p:nvSpPr>
          <p:cNvPr id="4" name="Slide Number Placeholder 3"/>
          <p:cNvSpPr>
            <a:spLocks noGrp="1"/>
          </p:cNvSpPr>
          <p:nvPr>
            <p:ph type="sldNum" sz="quarter" idx="10"/>
          </p:nvPr>
        </p:nvSpPr>
        <p:spPr/>
        <p:txBody>
          <a:bodyPr/>
          <a:lstStyle/>
          <a:p>
            <a:fld id="{321E133D-2DCE-463A-8245-59E2488F7F64}" type="slidenum">
              <a:rPr lang="en-ZA" smtClean="0"/>
              <a:pPr/>
              <a:t>34</a:t>
            </a:fld>
            <a:endParaRPr lang="en-ZA"/>
          </a:p>
        </p:txBody>
      </p:sp>
    </p:spTree>
    <p:extLst>
      <p:ext uri="{BB962C8B-B14F-4D97-AF65-F5344CB8AC3E}">
        <p14:creationId xmlns:p14="http://schemas.microsoft.com/office/powerpoint/2010/main" val="19476786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have the choice of using slide 2 or slide 3 for your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header (title, solid </a:t>
            </a:r>
            <a:r>
              <a:rPr lang="en-US" dirty="0" err="1" smtClean="0"/>
              <a:t>colour</a:t>
            </a:r>
            <a:r>
              <a:rPr lang="en-US" baseline="0" dirty="0" smtClean="0"/>
              <a:t> block and logo)</a:t>
            </a:r>
            <a:r>
              <a:rPr lang="en-US" dirty="0" smtClean="0"/>
              <a:t> is not on the master pages in order to provide flexibility for</a:t>
            </a:r>
            <a:r>
              <a:rPr lang="en-US" baseline="0" dirty="0" smtClean="0"/>
              <a:t> faculty. It is therefore important for faculty to keep the consistency by inserting duplicate slides, if it is used at all. </a:t>
            </a:r>
            <a:endParaRPr lang="en-ZA" dirty="0" smtClean="0"/>
          </a:p>
        </p:txBody>
      </p:sp>
      <p:sp>
        <p:nvSpPr>
          <p:cNvPr id="4" name="Slide Number Placeholder 3"/>
          <p:cNvSpPr>
            <a:spLocks noGrp="1"/>
          </p:cNvSpPr>
          <p:nvPr>
            <p:ph type="sldNum" sz="quarter" idx="10"/>
          </p:nvPr>
        </p:nvSpPr>
        <p:spPr/>
        <p:txBody>
          <a:bodyPr/>
          <a:lstStyle/>
          <a:p>
            <a:fld id="{321E133D-2DCE-463A-8245-59E2488F7F64}" type="slidenum">
              <a:rPr lang="en-ZA" smtClean="0"/>
              <a:pPr/>
              <a:t>39</a:t>
            </a:fld>
            <a:endParaRPr lang="en-ZA"/>
          </a:p>
        </p:txBody>
      </p:sp>
    </p:spTree>
    <p:extLst>
      <p:ext uri="{BB962C8B-B14F-4D97-AF65-F5344CB8AC3E}">
        <p14:creationId xmlns:p14="http://schemas.microsoft.com/office/powerpoint/2010/main" val="19476786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have the choice of using slide 2 or slide 3 for your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header (title, solid </a:t>
            </a:r>
            <a:r>
              <a:rPr lang="en-US" dirty="0" err="1" smtClean="0"/>
              <a:t>colour</a:t>
            </a:r>
            <a:r>
              <a:rPr lang="en-US" baseline="0" dirty="0" smtClean="0"/>
              <a:t> block and logo)</a:t>
            </a:r>
            <a:r>
              <a:rPr lang="en-US" dirty="0" smtClean="0"/>
              <a:t> is not on the master pages in order to provide flexibility for</a:t>
            </a:r>
            <a:r>
              <a:rPr lang="en-US" baseline="0" dirty="0" smtClean="0"/>
              <a:t> faculty. It is therefore important for faculty to keep the consistency by inserting duplicate slides, if it is used at all. </a:t>
            </a:r>
            <a:endParaRPr lang="en-ZA" dirty="0" smtClean="0"/>
          </a:p>
        </p:txBody>
      </p:sp>
      <p:sp>
        <p:nvSpPr>
          <p:cNvPr id="4" name="Slide Number Placeholder 3"/>
          <p:cNvSpPr>
            <a:spLocks noGrp="1"/>
          </p:cNvSpPr>
          <p:nvPr>
            <p:ph type="sldNum" sz="quarter" idx="10"/>
          </p:nvPr>
        </p:nvSpPr>
        <p:spPr/>
        <p:txBody>
          <a:bodyPr/>
          <a:lstStyle/>
          <a:p>
            <a:fld id="{321E133D-2DCE-463A-8245-59E2488F7F64}" type="slidenum">
              <a:rPr lang="en-ZA" smtClean="0"/>
              <a:pPr/>
              <a:t>42</a:t>
            </a:fld>
            <a:endParaRPr lang="en-ZA"/>
          </a:p>
        </p:txBody>
      </p:sp>
    </p:spTree>
    <p:extLst>
      <p:ext uri="{BB962C8B-B14F-4D97-AF65-F5344CB8AC3E}">
        <p14:creationId xmlns:p14="http://schemas.microsoft.com/office/powerpoint/2010/main" val="1947678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have the choice of using slide 2 or slide 3 for your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header (title, solid </a:t>
            </a:r>
            <a:r>
              <a:rPr lang="en-US" dirty="0" err="1" smtClean="0"/>
              <a:t>colour</a:t>
            </a:r>
            <a:r>
              <a:rPr lang="en-US" baseline="0" dirty="0" smtClean="0"/>
              <a:t> block and logo)</a:t>
            </a:r>
            <a:r>
              <a:rPr lang="en-US" dirty="0" smtClean="0"/>
              <a:t> is not on the master pages in order to provide flexibility for</a:t>
            </a:r>
            <a:r>
              <a:rPr lang="en-US" baseline="0" dirty="0" smtClean="0"/>
              <a:t> faculty. It is therefore important for faculty to keep the consistency by inserting duplicate slides, if it is used at all. </a:t>
            </a:r>
            <a:endParaRPr lang="en-ZA" dirty="0" smtClean="0"/>
          </a:p>
        </p:txBody>
      </p:sp>
      <p:sp>
        <p:nvSpPr>
          <p:cNvPr id="4" name="Slide Number Placeholder 3"/>
          <p:cNvSpPr>
            <a:spLocks noGrp="1"/>
          </p:cNvSpPr>
          <p:nvPr>
            <p:ph type="sldNum" sz="quarter" idx="10"/>
          </p:nvPr>
        </p:nvSpPr>
        <p:spPr/>
        <p:txBody>
          <a:bodyPr/>
          <a:lstStyle/>
          <a:p>
            <a:fld id="{321E133D-2DCE-463A-8245-59E2488F7F64}" type="slidenum">
              <a:rPr lang="en-ZA" smtClean="0"/>
              <a:pPr/>
              <a:t>43</a:t>
            </a:fld>
            <a:endParaRPr lang="en-ZA"/>
          </a:p>
        </p:txBody>
      </p:sp>
    </p:spTree>
    <p:extLst>
      <p:ext uri="{BB962C8B-B14F-4D97-AF65-F5344CB8AC3E}">
        <p14:creationId xmlns:p14="http://schemas.microsoft.com/office/powerpoint/2010/main" val="19476786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have the choice of using slide 2 or slide 3 for your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header (title, solid </a:t>
            </a:r>
            <a:r>
              <a:rPr lang="en-US" dirty="0" err="1" smtClean="0"/>
              <a:t>colour</a:t>
            </a:r>
            <a:r>
              <a:rPr lang="en-US" baseline="0" dirty="0" smtClean="0"/>
              <a:t> block and logo)</a:t>
            </a:r>
            <a:r>
              <a:rPr lang="en-US" dirty="0" smtClean="0"/>
              <a:t> is not on the master pages in order to provide flexibility for</a:t>
            </a:r>
            <a:r>
              <a:rPr lang="en-US" baseline="0" dirty="0" smtClean="0"/>
              <a:t> faculty. It is therefore important for faculty to keep the consistency by inserting duplicate slides, if it is used at all. </a:t>
            </a:r>
            <a:endParaRPr lang="en-ZA" dirty="0" smtClean="0"/>
          </a:p>
        </p:txBody>
      </p:sp>
      <p:sp>
        <p:nvSpPr>
          <p:cNvPr id="4" name="Slide Number Placeholder 3"/>
          <p:cNvSpPr>
            <a:spLocks noGrp="1"/>
          </p:cNvSpPr>
          <p:nvPr>
            <p:ph type="sldNum" sz="quarter" idx="10"/>
          </p:nvPr>
        </p:nvSpPr>
        <p:spPr/>
        <p:txBody>
          <a:bodyPr/>
          <a:lstStyle/>
          <a:p>
            <a:fld id="{321E133D-2DCE-463A-8245-59E2488F7F64}" type="slidenum">
              <a:rPr lang="en-ZA" smtClean="0"/>
              <a:pPr/>
              <a:t>44</a:t>
            </a:fld>
            <a:endParaRPr lang="en-ZA"/>
          </a:p>
        </p:txBody>
      </p:sp>
    </p:spTree>
    <p:extLst>
      <p:ext uri="{BB962C8B-B14F-4D97-AF65-F5344CB8AC3E}">
        <p14:creationId xmlns:p14="http://schemas.microsoft.com/office/powerpoint/2010/main" val="19476786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have the choice of using slide 2 or slide 3 for your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header (title, solid </a:t>
            </a:r>
            <a:r>
              <a:rPr lang="en-US" dirty="0" err="1" smtClean="0"/>
              <a:t>colour</a:t>
            </a:r>
            <a:r>
              <a:rPr lang="en-US" baseline="0" dirty="0" smtClean="0"/>
              <a:t> block and logo)</a:t>
            </a:r>
            <a:r>
              <a:rPr lang="en-US" dirty="0" smtClean="0"/>
              <a:t> is not on the master pages in order to provide flexibility for</a:t>
            </a:r>
            <a:r>
              <a:rPr lang="en-US" baseline="0" dirty="0" smtClean="0"/>
              <a:t> faculty. It is therefore important for faculty to keep the consistency by inserting duplicate slides, if it is used at all. </a:t>
            </a:r>
            <a:endParaRPr lang="en-ZA" dirty="0" smtClean="0"/>
          </a:p>
        </p:txBody>
      </p:sp>
      <p:sp>
        <p:nvSpPr>
          <p:cNvPr id="4" name="Slide Number Placeholder 3"/>
          <p:cNvSpPr>
            <a:spLocks noGrp="1"/>
          </p:cNvSpPr>
          <p:nvPr>
            <p:ph type="sldNum" sz="quarter" idx="10"/>
          </p:nvPr>
        </p:nvSpPr>
        <p:spPr/>
        <p:txBody>
          <a:bodyPr/>
          <a:lstStyle/>
          <a:p>
            <a:fld id="{321E133D-2DCE-463A-8245-59E2488F7F64}" type="slidenum">
              <a:rPr lang="en-ZA" smtClean="0"/>
              <a:pPr/>
              <a:t>45</a:t>
            </a:fld>
            <a:endParaRPr lang="en-ZA"/>
          </a:p>
        </p:txBody>
      </p:sp>
    </p:spTree>
    <p:extLst>
      <p:ext uri="{BB962C8B-B14F-4D97-AF65-F5344CB8AC3E}">
        <p14:creationId xmlns:p14="http://schemas.microsoft.com/office/powerpoint/2010/main" val="19476786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have the choice of using slide 2 or slide 3 for your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header (title, solid </a:t>
            </a:r>
            <a:r>
              <a:rPr lang="en-US" dirty="0" err="1" smtClean="0"/>
              <a:t>colour</a:t>
            </a:r>
            <a:r>
              <a:rPr lang="en-US" baseline="0" dirty="0" smtClean="0"/>
              <a:t> block and logo)</a:t>
            </a:r>
            <a:r>
              <a:rPr lang="en-US" dirty="0" smtClean="0"/>
              <a:t> is not on the master pages in order to provide flexibility for</a:t>
            </a:r>
            <a:r>
              <a:rPr lang="en-US" baseline="0" dirty="0" smtClean="0"/>
              <a:t> faculty. It is therefore important for faculty to keep the consistency by inserting duplicate slides, if it is used at all. </a:t>
            </a:r>
            <a:endParaRPr lang="en-ZA" dirty="0" smtClean="0"/>
          </a:p>
        </p:txBody>
      </p:sp>
      <p:sp>
        <p:nvSpPr>
          <p:cNvPr id="4" name="Slide Number Placeholder 3"/>
          <p:cNvSpPr>
            <a:spLocks noGrp="1"/>
          </p:cNvSpPr>
          <p:nvPr>
            <p:ph type="sldNum" sz="quarter" idx="10"/>
          </p:nvPr>
        </p:nvSpPr>
        <p:spPr/>
        <p:txBody>
          <a:bodyPr/>
          <a:lstStyle/>
          <a:p>
            <a:fld id="{321E133D-2DCE-463A-8245-59E2488F7F64}" type="slidenum">
              <a:rPr lang="en-ZA" smtClean="0"/>
              <a:pPr/>
              <a:t>46</a:t>
            </a:fld>
            <a:endParaRPr lang="en-ZA"/>
          </a:p>
        </p:txBody>
      </p:sp>
    </p:spTree>
    <p:extLst>
      <p:ext uri="{BB962C8B-B14F-4D97-AF65-F5344CB8AC3E}">
        <p14:creationId xmlns:p14="http://schemas.microsoft.com/office/powerpoint/2010/main" val="19476786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have the choice of using slide 2 or slide 3 for your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header (title, solid </a:t>
            </a:r>
            <a:r>
              <a:rPr lang="en-US" dirty="0" err="1" smtClean="0"/>
              <a:t>colour</a:t>
            </a:r>
            <a:r>
              <a:rPr lang="en-US" baseline="0" dirty="0" smtClean="0"/>
              <a:t> block and logo)</a:t>
            </a:r>
            <a:r>
              <a:rPr lang="en-US" dirty="0" smtClean="0"/>
              <a:t> is not on the master pages in order to provide flexibility for</a:t>
            </a:r>
            <a:r>
              <a:rPr lang="en-US" baseline="0" dirty="0" smtClean="0"/>
              <a:t> faculty. It is therefore important for faculty to keep the consistency by inserting duplicate slides, if it is used at all. </a:t>
            </a:r>
            <a:endParaRPr lang="en-ZA" dirty="0" smtClean="0"/>
          </a:p>
        </p:txBody>
      </p:sp>
      <p:sp>
        <p:nvSpPr>
          <p:cNvPr id="4" name="Slide Number Placeholder 3"/>
          <p:cNvSpPr>
            <a:spLocks noGrp="1"/>
          </p:cNvSpPr>
          <p:nvPr>
            <p:ph type="sldNum" sz="quarter" idx="10"/>
          </p:nvPr>
        </p:nvSpPr>
        <p:spPr/>
        <p:txBody>
          <a:bodyPr/>
          <a:lstStyle/>
          <a:p>
            <a:fld id="{321E133D-2DCE-463A-8245-59E2488F7F64}" type="slidenum">
              <a:rPr lang="en-ZA" smtClean="0"/>
              <a:pPr/>
              <a:t>47</a:t>
            </a:fld>
            <a:endParaRPr lang="en-ZA"/>
          </a:p>
        </p:txBody>
      </p:sp>
    </p:spTree>
    <p:extLst>
      <p:ext uri="{BB962C8B-B14F-4D97-AF65-F5344CB8AC3E}">
        <p14:creationId xmlns:p14="http://schemas.microsoft.com/office/powerpoint/2010/main" val="19476786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have the choice of using slide 2 or slide 3 for your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header (title, solid </a:t>
            </a:r>
            <a:r>
              <a:rPr lang="en-US" dirty="0" err="1" smtClean="0"/>
              <a:t>colour</a:t>
            </a:r>
            <a:r>
              <a:rPr lang="en-US" baseline="0" dirty="0" smtClean="0"/>
              <a:t> block and logo)</a:t>
            </a:r>
            <a:r>
              <a:rPr lang="en-US" dirty="0" smtClean="0"/>
              <a:t> is not on the master pages in order to provide flexibility for</a:t>
            </a:r>
            <a:r>
              <a:rPr lang="en-US" baseline="0" dirty="0" smtClean="0"/>
              <a:t> faculty. It is therefore important for faculty to keep the consistency by inserting duplicate slides, if it is used at all. </a:t>
            </a:r>
            <a:endParaRPr lang="en-ZA" dirty="0" smtClean="0"/>
          </a:p>
        </p:txBody>
      </p:sp>
      <p:sp>
        <p:nvSpPr>
          <p:cNvPr id="4" name="Slide Number Placeholder 3"/>
          <p:cNvSpPr>
            <a:spLocks noGrp="1"/>
          </p:cNvSpPr>
          <p:nvPr>
            <p:ph type="sldNum" sz="quarter" idx="10"/>
          </p:nvPr>
        </p:nvSpPr>
        <p:spPr/>
        <p:txBody>
          <a:bodyPr/>
          <a:lstStyle/>
          <a:p>
            <a:fld id="{321E133D-2DCE-463A-8245-59E2488F7F64}" type="slidenum">
              <a:rPr lang="en-ZA" smtClean="0"/>
              <a:pPr/>
              <a:t>48</a:t>
            </a:fld>
            <a:endParaRPr lang="en-ZA"/>
          </a:p>
        </p:txBody>
      </p:sp>
    </p:spTree>
    <p:extLst>
      <p:ext uri="{BB962C8B-B14F-4D97-AF65-F5344CB8AC3E}">
        <p14:creationId xmlns:p14="http://schemas.microsoft.com/office/powerpoint/2010/main" val="1947678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have the choice of using slide 2 or slide 3 for your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header (title, solid </a:t>
            </a:r>
            <a:r>
              <a:rPr lang="en-US" dirty="0" err="1" smtClean="0"/>
              <a:t>colour</a:t>
            </a:r>
            <a:r>
              <a:rPr lang="en-US" baseline="0" dirty="0" smtClean="0"/>
              <a:t> block and logo)</a:t>
            </a:r>
            <a:r>
              <a:rPr lang="en-US" dirty="0" smtClean="0"/>
              <a:t> is not on the master pages in order to provide flexibility for</a:t>
            </a:r>
            <a:r>
              <a:rPr lang="en-US" baseline="0" dirty="0" smtClean="0"/>
              <a:t> faculty. It is therefore important for faculty to keep the consistency by inserting duplicate slides, if it is used at all. </a:t>
            </a:r>
            <a:endParaRPr lang="en-ZA" dirty="0" smtClean="0"/>
          </a:p>
        </p:txBody>
      </p:sp>
      <p:sp>
        <p:nvSpPr>
          <p:cNvPr id="4" name="Slide Number Placeholder 3"/>
          <p:cNvSpPr>
            <a:spLocks noGrp="1"/>
          </p:cNvSpPr>
          <p:nvPr>
            <p:ph type="sldNum" sz="quarter" idx="10"/>
          </p:nvPr>
        </p:nvSpPr>
        <p:spPr/>
        <p:txBody>
          <a:bodyPr/>
          <a:lstStyle/>
          <a:p>
            <a:fld id="{321E133D-2DCE-463A-8245-59E2488F7F64}" type="slidenum">
              <a:rPr lang="en-ZA" smtClean="0"/>
              <a:pPr/>
              <a:t>4</a:t>
            </a:fld>
            <a:endParaRPr lang="en-ZA"/>
          </a:p>
        </p:txBody>
      </p:sp>
    </p:spTree>
    <p:extLst>
      <p:ext uri="{BB962C8B-B14F-4D97-AF65-F5344CB8AC3E}">
        <p14:creationId xmlns:p14="http://schemas.microsoft.com/office/powerpoint/2010/main" val="19476786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have the choice of using slide 2 or slide 3 for your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header (title, solid </a:t>
            </a:r>
            <a:r>
              <a:rPr lang="en-US" dirty="0" err="1" smtClean="0"/>
              <a:t>colour</a:t>
            </a:r>
            <a:r>
              <a:rPr lang="en-US" baseline="0" dirty="0" smtClean="0"/>
              <a:t> block and logo)</a:t>
            </a:r>
            <a:r>
              <a:rPr lang="en-US" dirty="0" smtClean="0"/>
              <a:t> is not on the master pages in order to provide flexibility for</a:t>
            </a:r>
            <a:r>
              <a:rPr lang="en-US" baseline="0" dirty="0" smtClean="0"/>
              <a:t> faculty. It is therefore important for faculty to keep the consistency by inserting duplicate slides, if it is used at all. </a:t>
            </a:r>
            <a:endParaRPr lang="en-ZA" dirty="0" smtClean="0"/>
          </a:p>
        </p:txBody>
      </p:sp>
      <p:sp>
        <p:nvSpPr>
          <p:cNvPr id="4" name="Slide Number Placeholder 3"/>
          <p:cNvSpPr>
            <a:spLocks noGrp="1"/>
          </p:cNvSpPr>
          <p:nvPr>
            <p:ph type="sldNum" sz="quarter" idx="10"/>
          </p:nvPr>
        </p:nvSpPr>
        <p:spPr/>
        <p:txBody>
          <a:bodyPr/>
          <a:lstStyle/>
          <a:p>
            <a:fld id="{321E133D-2DCE-463A-8245-59E2488F7F64}" type="slidenum">
              <a:rPr lang="en-ZA" smtClean="0"/>
              <a:pPr/>
              <a:t>49</a:t>
            </a:fld>
            <a:endParaRPr lang="en-ZA"/>
          </a:p>
        </p:txBody>
      </p:sp>
    </p:spTree>
    <p:extLst>
      <p:ext uri="{BB962C8B-B14F-4D97-AF65-F5344CB8AC3E}">
        <p14:creationId xmlns:p14="http://schemas.microsoft.com/office/powerpoint/2010/main" val="194767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have the choice of using slide 2 or slide 3 for your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header (title, solid </a:t>
            </a:r>
            <a:r>
              <a:rPr lang="en-US" dirty="0" err="1" smtClean="0"/>
              <a:t>colour</a:t>
            </a:r>
            <a:r>
              <a:rPr lang="en-US" baseline="0" dirty="0" smtClean="0"/>
              <a:t> block and logo)</a:t>
            </a:r>
            <a:r>
              <a:rPr lang="en-US" dirty="0" smtClean="0"/>
              <a:t> is not on the master pages in order to provide flexibility for</a:t>
            </a:r>
            <a:r>
              <a:rPr lang="en-US" baseline="0" dirty="0" smtClean="0"/>
              <a:t> faculty. It is therefore important for faculty to keep the consistency by inserting duplicate slides, if it is used at all. </a:t>
            </a:r>
            <a:endParaRPr lang="en-ZA" dirty="0" smtClean="0"/>
          </a:p>
        </p:txBody>
      </p:sp>
      <p:sp>
        <p:nvSpPr>
          <p:cNvPr id="4" name="Slide Number Placeholder 3"/>
          <p:cNvSpPr>
            <a:spLocks noGrp="1"/>
          </p:cNvSpPr>
          <p:nvPr>
            <p:ph type="sldNum" sz="quarter" idx="10"/>
          </p:nvPr>
        </p:nvSpPr>
        <p:spPr/>
        <p:txBody>
          <a:bodyPr/>
          <a:lstStyle/>
          <a:p>
            <a:fld id="{321E133D-2DCE-463A-8245-59E2488F7F64}" type="slidenum">
              <a:rPr lang="en-ZA" smtClean="0"/>
              <a:pPr/>
              <a:t>7</a:t>
            </a:fld>
            <a:endParaRPr lang="en-ZA"/>
          </a:p>
        </p:txBody>
      </p:sp>
    </p:spTree>
    <p:extLst>
      <p:ext uri="{BB962C8B-B14F-4D97-AF65-F5344CB8AC3E}">
        <p14:creationId xmlns:p14="http://schemas.microsoft.com/office/powerpoint/2010/main" val="194767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have the choice of using slide 2 or slide 3 for your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header (title, solid </a:t>
            </a:r>
            <a:r>
              <a:rPr lang="en-US" dirty="0" err="1" smtClean="0"/>
              <a:t>colour</a:t>
            </a:r>
            <a:r>
              <a:rPr lang="en-US" baseline="0" dirty="0" smtClean="0"/>
              <a:t> block and logo)</a:t>
            </a:r>
            <a:r>
              <a:rPr lang="en-US" dirty="0" smtClean="0"/>
              <a:t> is not on the master pages in order to provide flexibility for</a:t>
            </a:r>
            <a:r>
              <a:rPr lang="en-US" baseline="0" dirty="0" smtClean="0"/>
              <a:t> faculty. It is therefore important for faculty to keep the consistency by inserting duplicate slides, if it is used at all. </a:t>
            </a:r>
            <a:endParaRPr lang="en-ZA" dirty="0" smtClean="0"/>
          </a:p>
        </p:txBody>
      </p:sp>
      <p:sp>
        <p:nvSpPr>
          <p:cNvPr id="4" name="Slide Number Placeholder 3"/>
          <p:cNvSpPr>
            <a:spLocks noGrp="1"/>
          </p:cNvSpPr>
          <p:nvPr>
            <p:ph type="sldNum" sz="quarter" idx="10"/>
          </p:nvPr>
        </p:nvSpPr>
        <p:spPr/>
        <p:txBody>
          <a:bodyPr/>
          <a:lstStyle/>
          <a:p>
            <a:fld id="{321E133D-2DCE-463A-8245-59E2488F7F64}" type="slidenum">
              <a:rPr lang="en-ZA" smtClean="0"/>
              <a:pPr/>
              <a:t>8</a:t>
            </a:fld>
            <a:endParaRPr lang="en-ZA"/>
          </a:p>
        </p:txBody>
      </p:sp>
    </p:spTree>
    <p:extLst>
      <p:ext uri="{BB962C8B-B14F-4D97-AF65-F5344CB8AC3E}">
        <p14:creationId xmlns:p14="http://schemas.microsoft.com/office/powerpoint/2010/main" val="1947678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dirty="0" smtClean="0"/>
          </a:p>
        </p:txBody>
      </p:sp>
      <p:sp>
        <p:nvSpPr>
          <p:cNvPr id="4" name="Slide Number Placeholder 3"/>
          <p:cNvSpPr>
            <a:spLocks noGrp="1"/>
          </p:cNvSpPr>
          <p:nvPr>
            <p:ph type="sldNum" sz="quarter" idx="10"/>
          </p:nvPr>
        </p:nvSpPr>
        <p:spPr/>
        <p:txBody>
          <a:bodyPr/>
          <a:lstStyle/>
          <a:p>
            <a:fld id="{321E133D-2DCE-463A-8245-59E2488F7F64}" type="slidenum">
              <a:rPr lang="en-ZA" smtClean="0"/>
              <a:pPr/>
              <a:t>9</a:t>
            </a:fld>
            <a:endParaRPr lang="en-ZA"/>
          </a:p>
        </p:txBody>
      </p:sp>
    </p:spTree>
    <p:extLst>
      <p:ext uri="{BB962C8B-B14F-4D97-AF65-F5344CB8AC3E}">
        <p14:creationId xmlns:p14="http://schemas.microsoft.com/office/powerpoint/2010/main" val="1947678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dirty="0" smtClean="0"/>
          </a:p>
        </p:txBody>
      </p:sp>
      <p:sp>
        <p:nvSpPr>
          <p:cNvPr id="4" name="Slide Number Placeholder 3"/>
          <p:cNvSpPr>
            <a:spLocks noGrp="1"/>
          </p:cNvSpPr>
          <p:nvPr>
            <p:ph type="sldNum" sz="quarter" idx="10"/>
          </p:nvPr>
        </p:nvSpPr>
        <p:spPr/>
        <p:txBody>
          <a:bodyPr/>
          <a:lstStyle/>
          <a:p>
            <a:fld id="{321E133D-2DCE-463A-8245-59E2488F7F64}" type="slidenum">
              <a:rPr lang="en-ZA" smtClean="0"/>
              <a:pPr/>
              <a:t>10</a:t>
            </a:fld>
            <a:endParaRPr lang="en-ZA"/>
          </a:p>
        </p:txBody>
      </p:sp>
    </p:spTree>
    <p:extLst>
      <p:ext uri="{BB962C8B-B14F-4D97-AF65-F5344CB8AC3E}">
        <p14:creationId xmlns:p14="http://schemas.microsoft.com/office/powerpoint/2010/main" val="194767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dirty="0" smtClean="0"/>
          </a:p>
        </p:txBody>
      </p:sp>
      <p:sp>
        <p:nvSpPr>
          <p:cNvPr id="4" name="Slide Number Placeholder 3"/>
          <p:cNvSpPr>
            <a:spLocks noGrp="1"/>
          </p:cNvSpPr>
          <p:nvPr>
            <p:ph type="sldNum" sz="quarter" idx="10"/>
          </p:nvPr>
        </p:nvSpPr>
        <p:spPr/>
        <p:txBody>
          <a:bodyPr/>
          <a:lstStyle/>
          <a:p>
            <a:fld id="{321E133D-2DCE-463A-8245-59E2488F7F64}" type="slidenum">
              <a:rPr lang="en-ZA" smtClean="0"/>
              <a:pPr/>
              <a:t>11</a:t>
            </a:fld>
            <a:endParaRPr lang="en-ZA"/>
          </a:p>
        </p:txBody>
      </p:sp>
    </p:spTree>
    <p:extLst>
      <p:ext uri="{BB962C8B-B14F-4D97-AF65-F5344CB8AC3E}">
        <p14:creationId xmlns:p14="http://schemas.microsoft.com/office/powerpoint/2010/main" val="1947678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66"/>
            <a:ext cx="9144000" cy="6898608"/>
          </a:xfrm>
          <a:prstGeom prst="rect">
            <a:avLst/>
          </a:prstGeom>
        </p:spPr>
      </p:pic>
      <p:sp>
        <p:nvSpPr>
          <p:cNvPr id="6" name="Slide Number Placeholder 5"/>
          <p:cNvSpPr>
            <a:spLocks noGrp="1"/>
          </p:cNvSpPr>
          <p:nvPr>
            <p:ph type="sldNum" sz="quarter" idx="12"/>
          </p:nvPr>
        </p:nvSpPr>
        <p:spPr>
          <a:xfrm>
            <a:off x="6553200" y="6520259"/>
            <a:ext cx="2133600" cy="365125"/>
          </a:xfrm>
        </p:spPr>
        <p:txBody>
          <a:bodyPr/>
          <a:lstStyle/>
          <a:p>
            <a:fld id="{C97F4B4B-1DA3-4C64-BEF4-4C458259B3CF}" type="slidenum">
              <a:rPr lang="en-ZA" smtClean="0"/>
              <a:pPr/>
              <a:t>‹#›</a:t>
            </a:fld>
            <a:endParaRPr lang="en-ZA"/>
          </a:p>
        </p:txBody>
      </p:sp>
    </p:spTree>
    <p:extLst>
      <p:ext uri="{BB962C8B-B14F-4D97-AF65-F5344CB8AC3E}">
        <p14:creationId xmlns:p14="http://schemas.microsoft.com/office/powerpoint/2010/main" val="3345581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C6C9F1E-A57E-4890-B7A8-1D64CD10BF31}" type="datetime1">
              <a:rPr lang="en-ZA" smtClean="0"/>
              <a:pPr/>
              <a:t>2013/09/04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97F4B4B-1DA3-4C64-BEF4-4C458259B3CF}" type="slidenum">
              <a:rPr lang="en-ZA" smtClean="0"/>
              <a:pPr/>
              <a:t>‹#›</a:t>
            </a:fld>
            <a:endParaRPr lang="en-ZA"/>
          </a:p>
        </p:txBody>
      </p:sp>
    </p:spTree>
    <p:extLst>
      <p:ext uri="{BB962C8B-B14F-4D97-AF65-F5344CB8AC3E}">
        <p14:creationId xmlns:p14="http://schemas.microsoft.com/office/powerpoint/2010/main" val="1725982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6"/>
            <a:ext cx="2057400" cy="5073427"/>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1052736"/>
            <a:ext cx="6019800" cy="50734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95F3142-A008-48A2-B93F-28CA2CB42608}" type="datetime1">
              <a:rPr lang="en-ZA" smtClean="0"/>
              <a:pPr/>
              <a:t>2013/09/04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97F4B4B-1DA3-4C64-BEF4-4C458259B3CF}" type="slidenum">
              <a:rPr lang="en-ZA" smtClean="0"/>
              <a:pPr/>
              <a:t>‹#›</a:t>
            </a:fld>
            <a:endParaRPr lang="en-ZA"/>
          </a:p>
        </p:txBody>
      </p:sp>
    </p:spTree>
    <p:extLst>
      <p:ext uri="{BB962C8B-B14F-4D97-AF65-F5344CB8AC3E}">
        <p14:creationId xmlns:p14="http://schemas.microsoft.com/office/powerpoint/2010/main" val="4203379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59913BC-05CA-4C69-BAE2-5EAC63D35BA1}" type="datetimeFigureOut">
              <a:rPr lang="en-ZA" smtClean="0"/>
              <a:pPr/>
              <a:t>2013/09/04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0A9D72E-7BFB-4075-998D-9CDFD319ACA8}" type="slidenum">
              <a:rPr lang="en-ZA" smtClean="0"/>
              <a:pPr/>
              <a:t>‹#›</a:t>
            </a:fld>
            <a:endParaRPr lang="en-Z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22800" y="1885950"/>
            <a:ext cx="4013200" cy="4171950"/>
          </a:xfrm>
        </p:spPr>
        <p:txBody>
          <a:bodyPr/>
          <a:lstStyle/>
          <a:p>
            <a:pPr lvl="0"/>
            <a:endParaRPr lang="en-GB" noProof="0" smtClean="0"/>
          </a:p>
        </p:txBody>
      </p:sp>
      <p:sp>
        <p:nvSpPr>
          <p:cNvPr id="5" name="Rectangle 1028"/>
          <p:cNvSpPr>
            <a:spLocks noGrp="1" noChangeArrowheads="1"/>
          </p:cNvSpPr>
          <p:nvPr>
            <p:ph type="dt" sz="half" idx="10"/>
          </p:nvPr>
        </p:nvSpPr>
        <p:spPr>
          <a:xfrm>
            <a:off x="457200" y="6381750"/>
            <a:ext cx="2133600" cy="339725"/>
          </a:xfrm>
          <a:prstGeom prst="rect">
            <a:avLst/>
          </a:prstGeom>
        </p:spPr>
        <p:txBody>
          <a:bodyPr/>
          <a:lstStyle>
            <a:lvl1pPr>
              <a:defRPr/>
            </a:lvl1pPr>
          </a:lstStyle>
          <a:p>
            <a:pPr>
              <a:defRPr/>
            </a:pPr>
            <a:endParaRPr lang="en-US"/>
          </a:p>
        </p:txBody>
      </p:sp>
      <p:sp>
        <p:nvSpPr>
          <p:cNvPr id="6" name="Rectangle 1029"/>
          <p:cNvSpPr>
            <a:spLocks noGrp="1" noChangeArrowheads="1"/>
          </p:cNvSpPr>
          <p:nvPr>
            <p:ph type="ftr" sz="quarter" idx="11"/>
          </p:nvPr>
        </p:nvSpPr>
        <p:spPr/>
        <p:txBody>
          <a:bodyPr/>
          <a:lstStyle>
            <a:lvl1pPr>
              <a:defRPr/>
            </a:lvl1pPr>
          </a:lstStyle>
          <a:p>
            <a:pPr>
              <a:defRPr/>
            </a:pPr>
            <a:endParaRPr lang="en-US"/>
          </a:p>
        </p:txBody>
      </p:sp>
      <p:sp>
        <p:nvSpPr>
          <p:cNvPr id="7" name="Rectangle 1030"/>
          <p:cNvSpPr>
            <a:spLocks noGrp="1" noChangeArrowheads="1"/>
          </p:cNvSpPr>
          <p:nvPr>
            <p:ph type="sldNum" sz="quarter" idx="12"/>
          </p:nvPr>
        </p:nvSpPr>
        <p:spPr/>
        <p:txBody>
          <a:bodyPr/>
          <a:lstStyle>
            <a:lvl1pPr>
              <a:defRPr/>
            </a:lvl1pPr>
          </a:lstStyle>
          <a:p>
            <a:pPr>
              <a:defRPr/>
            </a:pPr>
            <a:fld id="{FDB1EC0D-A7DD-487F-9AE7-6E0C0ADC4CA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8574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AFEA90B-A2F4-4DD5-8F8F-68B5FD252C60}" type="datetime1">
              <a:rPr lang="en-ZA" smtClean="0"/>
              <a:pPr/>
              <a:t>2013/09/04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97F4B4B-1DA3-4C64-BEF4-4C458259B3CF}" type="slidenum">
              <a:rPr lang="en-ZA" smtClean="0"/>
              <a:pPr/>
              <a:t>‹#›</a:t>
            </a:fld>
            <a:endParaRPr lang="en-ZA"/>
          </a:p>
        </p:txBody>
      </p:sp>
    </p:spTree>
    <p:extLst>
      <p:ext uri="{BB962C8B-B14F-4D97-AF65-F5344CB8AC3E}">
        <p14:creationId xmlns:p14="http://schemas.microsoft.com/office/powerpoint/2010/main" val="719291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626A2D-DF39-45E7-95A4-E547B1146670}" type="datetime1">
              <a:rPr lang="en-ZA" smtClean="0"/>
              <a:pPr/>
              <a:t>2013/09/04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97F4B4B-1DA3-4C64-BEF4-4C458259B3CF}" type="slidenum">
              <a:rPr lang="en-ZA" smtClean="0"/>
              <a:pPr/>
              <a:t>‹#›</a:t>
            </a:fld>
            <a:endParaRPr lang="en-ZA"/>
          </a:p>
        </p:txBody>
      </p:sp>
    </p:spTree>
    <p:extLst>
      <p:ext uri="{BB962C8B-B14F-4D97-AF65-F5344CB8AC3E}">
        <p14:creationId xmlns:p14="http://schemas.microsoft.com/office/powerpoint/2010/main" val="806764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96752"/>
            <a:ext cx="4038600" cy="49294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196752"/>
            <a:ext cx="4038600" cy="49294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F580B958-9DCC-43BA-81BA-FB4AC7678621}" type="datetime1">
              <a:rPr lang="en-ZA" smtClean="0"/>
              <a:pPr/>
              <a:t>2013/09/04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97F4B4B-1DA3-4C64-BEF4-4C458259B3CF}" type="slidenum">
              <a:rPr lang="en-ZA" smtClean="0"/>
              <a:pPr/>
              <a:t>‹#›</a:t>
            </a:fld>
            <a:endParaRPr lang="en-ZA"/>
          </a:p>
        </p:txBody>
      </p:sp>
    </p:spTree>
    <p:extLst>
      <p:ext uri="{BB962C8B-B14F-4D97-AF65-F5344CB8AC3E}">
        <p14:creationId xmlns:p14="http://schemas.microsoft.com/office/powerpoint/2010/main" val="932102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9675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36514"/>
            <a:ext cx="4040188" cy="4256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19675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36514"/>
            <a:ext cx="4041775" cy="4256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BD7096F7-1805-48B0-B9A2-825206CDF867}" type="datetime1">
              <a:rPr lang="en-ZA" smtClean="0"/>
              <a:pPr/>
              <a:t>2013/09/04</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C97F4B4B-1DA3-4C64-BEF4-4C458259B3CF}" type="slidenum">
              <a:rPr lang="en-ZA" smtClean="0"/>
              <a:pPr/>
              <a:t>‹#›</a:t>
            </a:fld>
            <a:endParaRPr lang="en-ZA"/>
          </a:p>
        </p:txBody>
      </p:sp>
    </p:spTree>
    <p:extLst>
      <p:ext uri="{BB962C8B-B14F-4D97-AF65-F5344CB8AC3E}">
        <p14:creationId xmlns:p14="http://schemas.microsoft.com/office/powerpoint/2010/main" val="3512410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4527CF7-DC7A-4536-81F2-8A263CA3636F}" type="datetime1">
              <a:rPr lang="en-ZA" smtClean="0"/>
              <a:pPr/>
              <a:t>2013/09/04</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C97F4B4B-1DA3-4C64-BEF4-4C458259B3CF}" type="slidenum">
              <a:rPr lang="en-ZA" smtClean="0"/>
              <a:pPr/>
              <a:t>‹#›</a:t>
            </a:fld>
            <a:endParaRPr lang="en-ZA"/>
          </a:p>
        </p:txBody>
      </p:sp>
    </p:spTree>
    <p:extLst>
      <p:ext uri="{BB962C8B-B14F-4D97-AF65-F5344CB8AC3E}">
        <p14:creationId xmlns:p14="http://schemas.microsoft.com/office/powerpoint/2010/main" val="783551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D343EB-EA76-4D08-BB97-F1B1D492A1D7}" type="datetime1">
              <a:rPr lang="en-ZA" smtClean="0"/>
              <a:pPr/>
              <a:t>2013/09/04</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C97F4B4B-1DA3-4C64-BEF4-4C458259B3CF}" type="slidenum">
              <a:rPr lang="en-ZA" smtClean="0"/>
              <a:pPr/>
              <a:t>‹#›</a:t>
            </a:fld>
            <a:endParaRPr lang="en-ZA"/>
          </a:p>
        </p:txBody>
      </p:sp>
      <p:sp>
        <p:nvSpPr>
          <p:cNvPr id="6" name="Rectangle 5"/>
          <p:cNvSpPr/>
          <p:nvPr userDrawn="1"/>
        </p:nvSpPr>
        <p:spPr>
          <a:xfrm>
            <a:off x="0" y="764704"/>
            <a:ext cx="9144000" cy="609329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9913153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052736"/>
            <a:ext cx="5111750" cy="5073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052736"/>
            <a:ext cx="3008313" cy="50734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012B0E22-08C0-44CE-8B24-B7B33CA2EDB6}" type="datetime1">
              <a:rPr lang="en-ZA" smtClean="0"/>
              <a:pPr/>
              <a:t>2013/09/04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97F4B4B-1DA3-4C64-BEF4-4C458259B3CF}" type="slidenum">
              <a:rPr lang="en-ZA" smtClean="0"/>
              <a:pPr/>
              <a:t>‹#›</a:t>
            </a:fld>
            <a:endParaRPr lang="en-ZA"/>
          </a:p>
        </p:txBody>
      </p:sp>
    </p:spTree>
    <p:extLst>
      <p:ext uri="{BB962C8B-B14F-4D97-AF65-F5344CB8AC3E}">
        <p14:creationId xmlns:p14="http://schemas.microsoft.com/office/powerpoint/2010/main" val="734183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21160"/>
            <a:ext cx="5486400" cy="546177"/>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1052736"/>
            <a:ext cx="5486400" cy="36748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96536"/>
            <a:ext cx="5486400" cy="7756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6CD885-55AD-4E8A-8E34-F7FB9A3A549A}" type="datetime1">
              <a:rPr lang="en-ZA" smtClean="0"/>
              <a:pPr/>
              <a:t>2013/09/04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97F4B4B-1DA3-4C64-BEF4-4C458259B3CF}" type="slidenum">
              <a:rPr lang="en-ZA" smtClean="0"/>
              <a:pPr/>
              <a:t>‹#›</a:t>
            </a:fld>
            <a:endParaRPr lang="en-ZA"/>
          </a:p>
        </p:txBody>
      </p:sp>
    </p:spTree>
    <p:extLst>
      <p:ext uri="{BB962C8B-B14F-4D97-AF65-F5344CB8AC3E}">
        <p14:creationId xmlns:p14="http://schemas.microsoft.com/office/powerpoint/2010/main" val="311101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0622"/>
            <a:ext cx="8229600" cy="562074"/>
          </a:xfrm>
          <a:prstGeom prst="rect">
            <a:avLst/>
          </a:prstGeom>
        </p:spPr>
        <p:txBody>
          <a:bodyPr vert="horz" lIns="91440" tIns="45720" rIns="91440" bIns="45720" rtlCol="0" anchor="ctr">
            <a:normAutofit/>
          </a:bodyPr>
          <a:lstStyle/>
          <a:p>
            <a:r>
              <a:rPr lang="en-ZA" sz="3200" b="1" dirty="0" smtClean="0">
                <a:solidFill>
                  <a:srgbClr val="920D2C"/>
                </a:solidFill>
              </a:rPr>
              <a:t>TITLE: </a:t>
            </a:r>
            <a:r>
              <a:rPr lang="en-ZA" sz="3200" b="1" dirty="0" smtClean="0"/>
              <a:t>CALIBRI BOLD 30pt</a:t>
            </a:r>
            <a:endParaRPr lang="en-ZA" dirty="0"/>
          </a:p>
        </p:txBody>
      </p:sp>
      <p:sp>
        <p:nvSpPr>
          <p:cNvPr id="3" name="Text Placehold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6ECC4-6322-4F33-9DC1-B26C490B3706}" type="datetime1">
              <a:rPr lang="en-ZA" smtClean="0"/>
              <a:pPr/>
              <a:t>2013/09/04</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F4B4B-1DA3-4C64-BEF4-4C458259B3CF}" type="slidenum">
              <a:rPr lang="en-ZA" smtClean="0"/>
              <a:pPr/>
              <a:t>‹#›</a:t>
            </a:fld>
            <a:endParaRPr lang="en-ZA"/>
          </a:p>
        </p:txBody>
      </p:sp>
    </p:spTree>
    <p:extLst>
      <p:ext uri="{BB962C8B-B14F-4D97-AF65-F5344CB8AC3E}">
        <p14:creationId xmlns:p14="http://schemas.microsoft.com/office/powerpoint/2010/main" val="2898816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wm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347864" y="1717644"/>
            <a:ext cx="5256584" cy="3416320"/>
          </a:xfrm>
          <a:prstGeom prst="rect">
            <a:avLst/>
          </a:prstGeom>
          <a:noFill/>
        </p:spPr>
        <p:txBody>
          <a:bodyPr wrap="square" rtlCol="0">
            <a:spAutoFit/>
          </a:bodyPr>
          <a:lstStyle/>
          <a:p>
            <a:endParaRPr lang="en-ZA" sz="4000" b="1" dirty="0" smtClean="0"/>
          </a:p>
          <a:p>
            <a:endParaRPr lang="en-ZA" sz="4000" b="1" dirty="0" smtClean="0"/>
          </a:p>
          <a:p>
            <a:r>
              <a:rPr lang="en-ZA" sz="4000" b="1" dirty="0" smtClean="0"/>
              <a:t>MFMA SCM-PPOS</a:t>
            </a:r>
          </a:p>
          <a:p>
            <a:endParaRPr lang="en-ZA" sz="4000" b="1" dirty="0"/>
          </a:p>
          <a:p>
            <a:r>
              <a:rPr lang="en-ZA" sz="3200" b="1" dirty="0" smtClean="0"/>
              <a:t>Learning material</a:t>
            </a:r>
            <a:endParaRPr lang="en-ZA" sz="3200" dirty="0" smtClean="0"/>
          </a:p>
          <a:p>
            <a:endParaRPr lang="en-ZA" sz="2400" dirty="0"/>
          </a:p>
        </p:txBody>
      </p:sp>
      <p:sp>
        <p:nvSpPr>
          <p:cNvPr id="12" name="TextBox 11"/>
          <p:cNvSpPr txBox="1"/>
          <p:nvPr/>
        </p:nvSpPr>
        <p:spPr>
          <a:xfrm>
            <a:off x="360971" y="5839554"/>
            <a:ext cx="2016224" cy="307777"/>
          </a:xfrm>
          <a:prstGeom prst="rect">
            <a:avLst/>
          </a:prstGeom>
          <a:noFill/>
        </p:spPr>
        <p:txBody>
          <a:bodyPr wrap="square" rtlCol="0">
            <a:spAutoFit/>
          </a:bodyPr>
          <a:lstStyle/>
          <a:p>
            <a:r>
              <a:rPr lang="en-ZA" sz="1400" b="1" dirty="0" smtClean="0">
                <a:solidFill>
                  <a:srgbClr val="920D2C"/>
                </a:solidFill>
              </a:rPr>
              <a:t>Date:  </a:t>
            </a:r>
            <a:r>
              <a:rPr lang="en-ZA" sz="1400" dirty="0" smtClean="0">
                <a:solidFill>
                  <a:srgbClr val="920D2C"/>
                </a:solidFill>
              </a:rPr>
              <a:t>2013</a:t>
            </a:r>
            <a:endParaRPr lang="en-ZA" sz="1400" dirty="0">
              <a:solidFill>
                <a:srgbClr val="920D2C"/>
              </a:solidFill>
            </a:endParaRPr>
          </a:p>
        </p:txBody>
      </p:sp>
      <p:sp>
        <p:nvSpPr>
          <p:cNvPr id="15" name="TextBox 14"/>
          <p:cNvSpPr txBox="1"/>
          <p:nvPr/>
        </p:nvSpPr>
        <p:spPr>
          <a:xfrm>
            <a:off x="360971" y="4941167"/>
            <a:ext cx="2808312" cy="569387"/>
          </a:xfrm>
          <a:prstGeom prst="rect">
            <a:avLst/>
          </a:prstGeom>
          <a:noFill/>
        </p:spPr>
        <p:txBody>
          <a:bodyPr wrap="square" rtlCol="0">
            <a:spAutoFit/>
          </a:bodyPr>
          <a:lstStyle/>
          <a:p>
            <a:r>
              <a:rPr lang="en-ZA" sz="1550" dirty="0"/>
              <a:t>Your partner in world-class</a:t>
            </a:r>
          </a:p>
          <a:p>
            <a:r>
              <a:rPr lang="en-ZA" sz="1550" dirty="0"/>
              <a:t>business learning</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7239" t="3591" r="7239" b="8428"/>
          <a:stretch/>
        </p:blipFill>
        <p:spPr>
          <a:xfrm>
            <a:off x="193836" y="188640"/>
            <a:ext cx="2975447" cy="3061060"/>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188640"/>
            <a:ext cx="3960440" cy="1008112"/>
          </a:xfrm>
          <a:prstGeom prst="rect">
            <a:avLst/>
          </a:prstGeom>
          <a:noFill/>
          <a:ln>
            <a:noFill/>
          </a:ln>
        </p:spPr>
      </p:pic>
    </p:spTree>
    <p:extLst>
      <p:ext uri="{BB962C8B-B14F-4D97-AF65-F5344CB8AC3E}">
        <p14:creationId xmlns:p14="http://schemas.microsoft.com/office/powerpoint/2010/main" val="1856690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MFMA SCM PPOS – MODULE 1</a:t>
            </a:r>
            <a:endParaRPr lang="en-ZA" sz="3200" b="1" dirty="0">
              <a:solidFill>
                <a:schemeClr val="tx1">
                  <a:lumMod val="75000"/>
                  <a:lumOff val="25000"/>
                </a:schemeClr>
              </a:solidFill>
            </a:endParaRPr>
          </a:p>
        </p:txBody>
      </p:sp>
      <p:sp>
        <p:nvSpPr>
          <p:cNvPr id="6" name="TextBox 5"/>
          <p:cNvSpPr txBox="1"/>
          <p:nvPr/>
        </p:nvSpPr>
        <p:spPr>
          <a:xfrm>
            <a:off x="539552" y="980728"/>
            <a:ext cx="7992888" cy="1815882"/>
          </a:xfrm>
          <a:prstGeom prst="rect">
            <a:avLst/>
          </a:prstGeom>
          <a:noFill/>
        </p:spPr>
        <p:txBody>
          <a:bodyPr wrap="square" rtlCol="0">
            <a:spAutoFit/>
          </a:bodyPr>
          <a:lstStyle/>
          <a:p>
            <a:pPr lvl="4"/>
            <a:endParaRPr lang="en-US" sz="2000" dirty="0"/>
          </a:p>
          <a:p>
            <a:pPr lvl="4"/>
            <a:endParaRPr lang="en-US" sz="2000" dirty="0"/>
          </a:p>
          <a:p>
            <a:pPr lvl="4"/>
            <a:endParaRPr lang="en-US" dirty="0"/>
          </a:p>
          <a:p>
            <a:pPr lvl="3"/>
            <a:endParaRPr lang="en-US" dirty="0"/>
          </a:p>
          <a:p>
            <a:pPr lvl="3"/>
            <a:endParaRPr lang="en-US" dirty="0"/>
          </a:p>
          <a:p>
            <a:pPr lvl="4"/>
            <a:endParaRPr lang="en-ZA" dirty="0"/>
          </a:p>
        </p:txBody>
      </p:sp>
      <p:sp>
        <p:nvSpPr>
          <p:cNvPr id="9" name="Slide Number Placeholder 8"/>
          <p:cNvSpPr>
            <a:spLocks noGrp="1"/>
          </p:cNvSpPr>
          <p:nvPr>
            <p:ph type="sldNum" sz="quarter" idx="12"/>
          </p:nvPr>
        </p:nvSpPr>
        <p:spPr/>
        <p:txBody>
          <a:bodyPr/>
          <a:lstStyle/>
          <a:p>
            <a:fld id="{C97F4B4B-1DA3-4C64-BEF4-4C458259B3CF}" type="slidenum">
              <a:rPr lang="en-ZA" smtClean="0"/>
              <a:pPr/>
              <a:t>10</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04183"/>
            <a:ext cx="1804377" cy="563355"/>
          </a:xfrm>
          <a:prstGeom prst="rect">
            <a:avLst/>
          </a:prstGeom>
        </p:spPr>
      </p:pic>
      <p:sp>
        <p:nvSpPr>
          <p:cNvPr id="11" name="Rectangle 10"/>
          <p:cNvSpPr/>
          <p:nvPr/>
        </p:nvSpPr>
        <p:spPr>
          <a:xfrm>
            <a:off x="2555776" y="1052736"/>
            <a:ext cx="6318448" cy="334066"/>
          </a:xfrm>
          <a:prstGeom prst="rect">
            <a:avLst/>
          </a:prstGeom>
        </p:spPr>
        <p:txBody>
          <a:bodyPr wrap="square">
            <a:spAutoFit/>
          </a:bodyPr>
          <a:lstStyle/>
          <a:p>
            <a:pPr marL="800100" lvl="1" indent="-342900" algn="just">
              <a:lnSpc>
                <a:spcPct val="150000"/>
              </a:lnSpc>
              <a:buFont typeface="+mj-lt"/>
              <a:buAutoNum type="arabicPeriod"/>
            </a:pPr>
            <a:endParaRPr lang="en-ZA" sz="1200" b="1" dirty="0" smtClean="0">
              <a:latin typeface="Arial Narrow" pitchFamily="34" charset="0"/>
            </a:endParaRPr>
          </a:p>
        </p:txBody>
      </p:sp>
      <p:sp>
        <p:nvSpPr>
          <p:cNvPr id="12" name="Text Box 1"/>
          <p:cNvSpPr txBox="1">
            <a:spLocks/>
          </p:cNvSpPr>
          <p:nvPr/>
        </p:nvSpPr>
        <p:spPr bwMode="auto">
          <a:xfrm>
            <a:off x="251520" y="980728"/>
            <a:ext cx="2376264" cy="5231626"/>
          </a:xfrm>
          <a:prstGeom prst="rect">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INSTITUTIONALISATION</a:t>
            </a:r>
          </a:p>
          <a:p>
            <a:pPr marL="0" marR="0" lvl="0" indent="0" algn="l" defTabSz="914400" rtl="0" eaLnBrk="1" fontAlgn="base" latinLnBrk="0" hangingPunct="1">
              <a:lnSpc>
                <a:spcPct val="100000"/>
              </a:lnSpc>
              <a:spcBef>
                <a:spcPct val="0"/>
              </a:spcBef>
              <a:spcAft>
                <a:spcPts val="12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SCM System </a:t>
            </a:r>
            <a:r>
              <a:rPr kumimoji="0" lang="en-ZA" sz="800" b="1" i="1" u="none" strike="noStrike" cap="none" normalizeH="0" baseline="0" dirty="0" smtClean="0">
                <a:ln>
                  <a:noFill/>
                </a:ln>
                <a:solidFill>
                  <a:schemeClr val="tx1"/>
                </a:solidFill>
                <a:effectLst/>
                <a:latin typeface="Arial Narrow" pitchFamily="34" charset="0"/>
                <a:cs typeface="Arial" pitchFamily="34" charset="0"/>
              </a:rPr>
              <a:t>(Legislative environment inclusive of Preferential Procurement)</a:t>
            </a:r>
          </a:p>
          <a:p>
            <a:pPr marL="0" marR="0" lvl="0" indent="0" algn="l" defTabSz="914400" rtl="0" eaLnBrk="1" fontAlgn="base" latinLnBrk="0" hangingPunct="1">
              <a:lnSpc>
                <a:spcPct val="100000"/>
              </a:lnSpc>
              <a:spcBef>
                <a:spcPct val="0"/>
              </a:spcBef>
              <a:spcAft>
                <a:spcPts val="12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Planning</a:t>
            </a:r>
            <a:endParaRPr kumimoji="0" lang="en-ZA" sz="9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2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SCM Function, Unit and Capacity Building </a:t>
            </a:r>
          </a:p>
          <a:p>
            <a:pPr marL="0" marR="0" lvl="0" indent="0" algn="l" defTabSz="914400" rtl="0" eaLnBrk="1" fontAlgn="base" latinLnBrk="0" hangingPunct="1">
              <a:lnSpc>
                <a:spcPct val="100000"/>
              </a:lnSpc>
              <a:spcBef>
                <a:spcPct val="0"/>
              </a:spcBef>
              <a:spcAft>
                <a:spcPts val="12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Delegations</a:t>
            </a:r>
          </a:p>
          <a:p>
            <a:pPr marL="0" marR="0" lvl="0" indent="0" algn="l" defTabSz="914400" rtl="0" eaLnBrk="1" fontAlgn="base" latinLnBrk="0" hangingPunct="1">
              <a:lnSpc>
                <a:spcPct val="100000"/>
              </a:lnSpc>
              <a:spcBef>
                <a:spcPct val="0"/>
              </a:spcBef>
              <a:spcAft>
                <a:spcPts val="12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Roles and responsibilities</a:t>
            </a:r>
            <a:endParaRPr kumimoji="0" lang="en-ZA" sz="9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SCM Governance:</a:t>
            </a:r>
            <a:endParaRPr kumimoji="0" lang="en-ZA" sz="900" b="1" i="0" u="none" strike="noStrike" cap="none" normalizeH="0" baseline="0" dirty="0" smtClean="0">
              <a:ln>
                <a:noFill/>
              </a:ln>
              <a:solidFill>
                <a:srgbClr val="FF0000"/>
              </a:solidFill>
              <a:effectLst/>
              <a:latin typeface="Arial Narrow" pitchFamily="34" charset="0"/>
              <a:cs typeface="Arial" pitchFamily="34" charset="0"/>
            </a:endParaRP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Ethics</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SCM abuse system</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Complaints, disputes, enquiries and objections mechanism </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SCM related appeals</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1" i="0" u="none" strike="noStrike" cap="none" normalizeH="0" baseline="0" dirty="0" smtClean="0">
                <a:ln>
                  <a:noFill/>
                </a:ln>
                <a:solidFill>
                  <a:schemeClr val="tx1"/>
                </a:solidFill>
                <a:effectLst/>
                <a:latin typeface="Arial Narrow" pitchFamily="34" charset="0"/>
                <a:cs typeface="Arial" pitchFamily="34" charset="0"/>
              </a:rPr>
              <a:t>Compliance </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1" i="0" u="none" strike="noStrike" cap="none" normalizeH="0" baseline="0" dirty="0" smtClean="0">
                <a:ln>
                  <a:noFill/>
                </a:ln>
                <a:solidFill>
                  <a:schemeClr val="tx1"/>
                </a:solidFill>
                <a:effectLst/>
                <a:latin typeface="Arial Narrow" pitchFamily="34" charset="0"/>
                <a:cs typeface="Arial" pitchFamily="34" charset="0"/>
              </a:rPr>
              <a:t>Access to Information</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9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Committee System:</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Specification Committee</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Evaluation Committee</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Adjudication Committee</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IDMS (Infrastructure</a:t>
            </a:r>
            <a:r>
              <a:rPr kumimoji="0" lang="en-US" sz="600" b="1" i="1" u="none" strike="noStrike" cap="none" normalizeH="0" baseline="0" dirty="0" smtClean="0">
                <a:ln>
                  <a:noFill/>
                </a:ln>
                <a:solidFill>
                  <a:schemeClr val="tx1"/>
                </a:solidFill>
                <a:effectLst/>
                <a:latin typeface="Arial Narrow" pitchFamily="34" charset="0"/>
                <a:cs typeface="Arial" pitchFamily="34" charset="0"/>
              </a:rPr>
              <a:t> Development Management System)</a:t>
            </a:r>
            <a:r>
              <a:rPr kumimoji="0" lang="en-US" sz="800" b="1" i="0" u="none" strike="noStrike" cap="none" normalizeH="0" baseline="0" dirty="0" smtClean="0">
                <a:ln>
                  <a:noFill/>
                </a:ln>
                <a:solidFill>
                  <a:schemeClr val="tx1"/>
                </a:solidFill>
                <a:effectLst/>
                <a:latin typeface="Arial Narrow" pitchFamily="34" charset="0"/>
                <a:cs typeface="Arial" pitchFamily="34" charset="0"/>
              </a:rPr>
              <a:t> Committees</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1" i="0" u="none" strike="noStrike" cap="none" normalizeH="0" baseline="0" dirty="0" smtClean="0">
                <a:ln>
                  <a:noFill/>
                </a:ln>
                <a:solidFill>
                  <a:schemeClr val="tx1"/>
                </a:solidFill>
                <a:effectLst/>
                <a:latin typeface="Arial Narrow" pitchFamily="34" charset="0"/>
                <a:cs typeface="Arial" pitchFamily="34" charset="0"/>
              </a:rPr>
              <a:t>Disposal Committee</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1" i="0" u="none" strike="noStrike" cap="none" normalizeH="0" baseline="0" dirty="0" smtClean="0">
                <a:ln>
                  <a:noFill/>
                </a:ln>
                <a:solidFill>
                  <a:schemeClr val="tx1"/>
                </a:solidFill>
                <a:effectLst/>
                <a:latin typeface="Arial Narrow" pitchFamily="34" charset="0"/>
                <a:cs typeface="Arial" pitchFamily="34" charset="0"/>
              </a:rPr>
              <a:t>SCM abuse, complaints, M&amp;E Committee</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1" i="0" u="none" strike="noStrike" cap="none" normalizeH="0" baseline="0" dirty="0" smtClean="0">
                <a:ln>
                  <a:noFill/>
                </a:ln>
                <a:solidFill>
                  <a:schemeClr val="tx1"/>
                </a:solidFill>
                <a:effectLst/>
                <a:latin typeface="Arial Narrow" pitchFamily="34" charset="0"/>
                <a:cs typeface="Arial" pitchFamily="34" charset="0"/>
              </a:rPr>
              <a:t>Secretariat service</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1" i="0" u="none" strike="noStrike" cap="none" normalizeH="0" baseline="0" dirty="0" smtClean="0">
                <a:ln>
                  <a:noFill/>
                </a:ln>
                <a:solidFill>
                  <a:schemeClr val="tx1"/>
                </a:solidFill>
                <a:effectLst/>
                <a:latin typeface="Arial Narrow" pitchFamily="34" charset="0"/>
                <a:cs typeface="Arial" pitchFamily="34" charset="0"/>
              </a:rPr>
              <a:t>Resolution of committee disagreements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3"/>
          <p:cNvSpPr txBox="1">
            <a:spLocks noChangeArrowheads="1"/>
          </p:cNvSpPr>
          <p:nvPr/>
        </p:nvSpPr>
        <p:spPr bwMode="auto">
          <a:xfrm>
            <a:off x="2699792" y="1124744"/>
            <a:ext cx="5988968" cy="459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l" defTabSz="914400" rtl="0" eaLnBrk="1" fontAlgn="base" latinLnBrk="0" hangingPunct="1">
              <a:lnSpc>
                <a:spcPct val="100000"/>
              </a:lnSpc>
              <a:spcBef>
                <a:spcPct val="20000"/>
              </a:spcBef>
              <a:spcAft>
                <a:spcPct val="0"/>
              </a:spcAft>
              <a:buClrTx/>
              <a:buSzTx/>
              <a:buAutoNum type="arabicPeriod"/>
              <a:tabLst/>
              <a:defRPr/>
            </a:pPr>
            <a:r>
              <a:rPr lang="en-US" sz="2800" dirty="0" smtClean="0">
                <a:solidFill>
                  <a:sysClr val="windowText" lastClr="000000"/>
                </a:solidFill>
              </a:rPr>
              <a:t>M</a:t>
            </a:r>
            <a:r>
              <a:rPr kumimoji="0" lang="en-US" sz="2800" b="0" i="0" u="none" strike="noStrike" kern="1200" cap="none" spc="0" normalizeH="0" baseline="0" noProof="0" dirty="0" smtClean="0">
                <a:ln>
                  <a:noFill/>
                </a:ln>
                <a:solidFill>
                  <a:sysClr val="windowText" lastClr="000000"/>
                </a:solidFill>
                <a:effectLst/>
                <a:uLnTx/>
                <a:uFillTx/>
                <a:ea typeface="+mn-ea"/>
                <a:cs typeface="+mn-cs"/>
              </a:rPr>
              <a:t>FMA</a:t>
            </a:r>
          </a:p>
          <a:p>
            <a:pPr marL="514350" marR="0" lvl="0" indent="-514350" algn="l" defTabSz="914400" rtl="0" eaLnBrk="1" fontAlgn="base" latinLnBrk="0" hangingPunct="1">
              <a:lnSpc>
                <a:spcPct val="100000"/>
              </a:lnSpc>
              <a:spcBef>
                <a:spcPct val="20000"/>
              </a:spcBef>
              <a:spcAft>
                <a:spcPct val="0"/>
              </a:spcAft>
              <a:buClrTx/>
              <a:buSzTx/>
              <a:buAutoNum type="arabicPeriod"/>
              <a:tabLst/>
              <a:defRPr/>
            </a:pPr>
            <a:r>
              <a:rPr lang="en-US" sz="2800" dirty="0" smtClean="0">
                <a:solidFill>
                  <a:sysClr val="windowText" lastClr="000000"/>
                </a:solidFill>
              </a:rPr>
              <a:t>SCM TR + MATR</a:t>
            </a:r>
          </a:p>
          <a:p>
            <a:pPr marL="514350" marR="0" lvl="0" indent="-514350" algn="l" defTabSz="914400" rtl="0" eaLnBrk="1" fontAlgn="base" latinLnBrk="0" hangingPunct="1">
              <a:lnSpc>
                <a:spcPct val="100000"/>
              </a:lnSpc>
              <a:spcBef>
                <a:spcPct val="20000"/>
              </a:spcBef>
              <a:spcAft>
                <a:spcPct val="0"/>
              </a:spcAft>
              <a:buClrTx/>
              <a:buSzTx/>
              <a:buAutoNum type="arabicPeriod"/>
              <a:tabLst/>
              <a:defRPr/>
            </a:pPr>
            <a:r>
              <a:rPr lang="en-US" sz="2800" dirty="0" smtClean="0">
                <a:solidFill>
                  <a:sysClr val="windowText" lastClr="000000"/>
                </a:solidFill>
              </a:rPr>
              <a:t>CIDBA</a:t>
            </a:r>
          </a:p>
          <a:p>
            <a:pPr marL="514350" marR="0" lvl="0" indent="-514350" algn="l" defTabSz="914400" rtl="0" eaLnBrk="1" fontAlgn="base" latinLnBrk="0" hangingPunct="1">
              <a:lnSpc>
                <a:spcPct val="100000"/>
              </a:lnSpc>
              <a:spcBef>
                <a:spcPct val="20000"/>
              </a:spcBef>
              <a:spcAft>
                <a:spcPct val="0"/>
              </a:spcAft>
              <a:buClrTx/>
              <a:buSzTx/>
              <a:buAutoNum type="arabicPeriod"/>
              <a:tabLst/>
              <a:defRPr/>
            </a:pPr>
            <a:r>
              <a:rPr kumimoji="0" lang="en-US" sz="2800" b="0" i="0" u="none" strike="noStrike" kern="1200" cap="none" spc="0" normalizeH="0" baseline="0" noProof="0" dirty="0" smtClean="0">
                <a:ln>
                  <a:noFill/>
                </a:ln>
                <a:solidFill>
                  <a:sysClr val="windowText" lastClr="000000"/>
                </a:solidFill>
                <a:effectLst/>
                <a:uLnTx/>
                <a:uFillTx/>
                <a:ea typeface="+mn-ea"/>
                <a:cs typeface="+mn-cs"/>
              </a:rPr>
              <a:t>PPPFA</a:t>
            </a:r>
          </a:p>
          <a:p>
            <a:pPr marL="514350" marR="0" lvl="0" indent="-514350" algn="l" defTabSz="914400" rtl="0" eaLnBrk="1" fontAlgn="base" latinLnBrk="0" hangingPunct="1">
              <a:lnSpc>
                <a:spcPct val="100000"/>
              </a:lnSpc>
              <a:spcBef>
                <a:spcPct val="20000"/>
              </a:spcBef>
              <a:spcAft>
                <a:spcPct val="0"/>
              </a:spcAft>
              <a:buClrTx/>
              <a:buSzTx/>
              <a:buAutoNum type="arabicPeriod"/>
              <a:tabLst/>
              <a:defRPr/>
            </a:pPr>
            <a:r>
              <a:rPr lang="en-US" sz="2800" dirty="0" smtClean="0">
                <a:solidFill>
                  <a:sysClr val="windowText" lastClr="000000"/>
                </a:solidFill>
              </a:rPr>
              <a:t>BBBEE</a:t>
            </a:r>
          </a:p>
          <a:p>
            <a:pPr marL="514350" marR="0" lvl="0" indent="-514350" algn="l" defTabSz="914400" rtl="0" eaLnBrk="1" fontAlgn="base" latinLnBrk="0" hangingPunct="1">
              <a:lnSpc>
                <a:spcPct val="100000"/>
              </a:lnSpc>
              <a:spcBef>
                <a:spcPct val="20000"/>
              </a:spcBef>
              <a:spcAft>
                <a:spcPct val="0"/>
              </a:spcAft>
              <a:buClrTx/>
              <a:buSzTx/>
              <a:buAutoNum type="arabicPeriod"/>
              <a:tabLst/>
              <a:defRPr/>
            </a:pPr>
            <a:r>
              <a:rPr kumimoji="0" lang="en-US" sz="2800" b="0" i="0" u="none" strike="noStrike" kern="1200" cap="none" spc="0" normalizeH="0" baseline="0" noProof="0" dirty="0" smtClean="0">
                <a:ln>
                  <a:noFill/>
                </a:ln>
                <a:solidFill>
                  <a:sysClr val="windowText" lastClr="000000"/>
                </a:solidFill>
                <a:effectLst/>
                <a:uLnTx/>
                <a:uFillTx/>
                <a:ea typeface="+mn-ea"/>
                <a:cs typeface="+mn-cs"/>
              </a:rPr>
              <a:t>COMPETITION ACT</a:t>
            </a:r>
          </a:p>
          <a:p>
            <a:pPr marL="514350" marR="0" lvl="0" indent="-514350" algn="l" defTabSz="914400" rtl="0" eaLnBrk="1" fontAlgn="base" latinLnBrk="0" hangingPunct="1">
              <a:lnSpc>
                <a:spcPct val="100000"/>
              </a:lnSpc>
              <a:spcBef>
                <a:spcPct val="20000"/>
              </a:spcBef>
              <a:spcAft>
                <a:spcPct val="0"/>
              </a:spcAft>
              <a:buClrTx/>
              <a:buSzTx/>
              <a:buAutoNum type="arabicPeriod"/>
              <a:tabLst/>
              <a:defRPr/>
            </a:pPr>
            <a:r>
              <a:rPr lang="en-US" sz="2800" dirty="0" smtClean="0">
                <a:solidFill>
                  <a:sysClr val="windowText" lastClr="000000"/>
                </a:solidFill>
              </a:rPr>
              <a:t>CORRUPT ACTIVITIES ACT</a:t>
            </a:r>
          </a:p>
          <a:p>
            <a:pPr marL="514350" marR="0" lvl="0" indent="-514350" algn="l" defTabSz="914400" rtl="0" eaLnBrk="1" fontAlgn="base" latinLnBrk="0" hangingPunct="1">
              <a:lnSpc>
                <a:spcPct val="100000"/>
              </a:lnSpc>
              <a:spcBef>
                <a:spcPct val="20000"/>
              </a:spcBef>
              <a:spcAft>
                <a:spcPct val="0"/>
              </a:spcAft>
              <a:buClrTx/>
              <a:buSzTx/>
              <a:buAutoNum type="arabicPeriod"/>
              <a:tabLst/>
              <a:defRPr/>
            </a:pPr>
            <a:r>
              <a:rPr kumimoji="0" lang="en-US" sz="2800" b="0" i="0" u="none" strike="noStrike" kern="1200" cap="none" spc="0" normalizeH="0" baseline="0" noProof="0" dirty="0" smtClean="0">
                <a:ln>
                  <a:noFill/>
                </a:ln>
                <a:solidFill>
                  <a:sysClr val="windowText" lastClr="000000"/>
                </a:solidFill>
                <a:effectLst/>
                <a:uLnTx/>
                <a:uFillTx/>
                <a:ea typeface="+mn-ea"/>
                <a:cs typeface="+mn-cs"/>
              </a:rPr>
              <a:t>PAJA</a:t>
            </a:r>
          </a:p>
          <a:p>
            <a:pPr marL="514350" marR="0" lvl="0" indent="-514350" algn="l" defTabSz="914400" rtl="0" eaLnBrk="1" fontAlgn="base" latinLnBrk="0" hangingPunct="1">
              <a:lnSpc>
                <a:spcPct val="100000"/>
              </a:lnSpc>
              <a:spcBef>
                <a:spcPct val="20000"/>
              </a:spcBef>
              <a:spcAft>
                <a:spcPct val="0"/>
              </a:spcAft>
              <a:buClrTx/>
              <a:buSzTx/>
              <a:buAutoNum type="arabicPeriod"/>
              <a:tabLst/>
              <a:defRPr/>
            </a:pPr>
            <a:r>
              <a:rPr lang="en-US" sz="2800" dirty="0" smtClean="0">
                <a:solidFill>
                  <a:sysClr val="windowText" lastClr="000000"/>
                </a:solidFill>
              </a:rPr>
              <a:t>PAIA</a:t>
            </a:r>
          </a:p>
          <a:p>
            <a:pPr marL="514350" marR="0" lvl="0" indent="-514350" algn="l" defTabSz="914400" rtl="0" eaLnBrk="1" fontAlgn="base" latinLnBrk="0" hangingPunct="1">
              <a:lnSpc>
                <a:spcPct val="100000"/>
              </a:lnSpc>
              <a:spcBef>
                <a:spcPct val="20000"/>
              </a:spcBef>
              <a:spcAft>
                <a:spcPct val="0"/>
              </a:spcAft>
              <a:buClrTx/>
              <a:buSzTx/>
              <a:buAutoNum type="arabicPeriod"/>
              <a:tabLst/>
              <a:defRPr/>
            </a:pPr>
            <a:r>
              <a:rPr kumimoji="0" lang="en-US" sz="2800" b="0" i="0" u="none" strike="noStrike" kern="1200" cap="none" spc="0" normalizeH="0" baseline="0" noProof="0" dirty="0" smtClean="0">
                <a:ln>
                  <a:noFill/>
                </a:ln>
                <a:solidFill>
                  <a:sysClr val="windowText" lastClr="000000"/>
                </a:solidFill>
                <a:effectLst/>
                <a:uLnTx/>
                <a:uFillTx/>
                <a:ea typeface="+mn-ea"/>
                <a:cs typeface="+mn-cs"/>
              </a:rPr>
              <a:t>DELEGATIONS</a:t>
            </a:r>
          </a:p>
        </p:txBody>
      </p:sp>
    </p:spTree>
    <p:extLst>
      <p:ext uri="{BB962C8B-B14F-4D97-AF65-F5344CB8AC3E}">
        <p14:creationId xmlns:p14="http://schemas.microsoft.com/office/powerpoint/2010/main" val="2757544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MFMA SCM PPOS – MODULE 1</a:t>
            </a:r>
            <a:endParaRPr lang="en-ZA" sz="3200" b="1" dirty="0">
              <a:solidFill>
                <a:schemeClr val="tx1">
                  <a:lumMod val="75000"/>
                  <a:lumOff val="25000"/>
                </a:schemeClr>
              </a:solidFill>
            </a:endParaRPr>
          </a:p>
        </p:txBody>
      </p:sp>
      <p:sp>
        <p:nvSpPr>
          <p:cNvPr id="6" name="TextBox 5"/>
          <p:cNvSpPr txBox="1"/>
          <p:nvPr/>
        </p:nvSpPr>
        <p:spPr>
          <a:xfrm>
            <a:off x="539552" y="980728"/>
            <a:ext cx="7992888" cy="1815882"/>
          </a:xfrm>
          <a:prstGeom prst="rect">
            <a:avLst/>
          </a:prstGeom>
          <a:noFill/>
        </p:spPr>
        <p:txBody>
          <a:bodyPr wrap="square" rtlCol="0">
            <a:spAutoFit/>
          </a:bodyPr>
          <a:lstStyle/>
          <a:p>
            <a:pPr lvl="4"/>
            <a:endParaRPr lang="en-US" sz="2000" dirty="0"/>
          </a:p>
          <a:p>
            <a:pPr lvl="4"/>
            <a:endParaRPr lang="en-US" sz="2000" dirty="0"/>
          </a:p>
          <a:p>
            <a:pPr lvl="4"/>
            <a:endParaRPr lang="en-US" dirty="0"/>
          </a:p>
          <a:p>
            <a:pPr lvl="3"/>
            <a:endParaRPr lang="en-US" dirty="0"/>
          </a:p>
          <a:p>
            <a:pPr lvl="3"/>
            <a:endParaRPr lang="en-US" dirty="0"/>
          </a:p>
          <a:p>
            <a:pPr lvl="4"/>
            <a:endParaRPr lang="en-ZA" dirty="0"/>
          </a:p>
        </p:txBody>
      </p:sp>
      <p:sp>
        <p:nvSpPr>
          <p:cNvPr id="9" name="Slide Number Placeholder 8"/>
          <p:cNvSpPr>
            <a:spLocks noGrp="1"/>
          </p:cNvSpPr>
          <p:nvPr>
            <p:ph type="sldNum" sz="quarter" idx="12"/>
          </p:nvPr>
        </p:nvSpPr>
        <p:spPr/>
        <p:txBody>
          <a:bodyPr/>
          <a:lstStyle/>
          <a:p>
            <a:fld id="{C97F4B4B-1DA3-4C64-BEF4-4C458259B3CF}" type="slidenum">
              <a:rPr lang="en-ZA" smtClean="0"/>
              <a:pPr/>
              <a:t>11</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04183"/>
            <a:ext cx="1804377" cy="563355"/>
          </a:xfrm>
          <a:prstGeom prst="rect">
            <a:avLst/>
          </a:prstGeom>
        </p:spPr>
      </p:pic>
      <p:sp>
        <p:nvSpPr>
          <p:cNvPr id="11" name="Rectangle 10"/>
          <p:cNvSpPr/>
          <p:nvPr/>
        </p:nvSpPr>
        <p:spPr>
          <a:xfrm>
            <a:off x="2555776" y="1052736"/>
            <a:ext cx="6318448" cy="334066"/>
          </a:xfrm>
          <a:prstGeom prst="rect">
            <a:avLst/>
          </a:prstGeom>
        </p:spPr>
        <p:txBody>
          <a:bodyPr wrap="square">
            <a:spAutoFit/>
          </a:bodyPr>
          <a:lstStyle/>
          <a:p>
            <a:pPr marL="800100" lvl="1" indent="-342900" algn="just">
              <a:lnSpc>
                <a:spcPct val="150000"/>
              </a:lnSpc>
              <a:buFont typeface="+mj-lt"/>
              <a:buAutoNum type="arabicPeriod"/>
            </a:pPr>
            <a:endParaRPr lang="en-ZA" sz="1200" b="1" dirty="0" smtClean="0">
              <a:latin typeface="Arial Narrow" pitchFamily="34" charset="0"/>
            </a:endParaRPr>
          </a:p>
        </p:txBody>
      </p:sp>
      <p:sp>
        <p:nvSpPr>
          <p:cNvPr id="12" name="Text Box 1"/>
          <p:cNvSpPr txBox="1">
            <a:spLocks/>
          </p:cNvSpPr>
          <p:nvPr/>
        </p:nvSpPr>
        <p:spPr bwMode="auto">
          <a:xfrm>
            <a:off x="251520" y="980728"/>
            <a:ext cx="2376264" cy="5231626"/>
          </a:xfrm>
          <a:prstGeom prst="rect">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INSTITUTIONALISATION</a:t>
            </a:r>
          </a:p>
          <a:p>
            <a:pPr marL="0" marR="0" lvl="0" indent="0" algn="l" defTabSz="914400" rtl="0" eaLnBrk="1" fontAlgn="base" latinLnBrk="0" hangingPunct="1">
              <a:lnSpc>
                <a:spcPct val="100000"/>
              </a:lnSpc>
              <a:spcBef>
                <a:spcPct val="0"/>
              </a:spcBef>
              <a:spcAft>
                <a:spcPts val="12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SCM System </a:t>
            </a:r>
            <a:r>
              <a:rPr kumimoji="0" lang="en-ZA" sz="800" b="1" i="1" u="none" strike="noStrike" cap="none" normalizeH="0" baseline="0" dirty="0" smtClean="0">
                <a:ln>
                  <a:noFill/>
                </a:ln>
                <a:solidFill>
                  <a:schemeClr val="tx1"/>
                </a:solidFill>
                <a:effectLst/>
                <a:latin typeface="Arial Narrow" pitchFamily="34" charset="0"/>
                <a:cs typeface="Arial" pitchFamily="34" charset="0"/>
              </a:rPr>
              <a:t>(Legislative environment inclusive of Preferential Procurement)</a:t>
            </a:r>
          </a:p>
          <a:p>
            <a:pPr marL="0" marR="0" lvl="0" indent="0" algn="l" defTabSz="914400" rtl="0" eaLnBrk="1" fontAlgn="base" latinLnBrk="0" hangingPunct="1">
              <a:lnSpc>
                <a:spcPct val="100000"/>
              </a:lnSpc>
              <a:spcBef>
                <a:spcPct val="0"/>
              </a:spcBef>
              <a:spcAft>
                <a:spcPts val="12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Planning</a:t>
            </a:r>
            <a:endParaRPr kumimoji="0" lang="en-ZA" sz="9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2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SCM Function, Unit and Capacity Building </a:t>
            </a:r>
          </a:p>
          <a:p>
            <a:pPr marL="0" marR="0" lvl="0" indent="0" algn="l" defTabSz="914400" rtl="0" eaLnBrk="1" fontAlgn="base" latinLnBrk="0" hangingPunct="1">
              <a:lnSpc>
                <a:spcPct val="100000"/>
              </a:lnSpc>
              <a:spcBef>
                <a:spcPct val="0"/>
              </a:spcBef>
              <a:spcAft>
                <a:spcPts val="12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Delegations</a:t>
            </a:r>
          </a:p>
          <a:p>
            <a:pPr marL="0" marR="0" lvl="0" indent="0" algn="l" defTabSz="914400" rtl="0" eaLnBrk="1" fontAlgn="base" latinLnBrk="0" hangingPunct="1">
              <a:lnSpc>
                <a:spcPct val="100000"/>
              </a:lnSpc>
              <a:spcBef>
                <a:spcPct val="0"/>
              </a:spcBef>
              <a:spcAft>
                <a:spcPts val="12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Roles and responsibilities</a:t>
            </a:r>
            <a:endParaRPr kumimoji="0" lang="en-ZA" sz="9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SCM Governance:</a:t>
            </a:r>
            <a:endParaRPr kumimoji="0" lang="en-ZA" sz="900" b="1" i="0" u="none" strike="noStrike" cap="none" normalizeH="0" baseline="0" dirty="0" smtClean="0">
              <a:ln>
                <a:noFill/>
              </a:ln>
              <a:solidFill>
                <a:srgbClr val="FF0000"/>
              </a:solidFill>
              <a:effectLst/>
              <a:latin typeface="Arial Narrow" pitchFamily="34" charset="0"/>
              <a:cs typeface="Arial" pitchFamily="34" charset="0"/>
            </a:endParaRP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Ethics</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SCM abuse system</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Complaints, disputes, enquiries and objections mechanism </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SCM related appeals</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1" i="0" u="none" strike="noStrike" cap="none" normalizeH="0" baseline="0" dirty="0" smtClean="0">
                <a:ln>
                  <a:noFill/>
                </a:ln>
                <a:solidFill>
                  <a:schemeClr val="tx1"/>
                </a:solidFill>
                <a:effectLst/>
                <a:latin typeface="Arial Narrow" pitchFamily="34" charset="0"/>
                <a:cs typeface="Arial" pitchFamily="34" charset="0"/>
              </a:rPr>
              <a:t>Compliance </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1" i="0" u="none" strike="noStrike" cap="none" normalizeH="0" baseline="0" dirty="0" smtClean="0">
                <a:ln>
                  <a:noFill/>
                </a:ln>
                <a:solidFill>
                  <a:schemeClr val="tx1"/>
                </a:solidFill>
                <a:effectLst/>
                <a:latin typeface="Arial Narrow" pitchFamily="34" charset="0"/>
                <a:cs typeface="Arial" pitchFamily="34" charset="0"/>
              </a:rPr>
              <a:t>Access to Information</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9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Committee System:</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Specification Committee</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Evaluation Committee</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Adjudication Committee</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IDMS (Infrastructure</a:t>
            </a:r>
            <a:r>
              <a:rPr kumimoji="0" lang="en-US" sz="600" b="1" i="1" u="none" strike="noStrike" cap="none" normalizeH="0" baseline="0" dirty="0" smtClean="0">
                <a:ln>
                  <a:noFill/>
                </a:ln>
                <a:solidFill>
                  <a:schemeClr val="tx1"/>
                </a:solidFill>
                <a:effectLst/>
                <a:latin typeface="Arial Narrow" pitchFamily="34" charset="0"/>
                <a:cs typeface="Arial" pitchFamily="34" charset="0"/>
              </a:rPr>
              <a:t> Development Management System)</a:t>
            </a:r>
            <a:r>
              <a:rPr kumimoji="0" lang="en-US" sz="800" b="1" i="0" u="none" strike="noStrike" cap="none" normalizeH="0" baseline="0" dirty="0" smtClean="0">
                <a:ln>
                  <a:noFill/>
                </a:ln>
                <a:solidFill>
                  <a:schemeClr val="tx1"/>
                </a:solidFill>
                <a:effectLst/>
                <a:latin typeface="Arial Narrow" pitchFamily="34" charset="0"/>
                <a:cs typeface="Arial" pitchFamily="34" charset="0"/>
              </a:rPr>
              <a:t> Committees</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1" i="0" u="none" strike="noStrike" cap="none" normalizeH="0" baseline="0" dirty="0" smtClean="0">
                <a:ln>
                  <a:noFill/>
                </a:ln>
                <a:solidFill>
                  <a:schemeClr val="tx1"/>
                </a:solidFill>
                <a:effectLst/>
                <a:latin typeface="Arial Narrow" pitchFamily="34" charset="0"/>
                <a:cs typeface="Arial" pitchFamily="34" charset="0"/>
              </a:rPr>
              <a:t>Disposal Committee</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1" i="0" u="none" strike="noStrike" cap="none" normalizeH="0" baseline="0" dirty="0" smtClean="0">
                <a:ln>
                  <a:noFill/>
                </a:ln>
                <a:solidFill>
                  <a:schemeClr val="tx1"/>
                </a:solidFill>
                <a:effectLst/>
                <a:latin typeface="Arial Narrow" pitchFamily="34" charset="0"/>
                <a:cs typeface="Arial" pitchFamily="34" charset="0"/>
              </a:rPr>
              <a:t>SCM abuse, complaints, M&amp;E Committee</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1" i="0" u="none" strike="noStrike" cap="none" normalizeH="0" baseline="0" dirty="0" smtClean="0">
                <a:ln>
                  <a:noFill/>
                </a:ln>
                <a:solidFill>
                  <a:schemeClr val="tx1"/>
                </a:solidFill>
                <a:effectLst/>
                <a:latin typeface="Arial Narrow" pitchFamily="34" charset="0"/>
                <a:cs typeface="Arial" pitchFamily="34" charset="0"/>
              </a:rPr>
              <a:t>Secretariat service</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1" i="0" u="none" strike="noStrike" cap="none" normalizeH="0" baseline="0" dirty="0" smtClean="0">
                <a:ln>
                  <a:noFill/>
                </a:ln>
                <a:solidFill>
                  <a:schemeClr val="tx1"/>
                </a:solidFill>
                <a:effectLst/>
                <a:latin typeface="Arial Narrow" pitchFamily="34" charset="0"/>
                <a:cs typeface="Arial" pitchFamily="34" charset="0"/>
              </a:rPr>
              <a:t>Resolution of committee disagreements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3"/>
          <p:cNvSpPr txBox="1">
            <a:spLocks noChangeArrowheads="1"/>
          </p:cNvSpPr>
          <p:nvPr/>
        </p:nvSpPr>
        <p:spPr bwMode="auto">
          <a:xfrm>
            <a:off x="2699792" y="1124744"/>
            <a:ext cx="5988968" cy="459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None/>
            </a:pPr>
            <a:r>
              <a:rPr kumimoji="0" lang="en-US" sz="2800" b="1" i="0" u="none" strike="noStrike" kern="1200" cap="none" spc="0" normalizeH="0" baseline="0" noProof="0" dirty="0" smtClean="0">
                <a:ln>
                  <a:noFill/>
                </a:ln>
                <a:solidFill>
                  <a:sysClr val="windowText" lastClr="000000"/>
                </a:solidFill>
                <a:effectLst/>
                <a:uLnTx/>
                <a:uFillTx/>
                <a:ea typeface="+mn-ea"/>
                <a:cs typeface="+mn-cs"/>
              </a:rPr>
              <a:t>CASE STUDY:</a:t>
            </a:r>
          </a:p>
          <a:p>
            <a:pPr marL="400050" lvl="0" indent="-400050">
              <a:buFont typeface="+mj-lt"/>
              <a:buAutoNum type="romanLcPeriod"/>
            </a:pPr>
            <a:r>
              <a:rPr lang="en-ZA" sz="2000" dirty="0" smtClean="0">
                <a:latin typeface="Arial Narrow" pitchFamily="34" charset="0"/>
              </a:rPr>
              <a:t>What are the five pillars of SCM to ensure it complies with the Constitution, section 217?</a:t>
            </a:r>
          </a:p>
          <a:p>
            <a:pPr marL="400050" indent="-400050">
              <a:buFont typeface="+mj-lt"/>
              <a:buAutoNum type="romanLcPeriod"/>
            </a:pPr>
            <a:endParaRPr lang="en-ZA" sz="2000" dirty="0" smtClean="0">
              <a:latin typeface="Arial Narrow" pitchFamily="34" charset="0"/>
            </a:endParaRPr>
          </a:p>
          <a:p>
            <a:pPr marL="400050" lvl="0" indent="-400050">
              <a:buFont typeface="+mj-lt"/>
              <a:buAutoNum type="romanLcPeriod"/>
            </a:pPr>
            <a:r>
              <a:rPr lang="en-ZA" sz="2000" dirty="0" smtClean="0">
                <a:latin typeface="Arial Narrow" pitchFamily="34" charset="0"/>
              </a:rPr>
              <a:t>Why do you need to adhere to the legal prescripts?</a:t>
            </a:r>
          </a:p>
          <a:p>
            <a:pPr marL="400050" indent="-400050">
              <a:buFont typeface="+mj-lt"/>
              <a:buAutoNum type="romanLcPeriod"/>
            </a:pPr>
            <a:endParaRPr lang="en-ZA" sz="2000" dirty="0" smtClean="0">
              <a:latin typeface="Arial Narrow" pitchFamily="34" charset="0"/>
            </a:endParaRPr>
          </a:p>
          <a:p>
            <a:pPr marL="400050" lvl="0" indent="-400050">
              <a:buFont typeface="+mj-lt"/>
              <a:buAutoNum type="romanLcPeriod"/>
            </a:pPr>
            <a:r>
              <a:rPr lang="en-ZA" sz="2000" dirty="0" smtClean="0">
                <a:latin typeface="Arial Narrow" pitchFamily="34" charset="0"/>
              </a:rPr>
              <a:t>What is the specific legislation applicable to your area of responsibility?</a:t>
            </a:r>
          </a:p>
          <a:p>
            <a:pPr marL="400050" indent="-400050">
              <a:buFont typeface="+mj-lt"/>
              <a:buAutoNum type="romanLcPeriod"/>
            </a:pPr>
            <a:endParaRPr lang="en-ZA" sz="2000" dirty="0" smtClean="0">
              <a:latin typeface="Arial Narrow" pitchFamily="34" charset="0"/>
            </a:endParaRPr>
          </a:p>
          <a:p>
            <a:pPr marL="400050" lvl="0" indent="-400050">
              <a:buFont typeface="+mj-lt"/>
              <a:buAutoNum type="romanLcPeriod"/>
            </a:pPr>
            <a:r>
              <a:rPr lang="en-ZA" sz="2000" dirty="0" smtClean="0">
                <a:latin typeface="Arial Narrow" pitchFamily="34" charset="0"/>
              </a:rPr>
              <a:t>What are the specific elements you as a manager want to see in the municipal SCMP</a:t>
            </a:r>
            <a:r>
              <a:rPr lang="en-ZA" sz="2000" baseline="30000" dirty="0" smtClean="0">
                <a:latin typeface="Arial Narrow" pitchFamily="34" charset="0"/>
              </a:rPr>
              <a:t>2</a:t>
            </a:r>
            <a:r>
              <a:rPr lang="en-ZA" sz="2000" dirty="0" smtClean="0">
                <a:latin typeface="Arial Narrow" pitchFamily="34" charset="0"/>
              </a:rPr>
              <a:t>OS?</a:t>
            </a:r>
          </a:p>
          <a:p>
            <a:pPr marL="514350" marR="0" lvl="0" indent="-514350" algn="l" defTabSz="914400" rtl="0" eaLnBrk="1" fontAlgn="base" latinLnBrk="0" hangingPunct="1">
              <a:lnSpc>
                <a:spcPct val="100000"/>
              </a:lnSpc>
              <a:spcBef>
                <a:spcPct val="20000"/>
              </a:spcBef>
              <a:spcAft>
                <a:spcPct val="0"/>
              </a:spcAft>
              <a:buClrTx/>
              <a:buSzTx/>
              <a:buNone/>
              <a:tabLst/>
              <a:defRPr/>
            </a:pPr>
            <a:endParaRPr kumimoji="0" lang="en-US" sz="2800" b="1" i="0" u="none" strike="noStrike" kern="1200" cap="none" spc="0" normalizeH="0" baseline="0" noProof="0" dirty="0" smtClean="0">
              <a:ln>
                <a:noFill/>
              </a:ln>
              <a:solidFill>
                <a:sysClr val="windowText" lastClr="000000"/>
              </a:solidFill>
              <a:effectLst/>
              <a:uLnTx/>
              <a:uFillTx/>
              <a:ea typeface="+mn-ea"/>
              <a:cs typeface="+mn-cs"/>
            </a:endParaRPr>
          </a:p>
          <a:p>
            <a:pPr marL="514350" marR="0" lvl="0" indent="-514350" algn="l" defTabSz="914400" rtl="0" eaLnBrk="1" fontAlgn="base" latinLnBrk="0" hangingPunct="1">
              <a:lnSpc>
                <a:spcPct val="100000"/>
              </a:lnSpc>
              <a:spcBef>
                <a:spcPct val="20000"/>
              </a:spcBef>
              <a:spcAft>
                <a:spcPct val="0"/>
              </a:spcAft>
              <a:buClrTx/>
              <a:buSzTx/>
              <a:buNone/>
              <a:tabLst/>
              <a:defRPr/>
            </a:pPr>
            <a:endParaRPr lang="en-US" sz="2800" b="1" dirty="0" smtClean="0">
              <a:solidFill>
                <a:sysClr val="windowText" lastClr="000000"/>
              </a:solidFill>
            </a:endParaRPr>
          </a:p>
          <a:p>
            <a:pPr marL="514350" marR="0" lvl="0" indent="-514350" algn="l" defTabSz="914400" rtl="0" eaLnBrk="1" fontAlgn="base" latinLnBrk="0" hangingPunct="1">
              <a:lnSpc>
                <a:spcPct val="100000"/>
              </a:lnSpc>
              <a:spcBef>
                <a:spcPct val="20000"/>
              </a:spcBef>
              <a:spcAft>
                <a:spcPct val="0"/>
              </a:spcAft>
              <a:buClrTx/>
              <a:buSzTx/>
              <a:buNone/>
              <a:tabLst/>
              <a:defRPr/>
            </a:pPr>
            <a:endParaRPr kumimoji="0" lang="en-US" sz="2800" b="1" i="0" u="none" strike="noStrike" kern="1200" cap="none" spc="0" normalizeH="0" baseline="0" noProof="0" dirty="0" smtClean="0">
              <a:ln>
                <a:noFill/>
              </a:ln>
              <a:solidFill>
                <a:sysClr val="windowText" lastClr="000000"/>
              </a:solidFill>
              <a:effectLst/>
              <a:uLnTx/>
              <a:uFillTx/>
              <a:ea typeface="+mn-ea"/>
              <a:cs typeface="+mn-cs"/>
            </a:endParaRPr>
          </a:p>
        </p:txBody>
      </p:sp>
    </p:spTree>
    <p:extLst>
      <p:ext uri="{BB962C8B-B14F-4D97-AF65-F5344CB8AC3E}">
        <p14:creationId xmlns:p14="http://schemas.microsoft.com/office/powerpoint/2010/main" val="2757544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MODULE 2- INSTITUTIONALISATION</a:t>
            </a:r>
            <a:endParaRPr lang="en-ZA" sz="3200" b="1" dirty="0">
              <a:solidFill>
                <a:schemeClr val="tx1">
                  <a:lumMod val="75000"/>
                  <a:lumOff val="25000"/>
                </a:schemeClr>
              </a:solidFill>
            </a:endParaRPr>
          </a:p>
        </p:txBody>
      </p:sp>
      <p:sp>
        <p:nvSpPr>
          <p:cNvPr id="6" name="TextBox 5"/>
          <p:cNvSpPr txBox="1"/>
          <p:nvPr/>
        </p:nvSpPr>
        <p:spPr>
          <a:xfrm>
            <a:off x="539552" y="980728"/>
            <a:ext cx="7992888" cy="1815882"/>
          </a:xfrm>
          <a:prstGeom prst="rect">
            <a:avLst/>
          </a:prstGeom>
          <a:noFill/>
        </p:spPr>
        <p:txBody>
          <a:bodyPr wrap="square" rtlCol="0">
            <a:spAutoFit/>
          </a:bodyPr>
          <a:lstStyle/>
          <a:p>
            <a:pPr lvl="4"/>
            <a:endParaRPr lang="en-US" sz="2000" dirty="0"/>
          </a:p>
          <a:p>
            <a:pPr lvl="4"/>
            <a:endParaRPr lang="en-US" sz="2000" dirty="0"/>
          </a:p>
          <a:p>
            <a:pPr lvl="4"/>
            <a:endParaRPr lang="en-US" dirty="0"/>
          </a:p>
          <a:p>
            <a:pPr lvl="3"/>
            <a:endParaRPr lang="en-US" dirty="0"/>
          </a:p>
          <a:p>
            <a:pPr lvl="3"/>
            <a:endParaRPr lang="en-US" dirty="0"/>
          </a:p>
          <a:p>
            <a:pPr lvl="4"/>
            <a:endParaRPr lang="en-ZA" dirty="0"/>
          </a:p>
        </p:txBody>
      </p:sp>
      <p:sp>
        <p:nvSpPr>
          <p:cNvPr id="9" name="Slide Number Placeholder 8"/>
          <p:cNvSpPr>
            <a:spLocks noGrp="1"/>
          </p:cNvSpPr>
          <p:nvPr>
            <p:ph type="sldNum" sz="quarter" idx="12"/>
          </p:nvPr>
        </p:nvSpPr>
        <p:spPr/>
        <p:txBody>
          <a:bodyPr/>
          <a:lstStyle/>
          <a:p>
            <a:fld id="{C97F4B4B-1DA3-4C64-BEF4-4C458259B3CF}" type="slidenum">
              <a:rPr lang="en-ZA" smtClean="0"/>
              <a:pPr/>
              <a:t>12</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04183"/>
            <a:ext cx="1804377" cy="563355"/>
          </a:xfrm>
          <a:prstGeom prst="rect">
            <a:avLst/>
          </a:prstGeom>
        </p:spPr>
      </p:pic>
      <p:sp>
        <p:nvSpPr>
          <p:cNvPr id="11" name="Rectangle 10"/>
          <p:cNvSpPr/>
          <p:nvPr/>
        </p:nvSpPr>
        <p:spPr>
          <a:xfrm>
            <a:off x="2555776" y="1052736"/>
            <a:ext cx="6318448" cy="4252318"/>
          </a:xfrm>
          <a:prstGeom prst="rect">
            <a:avLst/>
          </a:prstGeom>
        </p:spPr>
        <p:txBody>
          <a:bodyPr wrap="square">
            <a:spAutoFit/>
          </a:bodyPr>
          <a:lstStyle/>
          <a:p>
            <a:pPr marL="800100" lvl="1" indent="-342900" algn="just">
              <a:lnSpc>
                <a:spcPct val="150000"/>
              </a:lnSpc>
              <a:buFont typeface="+mj-lt"/>
              <a:buAutoNum type="arabicPeriod"/>
            </a:pPr>
            <a:r>
              <a:rPr lang="en-ZA" sz="1400" b="1" dirty="0" smtClean="0">
                <a:latin typeface="Arial Narrow" pitchFamily="34" charset="0"/>
              </a:rPr>
              <a:t>AO must have an operational SCM Unit under the direct supervision of the CFO</a:t>
            </a:r>
          </a:p>
          <a:p>
            <a:pPr marL="800100" lvl="1" indent="-342900" algn="just">
              <a:lnSpc>
                <a:spcPct val="150000"/>
              </a:lnSpc>
              <a:buFont typeface="+mj-lt"/>
              <a:buAutoNum type="arabicPeriod"/>
            </a:pPr>
            <a:r>
              <a:rPr lang="en-ZA" sz="1400" b="1" dirty="0" smtClean="0">
                <a:latin typeface="Arial Narrow" pitchFamily="34" charset="0"/>
              </a:rPr>
              <a:t>Application of preference system</a:t>
            </a:r>
          </a:p>
          <a:p>
            <a:pPr marL="800100" lvl="1" indent="-342900" algn="just">
              <a:lnSpc>
                <a:spcPct val="150000"/>
              </a:lnSpc>
              <a:buFont typeface="+mj-lt"/>
              <a:buAutoNum type="arabicPeriod"/>
            </a:pPr>
            <a:r>
              <a:rPr lang="en-ZA" sz="1400" b="1" dirty="0" smtClean="0">
                <a:latin typeface="Arial Narrow" pitchFamily="34" charset="0"/>
              </a:rPr>
              <a:t>Delegations within a specific framework</a:t>
            </a:r>
          </a:p>
          <a:p>
            <a:pPr marL="800100" lvl="1" indent="-342900" algn="just">
              <a:lnSpc>
                <a:spcPct val="150000"/>
              </a:lnSpc>
              <a:buFont typeface="+mj-lt"/>
              <a:buAutoNum type="arabicPeriod"/>
            </a:pPr>
            <a:r>
              <a:rPr lang="en-ZA" sz="1400" b="1" dirty="0" smtClean="0">
                <a:latin typeface="Arial Narrow" pitchFamily="34" charset="0"/>
              </a:rPr>
              <a:t>Advisors may not make decisions</a:t>
            </a:r>
          </a:p>
          <a:p>
            <a:pPr marL="800100" lvl="1" indent="-342900" algn="just">
              <a:lnSpc>
                <a:spcPct val="150000"/>
              </a:lnSpc>
              <a:buFont typeface="+mj-lt"/>
              <a:buAutoNum type="arabicPeriod"/>
            </a:pPr>
            <a:r>
              <a:rPr lang="en-ZA" sz="1400" b="1" dirty="0" smtClean="0">
                <a:latin typeface="Arial Narrow" pitchFamily="34" charset="0"/>
              </a:rPr>
              <a:t>Roles and responsibilities of:</a:t>
            </a:r>
          </a:p>
          <a:p>
            <a:pPr marL="1257300" lvl="2" indent="-342900" algn="just">
              <a:lnSpc>
                <a:spcPct val="150000"/>
              </a:lnSpc>
              <a:buFont typeface="Arial" pitchFamily="34" charset="0"/>
              <a:buChar char="•"/>
            </a:pPr>
            <a:r>
              <a:rPr lang="en-ZA" sz="1400" b="1" dirty="0" smtClean="0">
                <a:latin typeface="Arial Narrow" pitchFamily="34" charset="0"/>
              </a:rPr>
              <a:t>Council, AO and CFO</a:t>
            </a:r>
          </a:p>
          <a:p>
            <a:pPr marL="1257300" lvl="2" indent="-342900" algn="just">
              <a:lnSpc>
                <a:spcPct val="150000"/>
              </a:lnSpc>
              <a:buFont typeface="Arial" pitchFamily="34" charset="0"/>
              <a:buChar char="•"/>
            </a:pPr>
            <a:r>
              <a:rPr lang="en-ZA" sz="1400" b="1" dirty="0" smtClean="0">
                <a:latin typeface="Arial Narrow" pitchFamily="34" charset="0"/>
              </a:rPr>
              <a:t>Bid Spec Committee (roles, establishment and composition)</a:t>
            </a:r>
          </a:p>
          <a:p>
            <a:pPr marL="1257300" lvl="2" indent="-342900" algn="just">
              <a:lnSpc>
                <a:spcPct val="150000"/>
              </a:lnSpc>
              <a:buFont typeface="Arial" pitchFamily="34" charset="0"/>
              <a:buChar char="•"/>
            </a:pPr>
            <a:r>
              <a:rPr lang="en-ZA" sz="1400" b="1" dirty="0" smtClean="0">
                <a:latin typeface="Arial Narrow" pitchFamily="34" charset="0"/>
              </a:rPr>
              <a:t>Bid Evaluation Committee (roles, establishment and composition)</a:t>
            </a:r>
          </a:p>
          <a:p>
            <a:pPr marL="1257300" lvl="2" indent="-342900" algn="just">
              <a:lnSpc>
                <a:spcPct val="150000"/>
              </a:lnSpc>
              <a:buFont typeface="Arial" pitchFamily="34" charset="0"/>
              <a:buChar char="•"/>
            </a:pPr>
            <a:r>
              <a:rPr lang="en-ZA" sz="1400" b="1" dirty="0" smtClean="0">
                <a:latin typeface="Arial Narrow" pitchFamily="34" charset="0"/>
              </a:rPr>
              <a:t>Bid Adjudication Committee (roles, establishment and composition)</a:t>
            </a:r>
          </a:p>
          <a:p>
            <a:pPr marL="800100" lvl="1" indent="-342900" algn="just">
              <a:lnSpc>
                <a:spcPct val="150000"/>
              </a:lnSpc>
              <a:buFont typeface="+mj-lt"/>
              <a:buAutoNum type="arabicPeriod"/>
            </a:pPr>
            <a:r>
              <a:rPr lang="en-ZA" sz="1400" b="1" dirty="0" smtClean="0">
                <a:latin typeface="Arial Narrow" pitchFamily="34" charset="0"/>
              </a:rPr>
              <a:t>Ethics – Code of Conduct, declaration of interest, fraud and corruption and fronting, SCM abuse, complaints and disputes, access to information</a:t>
            </a:r>
          </a:p>
          <a:p>
            <a:pPr marL="800100" lvl="1" indent="-342900" algn="just">
              <a:lnSpc>
                <a:spcPct val="150000"/>
              </a:lnSpc>
              <a:buFont typeface="+mj-lt"/>
              <a:buAutoNum type="arabicPeriod"/>
            </a:pPr>
            <a:r>
              <a:rPr lang="en-ZA" sz="1400" b="1" dirty="0" smtClean="0">
                <a:latin typeface="Arial Narrow" pitchFamily="34" charset="0"/>
              </a:rPr>
              <a:t>Committee System</a:t>
            </a:r>
          </a:p>
        </p:txBody>
      </p:sp>
      <p:sp>
        <p:nvSpPr>
          <p:cNvPr id="12" name="Text Box 1"/>
          <p:cNvSpPr txBox="1">
            <a:spLocks/>
          </p:cNvSpPr>
          <p:nvPr/>
        </p:nvSpPr>
        <p:spPr bwMode="auto">
          <a:xfrm>
            <a:off x="251520" y="980728"/>
            <a:ext cx="2376264" cy="5231626"/>
          </a:xfrm>
          <a:prstGeom prst="rect">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INSTITUTIONALISATION</a:t>
            </a:r>
          </a:p>
          <a:p>
            <a:pPr marL="0" marR="0" lvl="0" indent="0" algn="l" defTabSz="914400" rtl="0" eaLnBrk="1" fontAlgn="base" latinLnBrk="0" hangingPunct="1">
              <a:lnSpc>
                <a:spcPct val="100000"/>
              </a:lnSpc>
              <a:spcBef>
                <a:spcPct val="0"/>
              </a:spcBef>
              <a:spcAft>
                <a:spcPts val="12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SCM System </a:t>
            </a:r>
            <a:r>
              <a:rPr kumimoji="0" lang="en-ZA" sz="800" b="1" i="1" u="none" strike="noStrike" cap="none" normalizeH="0" baseline="0" dirty="0" smtClean="0">
                <a:ln>
                  <a:noFill/>
                </a:ln>
                <a:solidFill>
                  <a:schemeClr val="tx1"/>
                </a:solidFill>
                <a:effectLst/>
                <a:latin typeface="Arial Narrow" pitchFamily="34" charset="0"/>
                <a:cs typeface="Arial" pitchFamily="34" charset="0"/>
              </a:rPr>
              <a:t>(Legislative environment inclusive of Preferential Procurement)</a:t>
            </a:r>
          </a:p>
          <a:p>
            <a:pPr marL="0" marR="0" lvl="0" indent="0" algn="l" defTabSz="914400" rtl="0" eaLnBrk="1" fontAlgn="base" latinLnBrk="0" hangingPunct="1">
              <a:lnSpc>
                <a:spcPct val="100000"/>
              </a:lnSpc>
              <a:spcBef>
                <a:spcPct val="0"/>
              </a:spcBef>
              <a:spcAft>
                <a:spcPts val="12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Planning</a:t>
            </a:r>
            <a:endParaRPr kumimoji="0" lang="en-ZA" sz="9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2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SCM Function, Unit and Capacity Building </a:t>
            </a:r>
          </a:p>
          <a:p>
            <a:pPr marL="0" marR="0" lvl="0" indent="0" algn="l" defTabSz="914400" rtl="0" eaLnBrk="1" fontAlgn="base" latinLnBrk="0" hangingPunct="1">
              <a:lnSpc>
                <a:spcPct val="100000"/>
              </a:lnSpc>
              <a:spcBef>
                <a:spcPct val="0"/>
              </a:spcBef>
              <a:spcAft>
                <a:spcPts val="12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Delegations</a:t>
            </a:r>
          </a:p>
          <a:p>
            <a:pPr marL="0" marR="0" lvl="0" indent="0" algn="l" defTabSz="914400" rtl="0" eaLnBrk="1" fontAlgn="base" latinLnBrk="0" hangingPunct="1">
              <a:lnSpc>
                <a:spcPct val="100000"/>
              </a:lnSpc>
              <a:spcBef>
                <a:spcPct val="0"/>
              </a:spcBef>
              <a:spcAft>
                <a:spcPts val="12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Roles and responsibilities</a:t>
            </a:r>
            <a:endParaRPr kumimoji="0" lang="en-ZA" sz="9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SCM Governance:</a:t>
            </a:r>
            <a:endParaRPr kumimoji="0" lang="en-ZA" sz="900" b="1" i="0" u="none" strike="noStrike" cap="none" normalizeH="0" baseline="0" dirty="0" smtClean="0">
              <a:ln>
                <a:noFill/>
              </a:ln>
              <a:solidFill>
                <a:srgbClr val="FF0000"/>
              </a:solidFill>
              <a:effectLst/>
              <a:latin typeface="Arial Narrow" pitchFamily="34" charset="0"/>
              <a:cs typeface="Arial" pitchFamily="34" charset="0"/>
            </a:endParaRP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Ethics</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SCM abuse system</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Complaints, disputes, enquiries and objections mechanism </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SCM related appeals</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1" i="0" u="none" strike="noStrike" cap="none" normalizeH="0" baseline="0" dirty="0" smtClean="0">
                <a:ln>
                  <a:noFill/>
                </a:ln>
                <a:solidFill>
                  <a:schemeClr val="tx1"/>
                </a:solidFill>
                <a:effectLst/>
                <a:latin typeface="Arial Narrow" pitchFamily="34" charset="0"/>
                <a:cs typeface="Arial" pitchFamily="34" charset="0"/>
              </a:rPr>
              <a:t>Compliance </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1" i="0" u="none" strike="noStrike" cap="none" normalizeH="0" baseline="0" dirty="0" smtClean="0">
                <a:ln>
                  <a:noFill/>
                </a:ln>
                <a:solidFill>
                  <a:schemeClr val="tx1"/>
                </a:solidFill>
                <a:effectLst/>
                <a:latin typeface="Arial Narrow" pitchFamily="34" charset="0"/>
                <a:cs typeface="Arial" pitchFamily="34" charset="0"/>
              </a:rPr>
              <a:t>Access to Information</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9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Committee System:</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Specification Committee</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Evaluation Committee</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Adjudication Committee</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IDMS (Infrastructure</a:t>
            </a:r>
            <a:r>
              <a:rPr kumimoji="0" lang="en-US" sz="600" b="1" i="1" u="none" strike="noStrike" cap="none" normalizeH="0" baseline="0" dirty="0" smtClean="0">
                <a:ln>
                  <a:noFill/>
                </a:ln>
                <a:solidFill>
                  <a:schemeClr val="tx1"/>
                </a:solidFill>
                <a:effectLst/>
                <a:latin typeface="Arial Narrow" pitchFamily="34" charset="0"/>
                <a:cs typeface="Arial" pitchFamily="34" charset="0"/>
              </a:rPr>
              <a:t> Development Management System)</a:t>
            </a:r>
            <a:r>
              <a:rPr kumimoji="0" lang="en-US" sz="800" b="1" i="0" u="none" strike="noStrike" cap="none" normalizeH="0" baseline="0" dirty="0" smtClean="0">
                <a:ln>
                  <a:noFill/>
                </a:ln>
                <a:solidFill>
                  <a:schemeClr val="tx1"/>
                </a:solidFill>
                <a:effectLst/>
                <a:latin typeface="Arial Narrow" pitchFamily="34" charset="0"/>
                <a:cs typeface="Arial" pitchFamily="34" charset="0"/>
              </a:rPr>
              <a:t> Committees</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1" i="0" u="none" strike="noStrike" cap="none" normalizeH="0" baseline="0" dirty="0" smtClean="0">
                <a:ln>
                  <a:noFill/>
                </a:ln>
                <a:solidFill>
                  <a:schemeClr val="tx1"/>
                </a:solidFill>
                <a:effectLst/>
                <a:latin typeface="Arial Narrow" pitchFamily="34" charset="0"/>
                <a:cs typeface="Arial" pitchFamily="34" charset="0"/>
              </a:rPr>
              <a:t>Disposal Committee</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1" i="0" u="none" strike="noStrike" cap="none" normalizeH="0" baseline="0" dirty="0" smtClean="0">
                <a:ln>
                  <a:noFill/>
                </a:ln>
                <a:solidFill>
                  <a:schemeClr val="tx1"/>
                </a:solidFill>
                <a:effectLst/>
                <a:latin typeface="Arial Narrow" pitchFamily="34" charset="0"/>
                <a:cs typeface="Arial" pitchFamily="34" charset="0"/>
              </a:rPr>
              <a:t>SCM abuse, complaints, M&amp;E Committee</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1" i="0" u="none" strike="noStrike" cap="none" normalizeH="0" baseline="0" dirty="0" smtClean="0">
                <a:ln>
                  <a:noFill/>
                </a:ln>
                <a:solidFill>
                  <a:schemeClr val="tx1"/>
                </a:solidFill>
                <a:effectLst/>
                <a:latin typeface="Arial Narrow" pitchFamily="34" charset="0"/>
                <a:cs typeface="Arial" pitchFamily="34" charset="0"/>
              </a:rPr>
              <a:t>Secretariat service</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1" i="0" u="none" strike="noStrike" cap="none" normalizeH="0" baseline="0" dirty="0" smtClean="0">
                <a:ln>
                  <a:noFill/>
                </a:ln>
                <a:solidFill>
                  <a:schemeClr val="tx1"/>
                </a:solidFill>
                <a:effectLst/>
                <a:latin typeface="Arial Narrow" pitchFamily="34" charset="0"/>
                <a:cs typeface="Arial" pitchFamily="34" charset="0"/>
              </a:rPr>
              <a:t>Resolution of committee disagreements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57544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228600"/>
            <a:ext cx="7772400" cy="1143000"/>
          </a:xfrm>
        </p:spPr>
        <p:txBody>
          <a:bodyPr/>
          <a:lstStyle/>
          <a:p>
            <a:pPr eaLnBrk="1" hangingPunct="1"/>
            <a:r>
              <a:rPr lang="en-US" b="1" dirty="0" smtClean="0">
                <a:latin typeface="Arial Narrow" pitchFamily="34" charset="0"/>
                <a:cs typeface="Arial" charset="0"/>
              </a:rPr>
              <a:t>How Do I Apply My Mind?</a:t>
            </a:r>
          </a:p>
        </p:txBody>
      </p:sp>
      <p:sp>
        <p:nvSpPr>
          <p:cNvPr id="60419" name="Rectangle 3"/>
          <p:cNvSpPr>
            <a:spLocks noGrp="1" noChangeArrowheads="1"/>
          </p:cNvSpPr>
          <p:nvPr>
            <p:ph type="body" sz="half" idx="1"/>
          </p:nvPr>
        </p:nvSpPr>
        <p:spPr>
          <a:xfrm>
            <a:off x="685800" y="1484313"/>
            <a:ext cx="7342188" cy="4114800"/>
          </a:xfrm>
        </p:spPr>
        <p:txBody>
          <a:bodyPr>
            <a:normAutofit fontScale="92500"/>
          </a:bodyPr>
          <a:lstStyle/>
          <a:p>
            <a:pPr marL="0" indent="363538" eaLnBrk="1" hangingPunct="1"/>
            <a:r>
              <a:rPr lang="en-US" b="1" dirty="0" smtClean="0">
                <a:latin typeface="Arial Narrow" pitchFamily="34" charset="0"/>
                <a:cs typeface="Arial" charset="0"/>
              </a:rPr>
              <a:t>TEST</a:t>
            </a:r>
            <a:r>
              <a:rPr lang="en-US" dirty="0" smtClean="0">
                <a:latin typeface="Arial Narrow" pitchFamily="34" charset="0"/>
                <a:cs typeface="Arial" charset="0"/>
              </a:rPr>
              <a:t>:  </a:t>
            </a:r>
            <a:r>
              <a:rPr lang="en-US" i="1" dirty="0" smtClean="0">
                <a:latin typeface="Arial Narrow" pitchFamily="34" charset="0"/>
                <a:cs typeface="Arial" charset="0"/>
              </a:rPr>
              <a:t>(</a:t>
            </a:r>
            <a:r>
              <a:rPr lang="en-US" b="1" i="1" dirty="0" smtClean="0">
                <a:latin typeface="Arial Narrow" pitchFamily="34" charset="0"/>
                <a:cs typeface="Arial" charset="0"/>
              </a:rPr>
              <a:t>tick-off</a:t>
            </a:r>
            <a:r>
              <a:rPr lang="en-US" i="1" dirty="0" smtClean="0">
                <a:latin typeface="Arial Narrow" pitchFamily="34" charset="0"/>
                <a:cs typeface="Arial" charset="0"/>
              </a:rPr>
              <a:t>)</a:t>
            </a:r>
            <a:endParaRPr lang="en-US" dirty="0" smtClean="0">
              <a:latin typeface="Arial Narrow" pitchFamily="34" charset="0"/>
              <a:cs typeface="Arial" charset="0"/>
            </a:endParaRPr>
          </a:p>
          <a:p>
            <a:pPr marL="814388" lvl="1" indent="-457200" eaLnBrk="1" hangingPunct="1">
              <a:buFont typeface="Calibri" pitchFamily="34" charset="0"/>
              <a:buAutoNum type="arabicPeriod"/>
            </a:pPr>
            <a:r>
              <a:rPr lang="en-US" dirty="0" smtClean="0">
                <a:latin typeface="Arial Narrow" pitchFamily="34" charset="0"/>
                <a:cs typeface="Arial" charset="0"/>
              </a:rPr>
              <a:t>All relevant and permissible facts and circumstances were taken into consideration.</a:t>
            </a:r>
          </a:p>
          <a:p>
            <a:pPr marL="814388" lvl="1" indent="-457200" eaLnBrk="1" hangingPunct="1">
              <a:buFont typeface="Calibri" pitchFamily="34" charset="0"/>
              <a:buAutoNum type="arabicPeriod"/>
            </a:pPr>
            <a:r>
              <a:rPr lang="en-US" dirty="0" smtClean="0">
                <a:latin typeface="Arial Narrow" pitchFamily="34" charset="0"/>
                <a:cs typeface="Arial" charset="0"/>
              </a:rPr>
              <a:t>All prescripts, limits and conditions are adhered to.</a:t>
            </a:r>
          </a:p>
          <a:p>
            <a:pPr marL="814388" lvl="1" indent="-457200" eaLnBrk="1" hangingPunct="1">
              <a:buFont typeface="Calibri" pitchFamily="34" charset="0"/>
              <a:buAutoNum type="arabicPeriod"/>
            </a:pPr>
            <a:r>
              <a:rPr lang="en-US" dirty="0" smtClean="0">
                <a:latin typeface="Arial Narrow" pitchFamily="34" charset="0"/>
                <a:cs typeface="Arial" charset="0"/>
              </a:rPr>
              <a:t>Ensure decision is within ambit of delegation.</a:t>
            </a:r>
          </a:p>
          <a:p>
            <a:pPr marL="814388" lvl="1" indent="-457200" eaLnBrk="1" hangingPunct="1">
              <a:buFont typeface="Calibri" pitchFamily="34" charset="0"/>
              <a:buAutoNum type="arabicPeriod"/>
            </a:pPr>
            <a:r>
              <a:rPr lang="en-US" dirty="0" smtClean="0">
                <a:latin typeface="Arial Narrow" pitchFamily="34" charset="0"/>
                <a:cs typeface="Arial" charset="0"/>
              </a:rPr>
              <a:t>Ensure result of action/decision will serve a legal permissible purpose.</a:t>
            </a:r>
          </a:p>
          <a:p>
            <a:pPr marL="814388" lvl="1" indent="-457200" eaLnBrk="1" hangingPunct="1">
              <a:buFont typeface="Calibri" pitchFamily="34" charset="0"/>
              <a:buAutoNum type="arabicPeriod"/>
            </a:pPr>
            <a:r>
              <a:rPr lang="en-US" dirty="0" smtClean="0">
                <a:latin typeface="Arial Narrow" pitchFamily="34" charset="0"/>
                <a:cs typeface="Arial" charset="0"/>
              </a:rPr>
              <a:t>Ensure result falls within ambit of budget, budget description and objectives of strategic plan.</a:t>
            </a:r>
          </a:p>
        </p:txBody>
      </p:sp>
      <p:graphicFrame>
        <p:nvGraphicFramePr>
          <p:cNvPr id="60420" name="Object 4"/>
          <p:cNvGraphicFramePr>
            <a:graphicFrameLocks noGrp="1" noChangeAspect="1"/>
          </p:cNvGraphicFramePr>
          <p:nvPr>
            <p:ph type="clipArt" sz="half" idx="2"/>
          </p:nvPr>
        </p:nvGraphicFramePr>
        <p:xfrm>
          <a:off x="6804248" y="4725144"/>
          <a:ext cx="2084387" cy="1741487"/>
        </p:xfrm>
        <a:graphic>
          <a:graphicData uri="http://schemas.openxmlformats.org/presentationml/2006/ole">
            <mc:AlternateContent xmlns:mc="http://schemas.openxmlformats.org/markup-compatibility/2006">
              <mc:Choice xmlns:v="urn:schemas-microsoft-com:vml" Requires="v">
                <p:oleObj spid="_x0000_s1029" name="Clip" r:id="rId3" imgW="4016999" imgH="3945437" progId="">
                  <p:embed/>
                </p:oleObj>
              </mc:Choice>
              <mc:Fallback>
                <p:oleObj name="Clip" r:id="rId3" imgW="4016999" imgH="3945437"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4725144"/>
                        <a:ext cx="2084387" cy="174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MODULE 2- INSTITUTIONALISATION</a:t>
            </a:r>
            <a:endParaRPr lang="en-ZA" sz="3200" b="1" dirty="0">
              <a:solidFill>
                <a:schemeClr val="tx1">
                  <a:lumMod val="75000"/>
                  <a:lumOff val="25000"/>
                </a:schemeClr>
              </a:solidFill>
            </a:endParaRPr>
          </a:p>
        </p:txBody>
      </p:sp>
      <p:sp>
        <p:nvSpPr>
          <p:cNvPr id="6" name="TextBox 5"/>
          <p:cNvSpPr txBox="1"/>
          <p:nvPr/>
        </p:nvSpPr>
        <p:spPr>
          <a:xfrm>
            <a:off x="539552" y="980728"/>
            <a:ext cx="7992888" cy="1815882"/>
          </a:xfrm>
          <a:prstGeom prst="rect">
            <a:avLst/>
          </a:prstGeom>
          <a:noFill/>
        </p:spPr>
        <p:txBody>
          <a:bodyPr wrap="square" rtlCol="0">
            <a:spAutoFit/>
          </a:bodyPr>
          <a:lstStyle/>
          <a:p>
            <a:pPr lvl="4"/>
            <a:endParaRPr lang="en-US" sz="2000" dirty="0"/>
          </a:p>
          <a:p>
            <a:pPr lvl="4"/>
            <a:endParaRPr lang="en-US" sz="2000" dirty="0"/>
          </a:p>
          <a:p>
            <a:pPr lvl="4"/>
            <a:endParaRPr lang="en-US" dirty="0"/>
          </a:p>
          <a:p>
            <a:pPr lvl="3"/>
            <a:endParaRPr lang="en-US" dirty="0"/>
          </a:p>
          <a:p>
            <a:pPr lvl="3"/>
            <a:endParaRPr lang="en-US" dirty="0"/>
          </a:p>
          <a:p>
            <a:pPr lvl="4"/>
            <a:endParaRPr lang="en-ZA" dirty="0"/>
          </a:p>
        </p:txBody>
      </p:sp>
      <p:sp>
        <p:nvSpPr>
          <p:cNvPr id="9" name="Slide Number Placeholder 8"/>
          <p:cNvSpPr>
            <a:spLocks noGrp="1"/>
          </p:cNvSpPr>
          <p:nvPr>
            <p:ph type="sldNum" sz="quarter" idx="12"/>
          </p:nvPr>
        </p:nvSpPr>
        <p:spPr/>
        <p:txBody>
          <a:bodyPr/>
          <a:lstStyle/>
          <a:p>
            <a:fld id="{C97F4B4B-1DA3-4C64-BEF4-4C458259B3CF}" type="slidenum">
              <a:rPr lang="en-ZA" smtClean="0"/>
              <a:pPr/>
              <a:t>14</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04183"/>
            <a:ext cx="1804377" cy="563355"/>
          </a:xfrm>
          <a:prstGeom prst="rect">
            <a:avLst/>
          </a:prstGeom>
        </p:spPr>
      </p:pic>
      <p:grpSp>
        <p:nvGrpSpPr>
          <p:cNvPr id="80898" name="Group 2"/>
          <p:cNvGrpSpPr>
            <a:grpSpLocks/>
          </p:cNvGrpSpPr>
          <p:nvPr/>
        </p:nvGrpSpPr>
        <p:grpSpPr bwMode="auto">
          <a:xfrm>
            <a:off x="1" y="1412776"/>
            <a:ext cx="9144000" cy="5184576"/>
            <a:chOff x="395" y="989"/>
            <a:chExt cx="16299" cy="9075"/>
          </a:xfrm>
        </p:grpSpPr>
        <p:sp>
          <p:nvSpPr>
            <p:cNvPr id="80899" name="Text Box 258"/>
            <p:cNvSpPr txBox="1">
              <a:spLocks/>
            </p:cNvSpPr>
            <p:nvPr/>
          </p:nvSpPr>
          <p:spPr bwMode="auto">
            <a:xfrm>
              <a:off x="564" y="1677"/>
              <a:ext cx="3930" cy="495"/>
            </a:xfrm>
            <a:prstGeom prst="rect">
              <a:avLst/>
            </a:prstGeom>
            <a:solidFill>
              <a:srgbClr val="FFFFFF"/>
            </a:solidFill>
            <a:ln w="25400">
              <a:solidFill>
                <a:srgbClr val="F79646"/>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100" b="1" i="0" u="none" strike="noStrike" cap="none" normalizeH="0" baseline="0" dirty="0" smtClean="0">
                  <a:ln>
                    <a:noFill/>
                  </a:ln>
                  <a:solidFill>
                    <a:schemeClr val="tx1"/>
                  </a:solidFill>
                  <a:effectLst/>
                  <a:latin typeface="Arial Narrow" pitchFamily="34" charset="0"/>
                  <a:cs typeface="Arial" pitchFamily="34" charset="0"/>
                </a:rPr>
                <a:t>BID SPECIFICATION COMMITTEE</a:t>
              </a:r>
              <a:endParaRPr kumimoji="0" lang="en-US" sz="1100" b="0" i="0" u="none" strike="noStrike" cap="none" normalizeH="0" baseline="0" dirty="0" smtClean="0">
                <a:ln>
                  <a:noFill/>
                </a:ln>
                <a:solidFill>
                  <a:schemeClr val="tx1"/>
                </a:solidFill>
                <a:effectLst/>
                <a:latin typeface="Arial Narrow" pitchFamily="34" charset="0"/>
                <a:cs typeface="Arial" pitchFamily="34" charset="0"/>
              </a:endParaRPr>
            </a:p>
          </p:txBody>
        </p:sp>
        <p:sp>
          <p:nvSpPr>
            <p:cNvPr id="80900" name="Text Box 259"/>
            <p:cNvSpPr txBox="1">
              <a:spLocks/>
            </p:cNvSpPr>
            <p:nvPr/>
          </p:nvSpPr>
          <p:spPr bwMode="auto">
            <a:xfrm>
              <a:off x="4549" y="1688"/>
              <a:ext cx="3900" cy="495"/>
            </a:xfrm>
            <a:prstGeom prst="rect">
              <a:avLst/>
            </a:prstGeom>
            <a:solidFill>
              <a:srgbClr val="FFFFFF"/>
            </a:solidFill>
            <a:ln w="25400">
              <a:solidFill>
                <a:srgbClr val="8064A2"/>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100" b="1" i="0" u="none" strike="noStrike" cap="none" normalizeH="0" baseline="0" dirty="0" smtClean="0">
                  <a:ln>
                    <a:noFill/>
                  </a:ln>
                  <a:solidFill>
                    <a:schemeClr val="tx1"/>
                  </a:solidFill>
                  <a:effectLst/>
                  <a:latin typeface="Century Gothic" pitchFamily="34" charset="0"/>
                  <a:cs typeface="Arial" pitchFamily="34" charset="0"/>
                </a:rPr>
                <a:t>BID EVALUATION COMMITTEE</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80901" name="Text Box 260"/>
            <p:cNvSpPr txBox="1">
              <a:spLocks/>
            </p:cNvSpPr>
            <p:nvPr/>
          </p:nvSpPr>
          <p:spPr bwMode="auto">
            <a:xfrm>
              <a:off x="8505" y="1682"/>
              <a:ext cx="3822" cy="495"/>
            </a:xfrm>
            <a:prstGeom prst="rect">
              <a:avLst/>
            </a:prstGeom>
            <a:solidFill>
              <a:srgbClr val="FFFFFF"/>
            </a:solidFill>
            <a:ln w="25400">
              <a:solidFill>
                <a:srgbClr val="C0504D"/>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100" b="1" i="0" u="none" strike="noStrike" cap="none" normalizeH="0" baseline="0" dirty="0" smtClean="0">
                  <a:ln>
                    <a:noFill/>
                  </a:ln>
                  <a:solidFill>
                    <a:schemeClr val="tx1"/>
                  </a:solidFill>
                  <a:effectLst/>
                  <a:latin typeface="Arial Narrow" pitchFamily="34" charset="0"/>
                  <a:cs typeface="Arial" pitchFamily="34" charset="0"/>
                </a:rPr>
                <a:t>BID ADJUDICATION COMMITTEE</a:t>
              </a:r>
              <a:endParaRPr kumimoji="0" lang="en-US" sz="1100" b="0" i="0" u="none" strike="noStrike" cap="none" normalizeH="0" baseline="0" dirty="0" smtClean="0">
                <a:ln>
                  <a:noFill/>
                </a:ln>
                <a:solidFill>
                  <a:schemeClr val="tx1"/>
                </a:solidFill>
                <a:effectLst/>
                <a:latin typeface="Arial Narrow" pitchFamily="34" charset="0"/>
                <a:cs typeface="Arial" pitchFamily="34" charset="0"/>
              </a:endParaRPr>
            </a:p>
          </p:txBody>
        </p:sp>
        <p:sp>
          <p:nvSpPr>
            <p:cNvPr id="80902" name="Text Box 261"/>
            <p:cNvSpPr txBox="1">
              <a:spLocks/>
            </p:cNvSpPr>
            <p:nvPr/>
          </p:nvSpPr>
          <p:spPr bwMode="auto">
            <a:xfrm>
              <a:off x="12438" y="1688"/>
              <a:ext cx="3867" cy="495"/>
            </a:xfrm>
            <a:prstGeom prst="rect">
              <a:avLst/>
            </a:prstGeom>
            <a:solidFill>
              <a:srgbClr val="FFFFFF"/>
            </a:solidFill>
            <a:ln w="25400">
              <a:solidFill>
                <a:srgbClr val="9BBB59"/>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100" b="1" i="0" u="none" strike="noStrike" cap="none" normalizeH="0" baseline="0" dirty="0" smtClean="0">
                  <a:ln>
                    <a:noFill/>
                  </a:ln>
                  <a:solidFill>
                    <a:schemeClr val="tx1"/>
                  </a:solidFill>
                  <a:effectLst/>
                  <a:latin typeface="Arial Narrow" pitchFamily="34" charset="0"/>
                  <a:cs typeface="Arial" pitchFamily="34" charset="0"/>
                </a:rPr>
                <a:t>SECRETARIAT FUNCTION</a:t>
              </a:r>
              <a:endParaRPr kumimoji="0" lang="en-US" sz="1100" b="0" i="0" u="none" strike="noStrike" cap="none" normalizeH="0" baseline="0" dirty="0" smtClean="0">
                <a:ln>
                  <a:noFill/>
                </a:ln>
                <a:solidFill>
                  <a:schemeClr val="tx1"/>
                </a:solidFill>
                <a:effectLst/>
                <a:latin typeface="Arial Narrow" pitchFamily="34" charset="0"/>
                <a:cs typeface="Arial" pitchFamily="34" charset="0"/>
              </a:endParaRPr>
            </a:p>
          </p:txBody>
        </p:sp>
        <p:sp>
          <p:nvSpPr>
            <p:cNvPr id="80903" name="8-Point Star 262"/>
            <p:cNvSpPr>
              <a:spLocks/>
            </p:cNvSpPr>
            <p:nvPr/>
          </p:nvSpPr>
          <p:spPr bwMode="auto">
            <a:xfrm>
              <a:off x="395" y="2177"/>
              <a:ext cx="4485" cy="900"/>
            </a:xfrm>
            <a:prstGeom prst="star8">
              <a:avLst>
                <a:gd name="adj" fmla="val 37500"/>
              </a:avLst>
            </a:prstGeom>
            <a:gradFill rotWithShape="1">
              <a:gsLst>
                <a:gs pos="0">
                  <a:srgbClr val="FFBE86"/>
                </a:gs>
                <a:gs pos="35001">
                  <a:srgbClr val="FFD0AA"/>
                </a:gs>
                <a:gs pos="100000">
                  <a:srgbClr val="FFEBDB"/>
                </a:gs>
              </a:gsLst>
              <a:lin ang="16200000" scaled="1"/>
            </a:gradFill>
            <a:ln w="9525">
              <a:solidFill>
                <a:srgbClr val="F68C36"/>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000" b="1" i="0" u="none" strike="noStrike" cap="none" normalizeH="0" baseline="0" dirty="0" smtClean="0">
                  <a:ln>
                    <a:noFill/>
                  </a:ln>
                  <a:solidFill>
                    <a:schemeClr val="tx1"/>
                  </a:solidFill>
                  <a:effectLst/>
                  <a:latin typeface="Arial Narrow" pitchFamily="34" charset="0"/>
                  <a:cs typeface="Arial" pitchFamily="34" charset="0"/>
                </a:rPr>
                <a:t>Purpose: Determine Specs/</a:t>
              </a:r>
              <a:r>
                <a:rPr kumimoji="0" lang="en-ZA" sz="1000" b="1" i="0" u="none" strike="noStrike" cap="none" normalizeH="0" baseline="0" dirty="0" err="1" smtClean="0">
                  <a:ln>
                    <a:noFill/>
                  </a:ln>
                  <a:solidFill>
                    <a:schemeClr val="tx1"/>
                  </a:solidFill>
                  <a:effectLst/>
                  <a:latin typeface="Arial Narrow" pitchFamily="34" charset="0"/>
                  <a:cs typeface="Arial" pitchFamily="34" charset="0"/>
                </a:rPr>
                <a:t>ToR</a:t>
              </a:r>
              <a:endParaRPr kumimoji="0" lang="en-US" sz="1000" b="0" i="0" u="none" strike="noStrike" cap="none" normalizeH="0" baseline="0" dirty="0" smtClean="0">
                <a:ln>
                  <a:noFill/>
                </a:ln>
                <a:solidFill>
                  <a:schemeClr val="tx1"/>
                </a:solidFill>
                <a:effectLst/>
                <a:latin typeface="Arial Narrow" pitchFamily="34" charset="0"/>
                <a:cs typeface="Arial" pitchFamily="34" charset="0"/>
              </a:endParaRPr>
            </a:p>
          </p:txBody>
        </p:sp>
        <p:sp>
          <p:nvSpPr>
            <p:cNvPr id="80904" name="8-Point Star 263"/>
            <p:cNvSpPr>
              <a:spLocks/>
            </p:cNvSpPr>
            <p:nvPr/>
          </p:nvSpPr>
          <p:spPr bwMode="auto">
            <a:xfrm>
              <a:off x="4209" y="2183"/>
              <a:ext cx="4886" cy="900"/>
            </a:xfrm>
            <a:prstGeom prst="star8">
              <a:avLst>
                <a:gd name="adj" fmla="val 37500"/>
              </a:avLst>
            </a:prstGeom>
            <a:gradFill rotWithShape="1">
              <a:gsLst>
                <a:gs pos="0">
                  <a:srgbClr val="C9B5E8"/>
                </a:gs>
                <a:gs pos="35001">
                  <a:srgbClr val="D9CBEE"/>
                </a:gs>
                <a:gs pos="100000">
                  <a:srgbClr val="F0EAF9"/>
                </a:gs>
              </a:gsLst>
              <a:lin ang="16200000" scaled="1"/>
            </a:gradFill>
            <a:ln w="9525">
              <a:solidFill>
                <a:srgbClr val="795D9B"/>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000" b="1" i="0" u="none" strike="noStrike" cap="none" normalizeH="0" baseline="0" dirty="0" smtClean="0">
                  <a:ln>
                    <a:noFill/>
                  </a:ln>
                  <a:solidFill>
                    <a:schemeClr val="tx1"/>
                  </a:solidFill>
                  <a:effectLst/>
                  <a:latin typeface="Arial Narrow" pitchFamily="34" charset="0"/>
                  <a:cs typeface="Arial" pitchFamily="34" charset="0"/>
                </a:rPr>
                <a:t>Purpose: Evaluate bids received</a:t>
              </a:r>
              <a:endParaRPr kumimoji="0" lang="en-US" sz="1000" b="0" i="0" u="none" strike="noStrike" cap="none" normalizeH="0" baseline="0" dirty="0" smtClean="0">
                <a:ln>
                  <a:noFill/>
                </a:ln>
                <a:solidFill>
                  <a:schemeClr val="tx1"/>
                </a:solidFill>
                <a:effectLst/>
                <a:latin typeface="Arial Narrow" pitchFamily="34" charset="0"/>
                <a:cs typeface="Arial" pitchFamily="34" charset="0"/>
              </a:endParaRPr>
            </a:p>
          </p:txBody>
        </p:sp>
        <p:sp>
          <p:nvSpPr>
            <p:cNvPr id="80905" name="8-Point Star 264"/>
            <p:cNvSpPr>
              <a:spLocks/>
            </p:cNvSpPr>
            <p:nvPr/>
          </p:nvSpPr>
          <p:spPr bwMode="auto">
            <a:xfrm>
              <a:off x="8159" y="2172"/>
              <a:ext cx="4675" cy="900"/>
            </a:xfrm>
            <a:prstGeom prst="star8">
              <a:avLst>
                <a:gd name="adj" fmla="val 37500"/>
              </a:avLst>
            </a:prstGeom>
            <a:gradFill rotWithShape="1">
              <a:gsLst>
                <a:gs pos="0">
                  <a:srgbClr val="FFA2A1"/>
                </a:gs>
                <a:gs pos="35001">
                  <a:srgbClr val="FFBEBD"/>
                </a:gs>
                <a:gs pos="100000">
                  <a:srgbClr val="FFE5E5"/>
                </a:gs>
              </a:gsLst>
              <a:lin ang="16200000" scaled="1"/>
            </a:gradFill>
            <a:ln w="9525">
              <a:solidFill>
                <a:srgbClr val="BC4542"/>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000" b="1" i="0" u="none" strike="noStrike" cap="none" normalizeH="0" baseline="0" dirty="0" smtClean="0">
                  <a:ln>
                    <a:noFill/>
                  </a:ln>
                  <a:solidFill>
                    <a:schemeClr val="tx1"/>
                  </a:solidFill>
                  <a:effectLst/>
                  <a:latin typeface="Century Gothic" pitchFamily="34" charset="0"/>
                  <a:cs typeface="Arial" pitchFamily="34" charset="0"/>
                </a:rPr>
                <a:t>Purpose: Make final recommendation</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80906" name="8-Point Star 265"/>
            <p:cNvSpPr>
              <a:spLocks/>
            </p:cNvSpPr>
            <p:nvPr/>
          </p:nvSpPr>
          <p:spPr bwMode="auto">
            <a:xfrm>
              <a:off x="11725" y="2177"/>
              <a:ext cx="4969" cy="900"/>
            </a:xfrm>
            <a:prstGeom prst="star8">
              <a:avLst>
                <a:gd name="adj" fmla="val 37500"/>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000" b="1" i="0" u="none" strike="noStrike" cap="none" normalizeH="0" baseline="0" dirty="0" smtClean="0">
                  <a:ln>
                    <a:noFill/>
                  </a:ln>
                  <a:solidFill>
                    <a:schemeClr val="tx1"/>
                  </a:solidFill>
                  <a:effectLst/>
                  <a:latin typeface="Arial Narrow" pitchFamily="34" charset="0"/>
                  <a:cs typeface="Arial" pitchFamily="34" charset="0"/>
                </a:rPr>
                <a:t>Purpose: Maintain portfolio of evidence for bid processes</a:t>
              </a:r>
              <a:endParaRPr kumimoji="0" lang="en-US" sz="1000" b="0" i="0" u="none" strike="noStrike" cap="none" normalizeH="0" baseline="0" dirty="0" smtClean="0">
                <a:ln>
                  <a:noFill/>
                </a:ln>
                <a:solidFill>
                  <a:schemeClr val="tx1"/>
                </a:solidFill>
                <a:effectLst/>
                <a:latin typeface="Arial Narrow" pitchFamily="34" charset="0"/>
                <a:cs typeface="Arial" pitchFamily="34" charset="0"/>
              </a:endParaRPr>
            </a:p>
          </p:txBody>
        </p:sp>
        <p:sp>
          <p:nvSpPr>
            <p:cNvPr id="80907" name="Text Box 266"/>
            <p:cNvSpPr txBox="1">
              <a:spLocks/>
            </p:cNvSpPr>
            <p:nvPr/>
          </p:nvSpPr>
          <p:spPr bwMode="auto">
            <a:xfrm>
              <a:off x="705" y="3176"/>
              <a:ext cx="3789" cy="6888"/>
            </a:xfrm>
            <a:prstGeom prst="rect">
              <a:avLst/>
            </a:prstGeom>
            <a:solidFill>
              <a:srgbClr val="FFFFFF"/>
            </a:solidFill>
            <a:ln w="25400">
              <a:solidFill>
                <a:srgbClr val="F79646"/>
              </a:solidFill>
              <a:miter lim="800000"/>
              <a:headEnd/>
              <a:tailEnd/>
            </a:ln>
          </p:spPr>
          <p:txBody>
            <a:bodyPr vert="horz" wrap="square" lIns="91440" tIns="45720" rIns="91440" bIns="45720" numCol="1" anchor="t" anchorCtr="0" compatLnSpc="1">
              <a:prstTxWarp prst="textNoShape">
                <a:avLst/>
              </a:prstTxWarp>
            </a:bodyPr>
            <a:lstStyle/>
            <a:p>
              <a:pPr marL="0" lvl="1" fontAlgn="base">
                <a:spcBef>
                  <a:spcPct val="0"/>
                </a:spcBef>
                <a:spcAft>
                  <a:spcPct val="0"/>
                </a:spcAft>
                <a:buFont typeface="Symbol" pitchFamily="18" charset="2"/>
                <a:buChar char="·"/>
              </a:pPr>
              <a:r>
                <a:rPr lang="en-US" sz="1000" dirty="0" smtClean="0">
                  <a:latin typeface="Arial Narrow" pitchFamily="34" charset="0"/>
                  <a:cs typeface="Arial" pitchFamily="34" charset="0"/>
                </a:rPr>
                <a:t>Line function identify need </a:t>
              </a:r>
            </a:p>
            <a:p>
              <a:pPr fontAlgn="base">
                <a:spcBef>
                  <a:spcPct val="0"/>
                </a:spcBef>
                <a:spcAft>
                  <a:spcPct val="0"/>
                </a:spcAft>
                <a:buFont typeface="Symbol" pitchFamily="18" charset="2"/>
                <a:buChar char="·"/>
              </a:pPr>
              <a:r>
                <a:rPr lang="en-US" sz="1000" dirty="0" smtClean="0">
                  <a:latin typeface="Arial Narrow" pitchFamily="34" charset="0"/>
                  <a:cs typeface="Arial" pitchFamily="34" charset="0"/>
                </a:rPr>
                <a:t>Line function &amp; SCMU prepare specifications and bid documents</a:t>
              </a:r>
            </a:p>
            <a:p>
              <a:pPr fontAlgn="base">
                <a:spcBef>
                  <a:spcPct val="0"/>
                </a:spcBef>
                <a:spcAft>
                  <a:spcPct val="0"/>
                </a:spcAft>
                <a:buFont typeface="Symbol" pitchFamily="18" charset="2"/>
                <a:buChar char="·"/>
              </a:pPr>
              <a:r>
                <a:rPr lang="en-US" sz="1000" dirty="0" smtClean="0">
                  <a:latin typeface="Arial Narrow" pitchFamily="34" charset="0"/>
                  <a:cs typeface="Arial" pitchFamily="34" charset="0"/>
                </a:rPr>
                <a:t>SCMU facilitate and approve BSC members</a:t>
              </a:r>
            </a:p>
            <a:p>
              <a:pPr fontAlgn="base">
                <a:spcBef>
                  <a:spcPct val="0"/>
                </a:spcBef>
                <a:spcAft>
                  <a:spcPct val="0"/>
                </a:spcAft>
                <a:buFont typeface="Symbol" pitchFamily="18" charset="2"/>
                <a:buChar char="·"/>
              </a:pPr>
              <a:r>
                <a:rPr kumimoji="0" lang="en-US" sz="1000" i="0" u="none" strike="noStrike" cap="none" normalizeH="0" baseline="0" dirty="0" smtClean="0">
                  <a:ln>
                    <a:noFill/>
                  </a:ln>
                  <a:solidFill>
                    <a:schemeClr val="tx1"/>
                  </a:solidFill>
                  <a:effectLst/>
                  <a:latin typeface="Arial Narrow" pitchFamily="34" charset="0"/>
                  <a:cs typeface="Arial" pitchFamily="34" charset="0"/>
                </a:rPr>
                <a:t>Line function maintain minutes</a:t>
              </a:r>
            </a:p>
            <a:p>
              <a:pPr fontAlgn="base">
                <a:spcBef>
                  <a:spcPct val="0"/>
                </a:spcBef>
                <a:spcAft>
                  <a:spcPct val="0"/>
                </a:spcAft>
              </a:pPr>
              <a:endParaRPr lang="en-US" sz="1000" dirty="0" smtClean="0">
                <a:latin typeface="Arial Narrow" pitchFamily="34" charset="0"/>
                <a:cs typeface="Arial" pitchFamily="34" charset="0"/>
              </a:endParaRPr>
            </a:p>
            <a:p>
              <a:pPr fontAlgn="base">
                <a:spcBef>
                  <a:spcPct val="0"/>
                </a:spcBef>
                <a:spcAft>
                  <a:spcPct val="0"/>
                </a:spcAft>
              </a:pPr>
              <a:r>
                <a:rPr lang="en-US" sz="1000" b="1" dirty="0" smtClean="0">
                  <a:latin typeface="Arial Narrow" pitchFamily="34" charset="0"/>
                  <a:cs typeface="Arial" pitchFamily="34" charset="0"/>
                </a:rPr>
                <a:t>BSC:</a:t>
              </a:r>
            </a:p>
            <a:p>
              <a:pPr fontAlgn="base">
                <a:spcBef>
                  <a:spcPct val="0"/>
                </a:spcBef>
                <a:spcAft>
                  <a:spcPct val="0"/>
                </a:spcAft>
                <a:buFont typeface="Symbol" pitchFamily="18" charset="2"/>
                <a:buChar char="·"/>
              </a:pPr>
              <a:r>
                <a:rPr lang="en-US" sz="1000" dirty="0" smtClean="0">
                  <a:latin typeface="Arial Narrow" pitchFamily="34" charset="0"/>
                  <a:cs typeface="Arial" pitchFamily="34" charset="0"/>
                </a:rPr>
                <a:t>Approve Bid documentation</a:t>
              </a:r>
            </a:p>
            <a:p>
              <a:pPr fontAlgn="base">
                <a:spcBef>
                  <a:spcPct val="0"/>
                </a:spcBef>
                <a:spcAft>
                  <a:spcPct val="0"/>
                </a:spcAft>
                <a:buFont typeface="Symbol" pitchFamily="18" charset="2"/>
                <a:buChar char="·"/>
              </a:pPr>
              <a:r>
                <a:rPr lang="en-US" sz="1000" dirty="0" smtClean="0">
                  <a:latin typeface="Arial Narrow" pitchFamily="34" charset="0"/>
                  <a:cs typeface="Arial" pitchFamily="34" charset="0"/>
                </a:rPr>
                <a:t>Approve Specifications</a:t>
              </a:r>
            </a:p>
            <a:p>
              <a:pPr fontAlgn="base">
                <a:spcBef>
                  <a:spcPct val="0"/>
                </a:spcBef>
                <a:spcAft>
                  <a:spcPct val="0"/>
                </a:spcAft>
                <a:buFont typeface="Symbol" pitchFamily="18" charset="2"/>
                <a:buChar char="·"/>
              </a:pPr>
              <a:r>
                <a:rPr lang="en-US" sz="1000" dirty="0" smtClean="0">
                  <a:latin typeface="Arial Narrow" pitchFamily="34" charset="0"/>
                  <a:cs typeface="Arial" pitchFamily="34" charset="0"/>
                </a:rPr>
                <a:t>Consider special conditions</a:t>
              </a:r>
            </a:p>
            <a:p>
              <a:pPr fontAlgn="base">
                <a:spcBef>
                  <a:spcPct val="0"/>
                </a:spcBef>
                <a:spcAft>
                  <a:spcPct val="0"/>
                </a:spcAft>
                <a:buFont typeface="Symbol" pitchFamily="18" charset="2"/>
                <a:buChar char="·"/>
              </a:pPr>
              <a:r>
                <a:rPr lang="en-US" sz="1000" dirty="0" smtClean="0">
                  <a:latin typeface="Arial Narrow" pitchFamily="34" charset="0"/>
                  <a:cs typeface="Arial" pitchFamily="34" charset="0"/>
                </a:rPr>
                <a:t>Approve evaluation criteria and weights</a:t>
              </a:r>
            </a:p>
            <a:p>
              <a:pPr fontAlgn="base">
                <a:spcBef>
                  <a:spcPct val="0"/>
                </a:spcBef>
                <a:spcAft>
                  <a:spcPct val="0"/>
                </a:spcAft>
                <a:buFont typeface="Symbol" pitchFamily="18" charset="2"/>
                <a:buChar char="·"/>
              </a:pPr>
              <a:r>
                <a:rPr lang="en-US" sz="1000" dirty="0" smtClean="0">
                  <a:latin typeface="Arial Narrow" pitchFamily="34" charset="0"/>
                  <a:cs typeface="Arial" pitchFamily="34" charset="0"/>
                </a:rPr>
                <a:t>Consider risks</a:t>
              </a:r>
            </a:p>
            <a:p>
              <a:pPr fontAlgn="base">
                <a:spcBef>
                  <a:spcPct val="0"/>
                </a:spcBef>
                <a:spcAft>
                  <a:spcPct val="0"/>
                </a:spcAft>
                <a:buFont typeface="Symbol" pitchFamily="18" charset="2"/>
                <a:buChar char="·"/>
              </a:pPr>
              <a:r>
                <a:rPr lang="en-US" sz="1000" dirty="0" smtClean="0">
                  <a:latin typeface="Arial Narrow" pitchFamily="34" charset="0"/>
                  <a:cs typeface="Arial" pitchFamily="34" charset="0"/>
                </a:rPr>
                <a:t>Consider contract requirements</a:t>
              </a:r>
            </a:p>
            <a:p>
              <a:pPr fontAlgn="base">
                <a:spcBef>
                  <a:spcPct val="0"/>
                </a:spcBef>
                <a:spcAft>
                  <a:spcPct val="0"/>
                </a:spcAft>
              </a:pPr>
              <a:endParaRPr lang="en-US" sz="1000" dirty="0" smtClean="0">
                <a:latin typeface="Arial Narrow" pitchFamily="34" charset="0"/>
                <a:cs typeface="Arial" pitchFamily="34" charset="0"/>
              </a:endParaRPr>
            </a:p>
            <a:p>
              <a:pPr fontAlgn="base">
                <a:spcBef>
                  <a:spcPct val="0"/>
                </a:spcBef>
                <a:spcAft>
                  <a:spcPct val="0"/>
                </a:spcAft>
              </a:pPr>
              <a:endParaRPr lang="en-US" sz="1000" dirty="0" smtClean="0">
                <a:latin typeface="Arial Narrow" pitchFamily="34" charset="0"/>
                <a:cs typeface="Arial" pitchFamily="34" charset="0"/>
              </a:endParaRPr>
            </a:p>
            <a:p>
              <a:pPr fontAlgn="base">
                <a:spcBef>
                  <a:spcPct val="0"/>
                </a:spcBef>
                <a:spcAft>
                  <a:spcPct val="0"/>
                </a:spcAft>
                <a:buFont typeface="Symbol" pitchFamily="18" charset="2"/>
                <a:buChar char="·"/>
              </a:pPr>
              <a:r>
                <a:rPr lang="en-US" sz="1000" dirty="0" smtClean="0">
                  <a:latin typeface="Arial Narrow" pitchFamily="34" charset="0"/>
                  <a:cs typeface="Arial" pitchFamily="34" charset="0"/>
                </a:rPr>
                <a:t>Delegated Authority considers minutes and signs-off on bid documentation</a:t>
              </a:r>
            </a:p>
            <a:p>
              <a:pPr fontAlgn="base">
                <a:spcBef>
                  <a:spcPct val="0"/>
                </a:spcBef>
                <a:spcAft>
                  <a:spcPct val="0"/>
                </a:spcAft>
                <a:buFont typeface="Symbol" pitchFamily="18" charset="2"/>
                <a:buChar char="·"/>
              </a:pPr>
              <a:r>
                <a:rPr lang="en-US" sz="1000" dirty="0" smtClean="0">
                  <a:latin typeface="Arial Narrow" pitchFamily="34" charset="0"/>
                  <a:cs typeface="Arial" pitchFamily="34" charset="0"/>
                </a:rPr>
                <a:t>SCMU advertise bid</a:t>
              </a:r>
            </a:p>
            <a:p>
              <a:pPr fontAlgn="base">
                <a:spcBef>
                  <a:spcPct val="0"/>
                </a:spcBef>
                <a:spcAft>
                  <a:spcPct val="0"/>
                </a:spcAft>
                <a:buFont typeface="Symbol" pitchFamily="18" charset="2"/>
                <a:buChar char="·"/>
              </a:pPr>
              <a:r>
                <a:rPr lang="en-US" sz="1000" dirty="0" smtClean="0">
                  <a:latin typeface="Arial Narrow" pitchFamily="34" charset="0"/>
                  <a:cs typeface="Arial" pitchFamily="34" charset="0"/>
                </a:rPr>
                <a:t>Line Function hold briefing/site meeting (optional)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0908" name="Text Box 267"/>
            <p:cNvSpPr txBox="1">
              <a:spLocks/>
            </p:cNvSpPr>
            <p:nvPr/>
          </p:nvSpPr>
          <p:spPr bwMode="auto">
            <a:xfrm>
              <a:off x="4630" y="3176"/>
              <a:ext cx="3646" cy="6888"/>
            </a:xfrm>
            <a:prstGeom prst="rect">
              <a:avLst/>
            </a:prstGeom>
            <a:solidFill>
              <a:srgbClr val="FFFFFF"/>
            </a:solidFill>
            <a:ln w="25400">
              <a:solidFill>
                <a:srgbClr val="8064A2"/>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buFont typeface="Symbol" pitchFamily="18" charset="2"/>
                <a:buChar char="·"/>
              </a:pPr>
              <a:r>
                <a:rPr lang="en-US" sz="1000" dirty="0" smtClean="0">
                  <a:latin typeface="Arial Narrow" pitchFamily="34" charset="0"/>
                  <a:cs typeface="Arial" pitchFamily="34" charset="0"/>
                </a:rPr>
                <a:t>SCMU receive and stamp bids</a:t>
              </a:r>
            </a:p>
            <a:p>
              <a:pPr fontAlgn="base">
                <a:spcBef>
                  <a:spcPct val="0"/>
                </a:spcBef>
                <a:spcAft>
                  <a:spcPct val="0"/>
                </a:spcAft>
                <a:buFont typeface="Symbol" pitchFamily="18" charset="2"/>
                <a:buChar char="·"/>
              </a:pPr>
              <a:r>
                <a:rPr lang="en-US" sz="1000" dirty="0" smtClean="0">
                  <a:latin typeface="Arial Narrow" pitchFamily="34" charset="0"/>
                  <a:cs typeface="Arial" pitchFamily="34" charset="0"/>
                </a:rPr>
                <a:t>SCMU prepare bids for evaluation</a:t>
              </a:r>
            </a:p>
            <a:p>
              <a:pPr fontAlgn="base">
                <a:spcBef>
                  <a:spcPct val="0"/>
                </a:spcBef>
                <a:spcAft>
                  <a:spcPct val="0"/>
                </a:spcAft>
                <a:buFont typeface="Symbol" pitchFamily="18" charset="2"/>
                <a:buChar char="·"/>
              </a:pPr>
              <a:r>
                <a:rPr lang="en-US" sz="1000" dirty="0" smtClean="0">
                  <a:latin typeface="Arial Narrow" pitchFamily="34" charset="0"/>
                  <a:cs typeface="Arial" pitchFamily="34" charset="0"/>
                </a:rPr>
                <a:t>SCMU validate </a:t>
              </a:r>
              <a:r>
                <a:rPr kumimoji="0" lang="en-US" sz="1000" i="0" u="none" strike="noStrike" cap="none" normalizeH="0" baseline="0" dirty="0" smtClean="0">
                  <a:ln>
                    <a:noFill/>
                  </a:ln>
                  <a:solidFill>
                    <a:schemeClr val="tx1"/>
                  </a:solidFill>
                  <a:effectLst/>
                  <a:latin typeface="Arial Narrow" pitchFamily="34" charset="0"/>
                  <a:cs typeface="Arial" pitchFamily="34" charset="0"/>
                </a:rPr>
                <a:t>declarations and claims</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000" i="0" u="none" strike="noStrike" cap="none" normalizeH="0" baseline="0" dirty="0" smtClean="0">
                  <a:ln>
                    <a:noFill/>
                  </a:ln>
                  <a:solidFill>
                    <a:schemeClr val="tx1"/>
                  </a:solidFill>
                  <a:effectLst/>
                  <a:latin typeface="Arial Narrow" pitchFamily="34" charset="0"/>
                  <a:cs typeface="Arial" pitchFamily="34" charset="0"/>
                </a:rPr>
                <a:t>SCMU facilitate and approve BEC members</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000" i="0" u="none" strike="noStrike" cap="none" normalizeH="0" baseline="0" dirty="0" smtClean="0">
                  <a:ln>
                    <a:noFill/>
                  </a:ln>
                  <a:solidFill>
                    <a:schemeClr val="tx1"/>
                  </a:solidFill>
                  <a:effectLst/>
                  <a:latin typeface="Arial Narrow" pitchFamily="34" charset="0"/>
                  <a:cs typeface="Arial" pitchFamily="34" charset="0"/>
                </a:rPr>
                <a:t>SCMU/Line function maintain minutes of BEC meetings</a:t>
              </a:r>
            </a:p>
            <a:p>
              <a:pPr fontAlgn="base">
                <a:spcBef>
                  <a:spcPct val="0"/>
                </a:spcBef>
                <a:spcAft>
                  <a:spcPct val="0"/>
                </a:spcAft>
              </a:pPr>
              <a:endParaRPr lang="en-US" sz="1000" dirty="0" smtClean="0">
                <a:latin typeface="Arial Narrow" pitchFamily="34" charset="0"/>
                <a:cs typeface="Arial" pitchFamily="34" charset="0"/>
              </a:endParaRPr>
            </a:p>
            <a:p>
              <a:pPr fontAlgn="base">
                <a:spcBef>
                  <a:spcPct val="0"/>
                </a:spcBef>
                <a:spcAft>
                  <a:spcPct val="0"/>
                </a:spcAft>
              </a:pPr>
              <a:r>
                <a:rPr lang="en-US" sz="1000" b="1" dirty="0" smtClean="0">
                  <a:latin typeface="Arial Narrow" pitchFamily="34" charset="0"/>
                  <a:cs typeface="Arial" pitchFamily="34" charset="0"/>
                </a:rPr>
                <a:t>BEC:</a:t>
              </a:r>
            </a:p>
            <a:p>
              <a:pPr fontAlgn="base">
                <a:spcBef>
                  <a:spcPct val="0"/>
                </a:spcBef>
                <a:spcAft>
                  <a:spcPct val="0"/>
                </a:spcAft>
                <a:buFont typeface="Symbol" pitchFamily="18" charset="2"/>
                <a:buChar char="·"/>
              </a:pPr>
              <a:r>
                <a:rPr lang="en-US" sz="1000" dirty="0" smtClean="0">
                  <a:latin typeface="Arial Narrow" pitchFamily="34" charset="0"/>
                  <a:cs typeface="Arial" pitchFamily="34" charset="0"/>
                </a:rPr>
                <a:t>Evaluate bids as per evaluation criteria and weights</a:t>
              </a:r>
            </a:p>
            <a:p>
              <a:pPr fontAlgn="base">
                <a:spcBef>
                  <a:spcPct val="0"/>
                </a:spcBef>
                <a:spcAft>
                  <a:spcPct val="0"/>
                </a:spcAft>
                <a:buFont typeface="Symbol" pitchFamily="18" charset="2"/>
                <a:buChar char="·"/>
              </a:pPr>
              <a:r>
                <a:rPr lang="en-US" sz="1000" dirty="0" smtClean="0">
                  <a:latin typeface="Arial Narrow" pitchFamily="34" charset="0"/>
                  <a:cs typeface="Arial" pitchFamily="34" charset="0"/>
                </a:rPr>
                <a:t>Consider additional objective criteria</a:t>
              </a:r>
            </a:p>
            <a:p>
              <a:pPr fontAlgn="base">
                <a:spcBef>
                  <a:spcPct val="0"/>
                </a:spcBef>
                <a:spcAft>
                  <a:spcPct val="0"/>
                </a:spcAft>
                <a:buFont typeface="Symbol" pitchFamily="18" charset="2"/>
                <a:buChar char="·"/>
              </a:pPr>
              <a:r>
                <a:rPr lang="en-US" sz="1000" dirty="0" smtClean="0">
                  <a:latin typeface="Arial Narrow" pitchFamily="34" charset="0"/>
                  <a:cs typeface="Arial" pitchFamily="34" charset="0"/>
                </a:rPr>
                <a:t>Verify validity of claims/declarations</a:t>
              </a:r>
            </a:p>
            <a:p>
              <a:pPr fontAlgn="base">
                <a:spcBef>
                  <a:spcPct val="0"/>
                </a:spcBef>
                <a:spcAft>
                  <a:spcPct val="0"/>
                </a:spcAft>
                <a:buFont typeface="Symbol" pitchFamily="18" charset="2"/>
                <a:buChar char="·"/>
              </a:pPr>
              <a:r>
                <a:rPr lang="en-US" sz="1000" dirty="0" smtClean="0">
                  <a:latin typeface="Arial Narrow" pitchFamily="34" charset="0"/>
                  <a:cs typeface="Arial" pitchFamily="34" charset="0"/>
                </a:rPr>
                <a:t>Consider potential risks and make recommendations for mitigation</a:t>
              </a:r>
            </a:p>
            <a:p>
              <a:pPr fontAlgn="base">
                <a:spcBef>
                  <a:spcPct val="0"/>
                </a:spcBef>
                <a:spcAft>
                  <a:spcPct val="0"/>
                </a:spcAft>
                <a:buFont typeface="Symbol" pitchFamily="18" charset="2"/>
                <a:buChar char="·"/>
              </a:pPr>
              <a:r>
                <a:rPr lang="en-US" sz="1000" dirty="0" smtClean="0">
                  <a:latin typeface="Arial Narrow" pitchFamily="34" charset="0"/>
                  <a:cs typeface="Arial" pitchFamily="34" charset="0"/>
                </a:rPr>
                <a:t>Consider contractual issues</a:t>
              </a:r>
            </a:p>
            <a:p>
              <a:pPr fontAlgn="base">
                <a:spcBef>
                  <a:spcPct val="0"/>
                </a:spcBef>
                <a:spcAft>
                  <a:spcPct val="0"/>
                </a:spcAft>
                <a:buFont typeface="Symbol" pitchFamily="18" charset="2"/>
                <a:buChar char="·"/>
              </a:pPr>
              <a:r>
                <a:rPr lang="en-US" sz="1000" dirty="0" smtClean="0">
                  <a:latin typeface="Arial Narrow" pitchFamily="34" charset="0"/>
                  <a:cs typeface="Arial" pitchFamily="34" charset="0"/>
                </a:rPr>
                <a:t>Consider presentations (if part of procurement process)</a:t>
              </a:r>
            </a:p>
            <a:p>
              <a:pPr fontAlgn="base">
                <a:spcBef>
                  <a:spcPct val="0"/>
                </a:spcBef>
                <a:spcAft>
                  <a:spcPct val="0"/>
                </a:spcAft>
              </a:pPr>
              <a:endParaRPr lang="en-US" sz="1000" dirty="0" smtClean="0">
                <a:latin typeface="Arial Narrow" pitchFamily="34" charset="0"/>
                <a:cs typeface="Arial" pitchFamily="34" charset="0"/>
              </a:endParaRPr>
            </a:p>
            <a:p>
              <a:pPr fontAlgn="base">
                <a:spcBef>
                  <a:spcPct val="0"/>
                </a:spcBef>
                <a:spcAft>
                  <a:spcPct val="0"/>
                </a:spcAft>
                <a:buFont typeface="Symbol" pitchFamily="18" charset="2"/>
                <a:buChar char="·"/>
              </a:pPr>
              <a:r>
                <a:rPr lang="en-US" sz="1000" dirty="0" smtClean="0">
                  <a:latin typeface="Arial Narrow" pitchFamily="34" charset="0"/>
                  <a:cs typeface="Arial" pitchFamily="34" charset="0"/>
                </a:rPr>
                <a:t>SCMU facilitate request for further information</a:t>
              </a:r>
            </a:p>
            <a:p>
              <a:pPr fontAlgn="base">
                <a:spcBef>
                  <a:spcPct val="0"/>
                </a:spcBef>
                <a:spcAft>
                  <a:spcPct val="0"/>
                </a:spcAft>
                <a:buFont typeface="Symbol" pitchFamily="18" charset="2"/>
                <a:buChar char="·"/>
              </a:pPr>
              <a:r>
                <a:rPr lang="en-US" sz="1000" dirty="0" smtClean="0">
                  <a:latin typeface="Arial Narrow" pitchFamily="34" charset="0"/>
                  <a:cs typeface="Arial" pitchFamily="34" charset="0"/>
                </a:rPr>
                <a:t>BEC review recommendation if so requested by BAC or AO/delegated authority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0909" name="Text Box 268"/>
            <p:cNvSpPr txBox="1">
              <a:spLocks/>
            </p:cNvSpPr>
            <p:nvPr/>
          </p:nvSpPr>
          <p:spPr bwMode="auto">
            <a:xfrm>
              <a:off x="8449" y="3176"/>
              <a:ext cx="3878" cy="6888"/>
            </a:xfrm>
            <a:prstGeom prst="rect">
              <a:avLst/>
            </a:prstGeom>
            <a:solidFill>
              <a:srgbClr val="FFFFFF"/>
            </a:solidFill>
            <a:ln w="25400">
              <a:solidFill>
                <a:srgbClr val="C0504D"/>
              </a:solidFill>
              <a:miter lim="800000"/>
              <a:headEnd/>
              <a:tailEnd/>
            </a:ln>
          </p:spPr>
          <p:txBody>
            <a:bodyPr vert="horz" wrap="square" lIns="91440" tIns="45720" rIns="91440" bIns="45720" numCol="1" anchor="t" anchorCtr="0" compatLnSpc="1">
              <a:prstTxWarp prst="textNoShape">
                <a:avLst/>
              </a:prstTxWarp>
            </a:bodyPr>
            <a:lstStyle/>
            <a:p>
              <a:pPr marL="0" marR="0" lvl="1" indent="0" fontAlgn="base">
                <a:lnSpc>
                  <a:spcPct val="100000"/>
                </a:lnSpc>
                <a:spcBef>
                  <a:spcPct val="0"/>
                </a:spcBef>
                <a:spcAft>
                  <a:spcPct val="0"/>
                </a:spcAft>
                <a:buClrTx/>
                <a:buSzTx/>
                <a:buFont typeface="Symbol" pitchFamily="18" charset="2"/>
                <a:buChar char="·"/>
                <a:tabLst/>
              </a:pPr>
              <a:r>
                <a:rPr lang="en-US" sz="1000" dirty="0" smtClean="0">
                  <a:latin typeface="Arial Narrow" pitchFamily="34" charset="0"/>
                  <a:cs typeface="Arial" pitchFamily="34" charset="0"/>
                </a:rPr>
                <a:t>SCMU facilitate and AO approve BAC members</a:t>
              </a:r>
            </a:p>
            <a:p>
              <a:pPr marR="0" lvl="0" indent="0" fontAlgn="base">
                <a:lnSpc>
                  <a:spcPct val="100000"/>
                </a:lnSpc>
                <a:spcBef>
                  <a:spcPct val="0"/>
                </a:spcBef>
                <a:spcAft>
                  <a:spcPct val="0"/>
                </a:spcAft>
                <a:buClrTx/>
                <a:buSzTx/>
                <a:buFont typeface="Symbol" pitchFamily="18" charset="2"/>
                <a:buChar char="·"/>
                <a:tabLst/>
              </a:pPr>
              <a:r>
                <a:rPr lang="en-US" sz="1000" dirty="0" smtClean="0">
                  <a:latin typeface="Arial Narrow" pitchFamily="34" charset="0"/>
                  <a:cs typeface="Arial" pitchFamily="34" charset="0"/>
                </a:rPr>
                <a:t>SCMU maintain minutes of BAC meetings</a:t>
              </a:r>
            </a:p>
            <a:p>
              <a:pPr marL="0" marR="0" lvl="1" indent="0" fontAlgn="base">
                <a:lnSpc>
                  <a:spcPct val="100000"/>
                </a:lnSpc>
                <a:spcBef>
                  <a:spcPct val="0"/>
                </a:spcBef>
                <a:spcAft>
                  <a:spcPct val="0"/>
                </a:spcAft>
                <a:buClrTx/>
                <a:buSzTx/>
                <a:buFont typeface="Symbol" pitchFamily="18" charset="2"/>
                <a:buChar char="·"/>
                <a:tabLst/>
              </a:pPr>
              <a:r>
                <a:rPr lang="en-US" sz="1000" dirty="0" smtClean="0">
                  <a:latin typeface="Arial Narrow" pitchFamily="34" charset="0"/>
                  <a:cs typeface="Arial" pitchFamily="34" charset="0"/>
                </a:rPr>
                <a:t>SCMU submit minutes and BEC resolution to BAC for adjudication</a:t>
              </a:r>
            </a:p>
            <a:p>
              <a:pPr marL="0" marR="0" lvl="1" indent="0" fontAlgn="base">
                <a:lnSpc>
                  <a:spcPct val="100000"/>
                </a:lnSpc>
                <a:spcBef>
                  <a:spcPct val="0"/>
                </a:spcBef>
                <a:spcAft>
                  <a:spcPct val="0"/>
                </a:spcAft>
                <a:buClrTx/>
                <a:buSzTx/>
                <a:tabLst/>
              </a:pPr>
              <a:endParaRPr lang="en-US" sz="1000" dirty="0" smtClean="0">
                <a:latin typeface="Arial Narrow" pitchFamily="34" charset="0"/>
                <a:cs typeface="Arial" pitchFamily="34" charset="0"/>
              </a:endParaRPr>
            </a:p>
            <a:p>
              <a:pPr marL="0" marR="0" lvl="1" indent="0" fontAlgn="base">
                <a:lnSpc>
                  <a:spcPct val="100000"/>
                </a:lnSpc>
                <a:spcBef>
                  <a:spcPct val="0"/>
                </a:spcBef>
                <a:spcAft>
                  <a:spcPct val="0"/>
                </a:spcAft>
                <a:buClrTx/>
                <a:buSzTx/>
                <a:tabLst/>
              </a:pPr>
              <a:r>
                <a:rPr lang="en-US" sz="1000" b="1" dirty="0" smtClean="0">
                  <a:latin typeface="Arial Narrow" pitchFamily="34" charset="0"/>
                  <a:cs typeface="Arial" pitchFamily="34" charset="0"/>
                </a:rPr>
                <a:t>BAC:</a:t>
              </a:r>
            </a:p>
            <a:p>
              <a:pPr marL="0" marR="0" lvl="2" indent="0" fontAlgn="base">
                <a:lnSpc>
                  <a:spcPct val="100000"/>
                </a:lnSpc>
                <a:spcBef>
                  <a:spcPct val="0"/>
                </a:spcBef>
                <a:spcAft>
                  <a:spcPct val="0"/>
                </a:spcAft>
                <a:buClrTx/>
                <a:buSzTx/>
                <a:buFont typeface="Symbol" pitchFamily="18" charset="2"/>
                <a:buChar char="·"/>
                <a:tabLst/>
              </a:pPr>
              <a:r>
                <a:rPr lang="en-US" sz="1000" dirty="0" smtClean="0">
                  <a:latin typeface="Arial Narrow" pitchFamily="34" charset="0"/>
                  <a:cs typeface="Arial" pitchFamily="34" charset="0"/>
                </a:rPr>
                <a:t>Consider recommendations from BEC</a:t>
              </a:r>
            </a:p>
            <a:p>
              <a:pPr marL="0" marR="0" lvl="2" indent="0" fontAlgn="base">
                <a:lnSpc>
                  <a:spcPct val="100000"/>
                </a:lnSpc>
                <a:spcBef>
                  <a:spcPct val="0"/>
                </a:spcBef>
                <a:spcAft>
                  <a:spcPct val="0"/>
                </a:spcAft>
                <a:buClrTx/>
                <a:buSzTx/>
                <a:buFont typeface="Symbol" pitchFamily="18" charset="2"/>
                <a:buChar char="·"/>
                <a:tabLst/>
              </a:pPr>
              <a:r>
                <a:rPr lang="en-US" sz="1000" dirty="0" smtClean="0">
                  <a:latin typeface="Arial Narrow" pitchFamily="34" charset="0"/>
                  <a:cs typeface="Arial" pitchFamily="34" charset="0"/>
                </a:rPr>
                <a:t>Consider additional objective criteria</a:t>
              </a:r>
            </a:p>
            <a:p>
              <a:pPr marR="0" lvl="0" indent="0" fontAlgn="base">
                <a:lnSpc>
                  <a:spcPct val="100000"/>
                </a:lnSpc>
                <a:spcBef>
                  <a:spcPct val="0"/>
                </a:spcBef>
                <a:spcAft>
                  <a:spcPct val="0"/>
                </a:spcAft>
                <a:buClrTx/>
                <a:buSzTx/>
                <a:buFont typeface="Symbol" pitchFamily="18" charset="2"/>
                <a:buChar char="·"/>
                <a:tabLst/>
              </a:pPr>
              <a:r>
                <a:rPr lang="en-US" sz="1000" dirty="0" smtClean="0">
                  <a:latin typeface="Arial Narrow" pitchFamily="34" charset="0"/>
                  <a:cs typeface="Arial" pitchFamily="34" charset="0"/>
                </a:rPr>
                <a:t>Consider potential risks and make recommendations for mitigation</a:t>
              </a:r>
            </a:p>
            <a:p>
              <a:pPr marR="0" lvl="0" indent="0" fontAlgn="base">
                <a:lnSpc>
                  <a:spcPct val="100000"/>
                </a:lnSpc>
                <a:spcBef>
                  <a:spcPct val="0"/>
                </a:spcBef>
                <a:spcAft>
                  <a:spcPct val="0"/>
                </a:spcAft>
                <a:buClrTx/>
                <a:buSzTx/>
                <a:buFont typeface="Symbol" pitchFamily="18" charset="2"/>
                <a:buChar char="·"/>
                <a:tabLst/>
              </a:pPr>
              <a:r>
                <a:rPr lang="en-US" sz="1000" dirty="0" smtClean="0">
                  <a:latin typeface="Arial Narrow" pitchFamily="34" charset="0"/>
                  <a:cs typeface="Arial" pitchFamily="34" charset="0"/>
                </a:rPr>
                <a:t>Consider contractual issues </a:t>
              </a:r>
            </a:p>
            <a:p>
              <a:pPr marL="0" marR="0" lvl="2" indent="0" fontAlgn="base">
                <a:lnSpc>
                  <a:spcPct val="100000"/>
                </a:lnSpc>
                <a:spcBef>
                  <a:spcPct val="0"/>
                </a:spcBef>
                <a:spcAft>
                  <a:spcPct val="0"/>
                </a:spcAft>
                <a:buClrTx/>
                <a:buSzTx/>
                <a:buFont typeface="Symbol" pitchFamily="18" charset="2"/>
                <a:buChar char="·"/>
                <a:tabLst/>
              </a:pPr>
              <a:r>
                <a:rPr lang="en-US" sz="1000" dirty="0" smtClean="0">
                  <a:latin typeface="Arial Narrow" pitchFamily="34" charset="0"/>
                  <a:cs typeface="Arial" pitchFamily="34" charset="0"/>
                </a:rPr>
                <a:t>Consider validity of procurement process</a:t>
              </a:r>
            </a:p>
            <a:p>
              <a:pPr marL="0" marR="0" lvl="1" indent="0" fontAlgn="base">
                <a:lnSpc>
                  <a:spcPct val="100000"/>
                </a:lnSpc>
                <a:spcBef>
                  <a:spcPct val="0"/>
                </a:spcBef>
                <a:spcAft>
                  <a:spcPct val="0"/>
                </a:spcAft>
                <a:buClrTx/>
                <a:buSzTx/>
                <a:tabLst/>
              </a:pPr>
              <a:r>
                <a:rPr lang="en-US" sz="1000" b="1" dirty="0" smtClean="0">
                  <a:latin typeface="Arial Narrow" pitchFamily="34" charset="0"/>
                  <a:cs typeface="Arial" pitchFamily="34" charset="0"/>
                </a:rPr>
                <a:t>Other matters by BAC:</a:t>
              </a:r>
            </a:p>
            <a:p>
              <a:pPr marL="0" marR="0" lvl="2" indent="0" fontAlgn="base">
                <a:lnSpc>
                  <a:spcPct val="100000"/>
                </a:lnSpc>
                <a:spcBef>
                  <a:spcPct val="0"/>
                </a:spcBef>
                <a:spcAft>
                  <a:spcPct val="0"/>
                </a:spcAft>
                <a:buClrTx/>
                <a:buSzTx/>
                <a:buFont typeface="Symbol" pitchFamily="18" charset="2"/>
                <a:buChar char="·"/>
                <a:tabLst/>
              </a:pPr>
              <a:r>
                <a:rPr lang="en-US" sz="1000" dirty="0" smtClean="0">
                  <a:latin typeface="Arial Narrow" pitchFamily="34" charset="0"/>
                  <a:cs typeface="Arial" pitchFamily="34" charset="0"/>
                </a:rPr>
                <a:t>Consider extension/ expansion/ variation of contracts</a:t>
              </a:r>
            </a:p>
            <a:p>
              <a:pPr marR="0" lvl="0" indent="0" fontAlgn="base">
                <a:lnSpc>
                  <a:spcPct val="100000"/>
                </a:lnSpc>
                <a:spcBef>
                  <a:spcPct val="0"/>
                </a:spcBef>
                <a:spcAft>
                  <a:spcPct val="0"/>
                </a:spcAft>
                <a:buClrTx/>
                <a:buSzTx/>
                <a:buFont typeface="Symbol" pitchFamily="18" charset="2"/>
                <a:buChar char="·"/>
                <a:tabLst/>
              </a:pPr>
              <a:r>
                <a:rPr lang="en-US" sz="1000" dirty="0" smtClean="0">
                  <a:latin typeface="Arial Narrow" pitchFamily="34" charset="0"/>
                  <a:cs typeface="Arial" pitchFamily="34" charset="0"/>
                </a:rPr>
                <a:t>Consider unsolicited bids</a:t>
              </a:r>
            </a:p>
            <a:p>
              <a:pPr marL="0" marR="0" lvl="2" indent="0" fontAlgn="base">
                <a:lnSpc>
                  <a:spcPct val="100000"/>
                </a:lnSpc>
                <a:spcBef>
                  <a:spcPct val="0"/>
                </a:spcBef>
                <a:spcAft>
                  <a:spcPct val="0"/>
                </a:spcAft>
                <a:buClrTx/>
                <a:buSzTx/>
                <a:buFont typeface="Symbol" pitchFamily="18" charset="2"/>
                <a:buChar char="·"/>
                <a:tabLst/>
              </a:pPr>
              <a:r>
                <a:rPr lang="en-US" sz="1000" dirty="0" smtClean="0">
                  <a:latin typeface="Arial Narrow" pitchFamily="34" charset="0"/>
                  <a:cs typeface="Arial" pitchFamily="34" charset="0"/>
                </a:rPr>
                <a:t>Consider limited bid applications</a:t>
              </a:r>
            </a:p>
            <a:p>
              <a:pPr marL="0" marR="0" lvl="2" indent="0" fontAlgn="base">
                <a:lnSpc>
                  <a:spcPct val="100000"/>
                </a:lnSpc>
                <a:spcBef>
                  <a:spcPct val="0"/>
                </a:spcBef>
                <a:spcAft>
                  <a:spcPct val="0"/>
                </a:spcAft>
                <a:buClrTx/>
                <a:buSzTx/>
                <a:tabLst/>
              </a:pPr>
              <a:endParaRPr lang="en-US" sz="1000" dirty="0" smtClean="0">
                <a:latin typeface="Arial Narrow" pitchFamily="34" charset="0"/>
                <a:cs typeface="Arial" pitchFamily="34" charset="0"/>
              </a:endParaRPr>
            </a:p>
            <a:p>
              <a:pPr marL="0" marR="0" lvl="1" indent="0" fontAlgn="base">
                <a:lnSpc>
                  <a:spcPct val="100000"/>
                </a:lnSpc>
                <a:spcBef>
                  <a:spcPct val="0"/>
                </a:spcBef>
                <a:spcAft>
                  <a:spcPct val="0"/>
                </a:spcAft>
                <a:buClrTx/>
                <a:buSzTx/>
                <a:buFont typeface="Symbol" pitchFamily="18" charset="2"/>
                <a:buChar char="·"/>
                <a:tabLst/>
              </a:pPr>
              <a:r>
                <a:rPr lang="en-US" sz="1000" dirty="0" smtClean="0">
                  <a:latin typeface="Arial Narrow" pitchFamily="34" charset="0"/>
                  <a:cs typeface="Arial" pitchFamily="34" charset="0"/>
                </a:rPr>
                <a:t>SCMU facilitate request for further information</a:t>
              </a:r>
            </a:p>
            <a:p>
              <a:pPr marR="0" lvl="0" indent="0" fontAlgn="base">
                <a:lnSpc>
                  <a:spcPct val="100000"/>
                </a:lnSpc>
                <a:spcBef>
                  <a:spcPct val="0"/>
                </a:spcBef>
                <a:spcAft>
                  <a:spcPct val="0"/>
                </a:spcAft>
                <a:buClrTx/>
                <a:buSzTx/>
                <a:buFont typeface="Symbol" pitchFamily="18" charset="2"/>
                <a:buChar char="·"/>
                <a:tabLst/>
              </a:pPr>
              <a:r>
                <a:rPr lang="en-US" sz="1000" dirty="0" smtClean="0">
                  <a:latin typeface="Arial Narrow" pitchFamily="34" charset="0"/>
                  <a:cs typeface="Arial" pitchFamily="34" charset="0"/>
                </a:rPr>
                <a:t>SCMU submit minutes and resolution to AO/delegated authority for final award</a:t>
              </a:r>
            </a:p>
            <a:p>
              <a:pPr marR="0" lvl="0" indent="0" fontAlgn="base">
                <a:lnSpc>
                  <a:spcPct val="100000"/>
                </a:lnSpc>
                <a:spcBef>
                  <a:spcPct val="0"/>
                </a:spcBef>
                <a:spcAft>
                  <a:spcPct val="0"/>
                </a:spcAft>
                <a:buClrTx/>
                <a:buSzTx/>
                <a:buFont typeface="Symbol" pitchFamily="18" charset="2"/>
                <a:buChar char="·"/>
                <a:tabLst/>
              </a:pPr>
              <a:r>
                <a:rPr lang="en-US" sz="1000" dirty="0" smtClean="0">
                  <a:latin typeface="Arial Narrow" pitchFamily="34" charset="0"/>
                  <a:cs typeface="Arial" pitchFamily="34" charset="0"/>
                </a:rPr>
                <a:t>BAC review recommendation if so requested by AO/delegated a</a:t>
              </a:r>
              <a:r>
                <a:rPr kumimoji="0" lang="en-US" sz="1000" i="0" u="none" strike="noStrike" cap="none" normalizeH="0" baseline="0" dirty="0" smtClean="0">
                  <a:ln>
                    <a:noFill/>
                  </a:ln>
                  <a:solidFill>
                    <a:schemeClr val="tx1"/>
                  </a:solidFill>
                  <a:effectLst/>
                  <a:latin typeface="Arial Narrow" pitchFamily="34" charset="0"/>
                  <a:cs typeface="Arial" pitchFamily="34" charset="0"/>
                </a:rPr>
                <a:t>uthority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0910" name="Text Box 293"/>
            <p:cNvSpPr txBox="1">
              <a:spLocks/>
            </p:cNvSpPr>
            <p:nvPr/>
          </p:nvSpPr>
          <p:spPr bwMode="auto">
            <a:xfrm>
              <a:off x="12438" y="3176"/>
              <a:ext cx="3867" cy="6888"/>
            </a:xfrm>
            <a:prstGeom prst="rect">
              <a:avLst/>
            </a:prstGeom>
            <a:solidFill>
              <a:srgbClr val="FFFFFF"/>
            </a:solidFill>
            <a:ln w="25400">
              <a:solidFill>
                <a:srgbClr val="9BBB59"/>
              </a:solidFill>
              <a:miter lim="800000"/>
              <a:headEnd/>
              <a:tailEnd/>
            </a:ln>
          </p:spPr>
          <p:txBody>
            <a:bodyPr vert="horz" wrap="square" lIns="91440" tIns="45720" rIns="91440" bIns="45720" numCol="1" anchor="t" anchorCtr="0" compatLnSpc="1">
              <a:prstTxWarp prst="textNoShape">
                <a:avLst/>
              </a:prstTxWarp>
            </a:bodyPr>
            <a:lstStyle/>
            <a:p>
              <a:pPr marL="0" lvl="1" fontAlgn="base">
                <a:spcBef>
                  <a:spcPct val="0"/>
                </a:spcBef>
                <a:spcAft>
                  <a:spcPct val="0"/>
                </a:spcAft>
                <a:buFont typeface="Symbol" pitchFamily="18" charset="2"/>
                <a:buChar char="·"/>
              </a:pPr>
              <a:r>
                <a:rPr lang="en-US" sz="1000" dirty="0" smtClean="0">
                  <a:latin typeface="Arial Narrow" pitchFamily="34" charset="0"/>
                  <a:cs typeface="Arial" pitchFamily="34" charset="0"/>
                </a:rPr>
                <a:t>Compile agenda</a:t>
              </a:r>
            </a:p>
            <a:p>
              <a:pPr lvl="0" fontAlgn="base">
                <a:spcBef>
                  <a:spcPct val="0"/>
                </a:spcBef>
                <a:spcAft>
                  <a:spcPct val="0"/>
                </a:spcAft>
                <a:buFont typeface="Symbol" pitchFamily="18" charset="2"/>
                <a:buChar char="·"/>
              </a:pPr>
              <a:r>
                <a:rPr lang="en-US" sz="1000" dirty="0" smtClean="0">
                  <a:latin typeface="Arial Narrow" pitchFamily="34" charset="0"/>
                  <a:cs typeface="Arial" pitchFamily="34" charset="0"/>
                </a:rPr>
                <a:t>Issue notice of meeting</a:t>
              </a:r>
            </a:p>
            <a:p>
              <a:pPr lvl="0" fontAlgn="base">
                <a:spcBef>
                  <a:spcPct val="0"/>
                </a:spcBef>
                <a:spcAft>
                  <a:spcPct val="0"/>
                </a:spcAft>
                <a:buFont typeface="Symbol" pitchFamily="18" charset="2"/>
                <a:buChar char="·"/>
              </a:pPr>
              <a:r>
                <a:rPr lang="en-US" sz="1000" dirty="0" smtClean="0">
                  <a:latin typeface="Arial Narrow" pitchFamily="34" charset="0"/>
                  <a:cs typeface="Arial" pitchFamily="34" charset="0"/>
                </a:rPr>
                <a:t>Prepare meeting documentation</a:t>
              </a:r>
            </a:p>
            <a:p>
              <a:pPr lvl="0" fontAlgn="base">
                <a:spcBef>
                  <a:spcPct val="0"/>
                </a:spcBef>
                <a:spcAft>
                  <a:spcPct val="0"/>
                </a:spcAft>
                <a:buFont typeface="Symbol" pitchFamily="18" charset="2"/>
                <a:buChar char="·"/>
              </a:pPr>
              <a:r>
                <a:rPr lang="en-US" sz="1000" dirty="0" smtClean="0">
                  <a:latin typeface="Arial Narrow" pitchFamily="34" charset="0"/>
                  <a:cs typeface="Arial" pitchFamily="34" charset="0"/>
                </a:rPr>
                <a:t>Execute administrative and logistic functions for committee</a:t>
              </a:r>
            </a:p>
            <a:p>
              <a:pPr lvl="0" fontAlgn="base">
                <a:spcBef>
                  <a:spcPct val="0"/>
                </a:spcBef>
                <a:spcAft>
                  <a:spcPct val="0"/>
                </a:spcAft>
                <a:buFont typeface="Symbol" pitchFamily="18" charset="2"/>
                <a:buChar char="·"/>
              </a:pPr>
              <a:r>
                <a:rPr lang="en-US" sz="1000" dirty="0" smtClean="0">
                  <a:latin typeface="Arial Narrow" pitchFamily="34" charset="0"/>
                  <a:cs typeface="Arial" pitchFamily="34" charset="0"/>
                </a:rPr>
                <a:t>Maintain expenditure register for committee</a:t>
              </a:r>
            </a:p>
            <a:p>
              <a:pPr lvl="0" fontAlgn="base">
                <a:spcBef>
                  <a:spcPct val="0"/>
                </a:spcBef>
                <a:spcAft>
                  <a:spcPct val="0"/>
                </a:spcAft>
                <a:buFont typeface="Symbol" pitchFamily="18" charset="2"/>
                <a:buChar char="·"/>
              </a:pPr>
              <a:r>
                <a:rPr lang="en-US" sz="1000" dirty="0" smtClean="0">
                  <a:latin typeface="Arial Narrow" pitchFamily="34" charset="0"/>
                  <a:cs typeface="Arial" pitchFamily="34" charset="0"/>
                </a:rPr>
                <a:t>Maintain attendance register</a:t>
              </a:r>
            </a:p>
            <a:p>
              <a:pPr lvl="0" fontAlgn="base">
                <a:spcBef>
                  <a:spcPct val="0"/>
                </a:spcBef>
                <a:spcAft>
                  <a:spcPct val="0"/>
                </a:spcAft>
                <a:buFont typeface="Symbol" pitchFamily="18" charset="2"/>
                <a:buChar char="·"/>
              </a:pPr>
              <a:r>
                <a:rPr lang="en-US" sz="1000" dirty="0" smtClean="0">
                  <a:latin typeface="Arial Narrow" pitchFamily="34" charset="0"/>
                  <a:cs typeface="Arial" pitchFamily="34" charset="0"/>
                </a:rPr>
                <a:t>Maintain declaration register</a:t>
              </a:r>
            </a:p>
            <a:p>
              <a:pPr lvl="0" fontAlgn="base">
                <a:spcBef>
                  <a:spcPct val="0"/>
                </a:spcBef>
                <a:spcAft>
                  <a:spcPct val="0"/>
                </a:spcAft>
                <a:buFont typeface="Symbol" pitchFamily="18" charset="2"/>
                <a:buChar char="·"/>
              </a:pPr>
              <a:r>
                <a:rPr lang="en-US" sz="1000" dirty="0" smtClean="0">
                  <a:latin typeface="Arial Narrow" pitchFamily="34" charset="0"/>
                  <a:cs typeface="Arial" pitchFamily="34" charset="0"/>
                </a:rPr>
                <a:t>Maintain record of meeting (minutes and voice recording </a:t>
              </a:r>
              <a:r>
                <a:rPr kumimoji="0" lang="en-US" sz="1000" i="1" u="none" strike="noStrike" cap="none" normalizeH="0" baseline="0" dirty="0" smtClean="0">
                  <a:ln>
                    <a:noFill/>
                  </a:ln>
                  <a:solidFill>
                    <a:schemeClr val="tx1"/>
                  </a:solidFill>
                  <a:effectLst/>
                  <a:latin typeface="Arial Narrow" pitchFamily="34" charset="0"/>
                  <a:cs typeface="Arial" pitchFamily="34" charset="0"/>
                </a:rPr>
                <a:t>– if required</a:t>
              </a:r>
              <a:r>
                <a:rPr kumimoji="0" lang="en-US" sz="1000" i="0" u="none" strike="noStrike" cap="none" normalizeH="0" baseline="0" dirty="0" smtClean="0">
                  <a:ln>
                    <a:noFill/>
                  </a:ln>
                  <a:solidFill>
                    <a:schemeClr val="tx1"/>
                  </a:solidFill>
                  <a:effectLst/>
                  <a:latin typeface="Arial Narrow"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000" i="0" u="none" strike="noStrike" cap="none" normalizeH="0" baseline="0" dirty="0" smtClean="0">
                  <a:ln>
                    <a:noFill/>
                  </a:ln>
                  <a:solidFill>
                    <a:schemeClr val="tx1"/>
                  </a:solidFill>
                  <a:effectLst/>
                  <a:latin typeface="Arial Narrow" pitchFamily="34" charset="0"/>
                  <a:cs typeface="Arial" pitchFamily="34" charset="0"/>
                </a:rPr>
                <a:t>Prepare and maintain ‘briefing sessions’  and/or ‘presentation sessions’ documentation  - </a:t>
              </a:r>
              <a:r>
                <a:rPr kumimoji="0" lang="en-US" sz="1000" i="1" u="none" strike="noStrike" cap="none" normalizeH="0" baseline="0" dirty="0" smtClean="0">
                  <a:ln>
                    <a:noFill/>
                  </a:ln>
                  <a:solidFill>
                    <a:schemeClr val="tx1"/>
                  </a:solidFill>
                  <a:effectLst/>
                  <a:latin typeface="Arial Narrow" pitchFamily="34" charset="0"/>
                  <a:cs typeface="Arial" pitchFamily="34" charset="0"/>
                </a:rPr>
                <a:t>if part of procurement process</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000" i="0" u="none" strike="noStrike" cap="none" normalizeH="0" baseline="0" dirty="0" smtClean="0">
                  <a:ln>
                    <a:noFill/>
                  </a:ln>
                  <a:solidFill>
                    <a:schemeClr val="tx1"/>
                  </a:solidFill>
                  <a:effectLst/>
                  <a:latin typeface="Arial Narrow" pitchFamily="34" charset="0"/>
                  <a:cs typeface="Arial" pitchFamily="34" charset="0"/>
                </a:rPr>
                <a:t>Maintain register of access to information</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000" i="0" u="none" strike="noStrike" cap="none" normalizeH="0" baseline="0" dirty="0" smtClean="0">
                  <a:ln>
                    <a:noFill/>
                  </a:ln>
                  <a:solidFill>
                    <a:schemeClr val="tx1"/>
                  </a:solidFill>
                  <a:effectLst/>
                  <a:latin typeface="Arial Narrow" pitchFamily="34" charset="0"/>
                  <a:cs typeface="Arial" pitchFamily="34" charset="0"/>
                </a:rPr>
                <a:t>Secure all bid documents</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000" i="0" u="none" strike="noStrike" cap="none" normalizeH="0" baseline="0" dirty="0" smtClean="0">
                  <a:ln>
                    <a:noFill/>
                  </a:ln>
                  <a:solidFill>
                    <a:schemeClr val="tx1"/>
                  </a:solidFill>
                  <a:effectLst/>
                  <a:latin typeface="Arial Narrow" pitchFamily="34" charset="0"/>
                  <a:cs typeface="Arial" pitchFamily="34" charset="0"/>
                </a:rPr>
                <a:t>Facilitate documentation flow between committees and relevant delegated authorities</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000" i="0" u="none" strike="noStrike" cap="none" normalizeH="0" baseline="0" dirty="0" smtClean="0">
                  <a:ln>
                    <a:noFill/>
                  </a:ln>
                  <a:solidFill>
                    <a:schemeClr val="tx1"/>
                  </a:solidFill>
                  <a:effectLst/>
                  <a:latin typeface="Arial Narrow" pitchFamily="34" charset="0"/>
                  <a:cs typeface="Arial" pitchFamily="34" charset="0"/>
                </a:rPr>
                <a:t>Maintain portfolio of evidence file per bid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0911" name="Curved Down Arrow 294"/>
            <p:cNvSpPr>
              <a:spLocks/>
            </p:cNvSpPr>
            <p:nvPr/>
          </p:nvSpPr>
          <p:spPr bwMode="auto">
            <a:xfrm>
              <a:off x="2865" y="989"/>
              <a:ext cx="3825" cy="690"/>
            </a:xfrm>
            <a:prstGeom prst="curvedDownArrow">
              <a:avLst>
                <a:gd name="adj1" fmla="val 24997"/>
                <a:gd name="adj2" fmla="val 49994"/>
                <a:gd name="adj3" fmla="val 25000"/>
              </a:avLst>
            </a:prstGeom>
            <a:solidFill>
              <a:srgbClr val="F79646"/>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ZA"/>
            </a:p>
          </p:txBody>
        </p:sp>
        <p:sp>
          <p:nvSpPr>
            <p:cNvPr id="80912" name="Curved Down Arrow 295"/>
            <p:cNvSpPr>
              <a:spLocks/>
            </p:cNvSpPr>
            <p:nvPr/>
          </p:nvSpPr>
          <p:spPr bwMode="auto">
            <a:xfrm>
              <a:off x="6780" y="989"/>
              <a:ext cx="3825" cy="690"/>
            </a:xfrm>
            <a:prstGeom prst="curvedDownArrow">
              <a:avLst>
                <a:gd name="adj1" fmla="val 24997"/>
                <a:gd name="adj2" fmla="val 49994"/>
                <a:gd name="adj3" fmla="val 25000"/>
              </a:avLst>
            </a:prstGeom>
            <a:solidFill>
              <a:srgbClr val="E36C0A"/>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ZA"/>
            </a:p>
          </p:txBody>
        </p:sp>
        <p:sp>
          <p:nvSpPr>
            <p:cNvPr id="80913" name="Curved Down Arrow 296"/>
            <p:cNvSpPr>
              <a:spLocks/>
            </p:cNvSpPr>
            <p:nvPr/>
          </p:nvSpPr>
          <p:spPr bwMode="auto">
            <a:xfrm>
              <a:off x="10875" y="989"/>
              <a:ext cx="3990" cy="690"/>
            </a:xfrm>
            <a:prstGeom prst="curvedDownArrow">
              <a:avLst>
                <a:gd name="adj1" fmla="val 25004"/>
                <a:gd name="adj2" fmla="val 50009"/>
                <a:gd name="adj3" fmla="val 25000"/>
              </a:avLst>
            </a:prstGeom>
            <a:solidFill>
              <a:srgbClr val="E36C0A"/>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ZA"/>
            </a:p>
          </p:txBody>
        </p:sp>
      </p:grpSp>
    </p:spTree>
    <p:extLst>
      <p:ext uri="{BB962C8B-B14F-4D97-AF65-F5344CB8AC3E}">
        <p14:creationId xmlns:p14="http://schemas.microsoft.com/office/powerpoint/2010/main" val="2757544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MODULE 2- PAIA</a:t>
            </a:r>
            <a:endParaRPr lang="en-ZA" sz="3200" b="1" dirty="0">
              <a:solidFill>
                <a:schemeClr val="tx1">
                  <a:lumMod val="75000"/>
                  <a:lumOff val="25000"/>
                </a:schemeClr>
              </a:solidFill>
            </a:endParaRPr>
          </a:p>
        </p:txBody>
      </p:sp>
      <p:sp>
        <p:nvSpPr>
          <p:cNvPr id="6" name="TextBox 5"/>
          <p:cNvSpPr txBox="1"/>
          <p:nvPr/>
        </p:nvSpPr>
        <p:spPr>
          <a:xfrm>
            <a:off x="539552" y="980728"/>
            <a:ext cx="7992888" cy="1815882"/>
          </a:xfrm>
          <a:prstGeom prst="rect">
            <a:avLst/>
          </a:prstGeom>
          <a:noFill/>
        </p:spPr>
        <p:txBody>
          <a:bodyPr wrap="square" rtlCol="0">
            <a:spAutoFit/>
          </a:bodyPr>
          <a:lstStyle/>
          <a:p>
            <a:pPr lvl="4"/>
            <a:endParaRPr lang="en-US" sz="2000" dirty="0"/>
          </a:p>
          <a:p>
            <a:pPr lvl="4"/>
            <a:endParaRPr lang="en-US" sz="2000" dirty="0"/>
          </a:p>
          <a:p>
            <a:pPr lvl="4"/>
            <a:endParaRPr lang="en-US" dirty="0"/>
          </a:p>
          <a:p>
            <a:pPr lvl="3"/>
            <a:endParaRPr lang="en-US" dirty="0"/>
          </a:p>
          <a:p>
            <a:pPr lvl="3"/>
            <a:endParaRPr lang="en-US" dirty="0"/>
          </a:p>
          <a:p>
            <a:pPr lvl="4"/>
            <a:endParaRPr lang="en-ZA" dirty="0"/>
          </a:p>
        </p:txBody>
      </p:sp>
      <p:sp>
        <p:nvSpPr>
          <p:cNvPr id="9" name="Slide Number Placeholder 8"/>
          <p:cNvSpPr>
            <a:spLocks noGrp="1"/>
          </p:cNvSpPr>
          <p:nvPr>
            <p:ph type="sldNum" sz="quarter" idx="12"/>
          </p:nvPr>
        </p:nvSpPr>
        <p:spPr/>
        <p:txBody>
          <a:bodyPr/>
          <a:lstStyle/>
          <a:p>
            <a:fld id="{C97F4B4B-1DA3-4C64-BEF4-4C458259B3CF}" type="slidenum">
              <a:rPr lang="en-ZA" smtClean="0"/>
              <a:pPr/>
              <a:t>15</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04183"/>
            <a:ext cx="1804377" cy="563355"/>
          </a:xfrm>
          <a:prstGeom prst="rect">
            <a:avLst/>
          </a:prstGeom>
        </p:spPr>
      </p:pic>
      <p:sp>
        <p:nvSpPr>
          <p:cNvPr id="10" name="Rectangle 3"/>
          <p:cNvSpPr>
            <a:spLocks noChangeArrowheads="1"/>
          </p:cNvSpPr>
          <p:nvPr/>
        </p:nvSpPr>
        <p:spPr bwMode="auto">
          <a:xfrm>
            <a:off x="395536" y="1412776"/>
            <a:ext cx="7200800" cy="4799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250000"/>
              </a:lnSpc>
              <a:spcBef>
                <a:spcPct val="0"/>
              </a:spcBef>
              <a:spcAft>
                <a:spcPct val="0"/>
              </a:spcAft>
              <a:buClrTx/>
              <a:buSzTx/>
              <a:buFontTx/>
              <a:buNone/>
              <a:tabLst>
                <a:tab pos="6073775" algn="r"/>
              </a:tabLst>
            </a:pPr>
            <a:r>
              <a:rPr kumimoji="0" lang="en-GB" sz="3200" b="1" i="0"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Information access</a:t>
            </a:r>
            <a:endParaRPr kumimoji="0" lang="en-ZA" sz="3200" b="1" i="0" strike="noStrike" cap="none" normalizeH="0" baseline="0" dirty="0" smtClean="0">
              <a:ln>
                <a:noFill/>
              </a:ln>
              <a:solidFill>
                <a:schemeClr val="tx1"/>
              </a:solidFill>
              <a:effectLst/>
              <a:latin typeface="Arial Narrow" pitchFamily="34" charset="0"/>
              <a:cs typeface="Arial" pitchFamily="34" charset="0"/>
            </a:endParaRPr>
          </a:p>
          <a:p>
            <a:pPr marL="0" marR="0" lvl="0" indent="0" algn="just" defTabSz="914400" rtl="0" eaLnBrk="0" fontAlgn="base" latinLnBrk="0" hangingPunct="0">
              <a:lnSpc>
                <a:spcPct val="250000"/>
              </a:lnSpc>
              <a:spcBef>
                <a:spcPct val="0"/>
              </a:spcBef>
              <a:spcAft>
                <a:spcPct val="0"/>
              </a:spcAft>
              <a:buClrTx/>
              <a:buSzTx/>
              <a:buFontTx/>
              <a:buNone/>
              <a:tabLst>
                <a:tab pos="6073775" algn="r"/>
              </a:tabLst>
            </a:pPr>
            <a:r>
              <a:rPr kumimoji="0" lang="en-GB" sz="32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Informing the unsuccessful bidders</a:t>
            </a:r>
            <a:endParaRPr kumimoji="0" lang="en-ZA" sz="32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just" defTabSz="914400" rtl="0" eaLnBrk="0" fontAlgn="base" latinLnBrk="0" hangingPunct="0">
              <a:lnSpc>
                <a:spcPct val="250000"/>
              </a:lnSpc>
              <a:spcBef>
                <a:spcPct val="0"/>
              </a:spcBef>
              <a:spcAft>
                <a:spcPct val="0"/>
              </a:spcAft>
              <a:buClrTx/>
              <a:buSzTx/>
              <a:buFontTx/>
              <a:buNone/>
              <a:tabLst>
                <a:tab pos="6073775" algn="r"/>
              </a:tabLst>
            </a:pPr>
            <a:r>
              <a:rPr kumimoji="0" lang="en-GB" sz="32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Disclosure of information</a:t>
            </a:r>
            <a:endParaRPr kumimoji="0" lang="en-ZA" sz="32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just" defTabSz="914400" rtl="0" eaLnBrk="0" fontAlgn="base" latinLnBrk="0" hangingPunct="0">
              <a:lnSpc>
                <a:spcPct val="250000"/>
              </a:lnSpc>
              <a:spcBef>
                <a:spcPct val="0"/>
              </a:spcBef>
              <a:spcAft>
                <a:spcPct val="0"/>
              </a:spcAft>
              <a:buClrTx/>
              <a:buSzTx/>
              <a:buFontTx/>
              <a:buNone/>
              <a:tabLst>
                <a:tab pos="6073775" algn="r"/>
              </a:tabLst>
            </a:pPr>
            <a:r>
              <a:rPr kumimoji="0" lang="en-GB" sz="32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Publishing of award</a:t>
            </a:r>
            <a:endParaRPr kumimoji="0" lang="en-GB" sz="3200" b="1" i="0" u="none" strike="noStrike" cap="none" normalizeH="0" baseline="0" dirty="0" smtClean="0">
              <a:ln>
                <a:noFill/>
              </a:ln>
              <a:solidFill>
                <a:schemeClr val="tx1"/>
              </a:solidFill>
              <a:effectLst/>
              <a:latin typeface="Arial Narrow" pitchFamily="34" charset="0"/>
              <a:cs typeface="Arial" pitchFamily="34" charset="0"/>
            </a:endParaRPr>
          </a:p>
        </p:txBody>
      </p:sp>
      <p:sp>
        <p:nvSpPr>
          <p:cNvPr id="11" name="10-Point Star 10"/>
          <p:cNvSpPr/>
          <p:nvPr/>
        </p:nvSpPr>
        <p:spPr>
          <a:xfrm>
            <a:off x="5580112" y="3501008"/>
            <a:ext cx="3024336" cy="2736304"/>
          </a:xfrm>
          <a:prstGeom prst="star10">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smtClean="0">
                <a:solidFill>
                  <a:schemeClr val="accent4">
                    <a:lumMod val="50000"/>
                  </a:schemeClr>
                </a:solidFill>
                <a:latin typeface="Arial Narrow" pitchFamily="34" charset="0"/>
              </a:rPr>
              <a:t>Refer to section 42 of PAIA – commercial information</a:t>
            </a:r>
            <a:endParaRPr lang="en-ZA" b="1" dirty="0">
              <a:solidFill>
                <a:schemeClr val="accent4">
                  <a:lumMod val="50000"/>
                </a:schemeClr>
              </a:solidFill>
              <a:latin typeface="Arial Narrow" pitchFamily="34" charset="0"/>
            </a:endParaRPr>
          </a:p>
        </p:txBody>
      </p:sp>
    </p:spTree>
    <p:extLst>
      <p:ext uri="{BB962C8B-B14F-4D97-AF65-F5344CB8AC3E}">
        <p14:creationId xmlns:p14="http://schemas.microsoft.com/office/powerpoint/2010/main" val="2757544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MODULE 2- INSTITUTIONALISATION</a:t>
            </a:r>
            <a:endParaRPr lang="en-ZA" sz="3200" b="1" dirty="0">
              <a:solidFill>
                <a:schemeClr val="tx1">
                  <a:lumMod val="75000"/>
                  <a:lumOff val="25000"/>
                </a:schemeClr>
              </a:solidFill>
            </a:endParaRPr>
          </a:p>
        </p:txBody>
      </p:sp>
      <p:sp>
        <p:nvSpPr>
          <p:cNvPr id="6" name="TextBox 5"/>
          <p:cNvSpPr txBox="1"/>
          <p:nvPr/>
        </p:nvSpPr>
        <p:spPr>
          <a:xfrm>
            <a:off x="539552" y="980728"/>
            <a:ext cx="7992888" cy="1815882"/>
          </a:xfrm>
          <a:prstGeom prst="rect">
            <a:avLst/>
          </a:prstGeom>
          <a:noFill/>
        </p:spPr>
        <p:txBody>
          <a:bodyPr wrap="square" rtlCol="0">
            <a:spAutoFit/>
          </a:bodyPr>
          <a:lstStyle/>
          <a:p>
            <a:pPr lvl="4"/>
            <a:endParaRPr lang="en-US" sz="2000" dirty="0"/>
          </a:p>
          <a:p>
            <a:pPr lvl="4"/>
            <a:endParaRPr lang="en-US" sz="2000" dirty="0"/>
          </a:p>
          <a:p>
            <a:pPr lvl="4"/>
            <a:endParaRPr lang="en-US" dirty="0"/>
          </a:p>
          <a:p>
            <a:pPr lvl="3"/>
            <a:endParaRPr lang="en-US" dirty="0"/>
          </a:p>
          <a:p>
            <a:pPr lvl="3"/>
            <a:endParaRPr lang="en-US" dirty="0"/>
          </a:p>
          <a:p>
            <a:pPr lvl="4"/>
            <a:endParaRPr lang="en-ZA" dirty="0"/>
          </a:p>
        </p:txBody>
      </p:sp>
      <p:sp>
        <p:nvSpPr>
          <p:cNvPr id="9" name="Slide Number Placeholder 8"/>
          <p:cNvSpPr>
            <a:spLocks noGrp="1"/>
          </p:cNvSpPr>
          <p:nvPr>
            <p:ph type="sldNum" sz="quarter" idx="12"/>
          </p:nvPr>
        </p:nvSpPr>
        <p:spPr/>
        <p:txBody>
          <a:bodyPr/>
          <a:lstStyle/>
          <a:p>
            <a:fld id="{C97F4B4B-1DA3-4C64-BEF4-4C458259B3CF}" type="slidenum">
              <a:rPr lang="en-ZA" smtClean="0"/>
              <a:pPr/>
              <a:t>16</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04183"/>
            <a:ext cx="1804377" cy="563355"/>
          </a:xfrm>
          <a:prstGeom prst="rect">
            <a:avLst/>
          </a:prstGeom>
        </p:spPr>
      </p:pic>
      <p:sp>
        <p:nvSpPr>
          <p:cNvPr id="11" name="Rectangle 10"/>
          <p:cNvSpPr/>
          <p:nvPr/>
        </p:nvSpPr>
        <p:spPr>
          <a:xfrm>
            <a:off x="2771800" y="1052736"/>
            <a:ext cx="6102424" cy="4431983"/>
          </a:xfrm>
          <a:prstGeom prst="rect">
            <a:avLst/>
          </a:prstGeom>
        </p:spPr>
        <p:txBody>
          <a:bodyPr wrap="square">
            <a:spAutoFit/>
          </a:bodyPr>
          <a:lstStyle/>
          <a:p>
            <a:pPr marL="800100" lvl="1" indent="-342900" algn="just">
              <a:lnSpc>
                <a:spcPct val="150000"/>
              </a:lnSpc>
            </a:pPr>
            <a:r>
              <a:rPr lang="en-ZA" b="1" dirty="0" smtClean="0">
                <a:latin typeface="Arial Narrow" pitchFamily="34" charset="0"/>
              </a:rPr>
              <a:t>CASE STUDY:</a:t>
            </a:r>
          </a:p>
          <a:p>
            <a:pPr marL="400050" lvl="0" indent="-400050">
              <a:buFont typeface="+mj-lt"/>
              <a:buAutoNum type="romanLcPeriod"/>
            </a:pPr>
            <a:r>
              <a:rPr lang="en-US" dirty="0" smtClean="0">
                <a:latin typeface="Arial Narrow" pitchFamily="34" charset="0"/>
              </a:rPr>
              <a:t>May a member of the Bid Evaluation Committee, be a member of the Bid Adjudication Committee?</a:t>
            </a:r>
          </a:p>
          <a:p>
            <a:pPr marL="400050" lvl="0" indent="-400050">
              <a:buFont typeface="+mj-lt"/>
              <a:buAutoNum type="romanLcPeriod"/>
            </a:pPr>
            <a:endParaRPr lang="en-US" dirty="0" smtClean="0">
              <a:latin typeface="Arial Narrow" pitchFamily="34" charset="0"/>
            </a:endParaRPr>
          </a:p>
          <a:p>
            <a:pPr marL="400050" lvl="0" indent="-400050">
              <a:buFont typeface="+mj-lt"/>
              <a:buAutoNum type="romanLcPeriod"/>
            </a:pPr>
            <a:r>
              <a:rPr lang="en-US" dirty="0" smtClean="0">
                <a:latin typeface="Arial Narrow" pitchFamily="34" charset="0"/>
              </a:rPr>
              <a:t>What are you to do if a Councilor wishes to discuss or participate in a tender?</a:t>
            </a:r>
          </a:p>
          <a:p>
            <a:pPr marL="400050" lvl="0" indent="-400050">
              <a:buFont typeface="+mj-lt"/>
              <a:buAutoNum type="romanLcPeriod"/>
            </a:pPr>
            <a:endParaRPr lang="en-US" dirty="0" smtClean="0">
              <a:latin typeface="Arial Narrow" pitchFamily="34" charset="0"/>
            </a:endParaRPr>
          </a:p>
          <a:p>
            <a:pPr marL="400050" lvl="0" indent="-400050">
              <a:buFont typeface="+mj-lt"/>
              <a:buAutoNum type="romanLcPeriod"/>
            </a:pPr>
            <a:r>
              <a:rPr lang="en-US" dirty="0" smtClean="0">
                <a:latin typeface="Arial Narrow" pitchFamily="34" charset="0"/>
              </a:rPr>
              <a:t>May you accept gifts and if so, where do you declare gifts?</a:t>
            </a:r>
          </a:p>
          <a:p>
            <a:pPr marL="400050" lvl="0" indent="-400050">
              <a:buFont typeface="+mj-lt"/>
              <a:buAutoNum type="romanLcPeriod"/>
            </a:pPr>
            <a:endParaRPr lang="en-US" dirty="0" smtClean="0">
              <a:latin typeface="Arial Narrow" pitchFamily="34" charset="0"/>
            </a:endParaRPr>
          </a:p>
          <a:p>
            <a:pPr marL="400050" lvl="0" indent="-400050">
              <a:buFont typeface="+mj-lt"/>
              <a:buAutoNum type="romanLcPeriod"/>
            </a:pPr>
            <a:r>
              <a:rPr lang="en-US" dirty="0" smtClean="0">
                <a:latin typeface="Arial Narrow" pitchFamily="34" charset="0"/>
              </a:rPr>
              <a:t>What do you do if the Municipal Manager decides to award the bid to another bidder, irrespective that the Bid Adjudication Committee recommended another bidder?</a:t>
            </a:r>
          </a:p>
          <a:p>
            <a:pPr marL="400050" lvl="0" indent="-400050">
              <a:buFont typeface="+mj-lt"/>
              <a:buAutoNum type="romanLcPeriod"/>
            </a:pPr>
            <a:endParaRPr lang="en-US" dirty="0" smtClean="0">
              <a:latin typeface="Arial Narrow" pitchFamily="34" charset="0"/>
            </a:endParaRPr>
          </a:p>
          <a:p>
            <a:pPr marL="400050" lvl="0" indent="-400050">
              <a:buFont typeface="+mj-lt"/>
              <a:buAutoNum type="romanLcPeriod"/>
            </a:pPr>
            <a:r>
              <a:rPr lang="en-US" dirty="0" smtClean="0">
                <a:latin typeface="Arial Narrow" pitchFamily="34" charset="0"/>
              </a:rPr>
              <a:t>What is different with a construction/infrastructure tender?</a:t>
            </a:r>
            <a:endParaRPr lang="en-ZA" dirty="0" smtClean="0">
              <a:latin typeface="Arial Narrow" pitchFamily="34" charset="0"/>
            </a:endParaRPr>
          </a:p>
          <a:p>
            <a:pPr marL="800100" lvl="1" indent="-342900" algn="just">
              <a:lnSpc>
                <a:spcPct val="150000"/>
              </a:lnSpc>
            </a:pPr>
            <a:endParaRPr lang="en-ZA" sz="1400" b="1" dirty="0" smtClean="0">
              <a:latin typeface="Arial Narrow" pitchFamily="34" charset="0"/>
            </a:endParaRPr>
          </a:p>
        </p:txBody>
      </p:sp>
      <p:sp>
        <p:nvSpPr>
          <p:cNvPr id="12" name="Text Box 1"/>
          <p:cNvSpPr txBox="1">
            <a:spLocks/>
          </p:cNvSpPr>
          <p:nvPr/>
        </p:nvSpPr>
        <p:spPr bwMode="auto">
          <a:xfrm>
            <a:off x="251520" y="980728"/>
            <a:ext cx="2376264" cy="5231626"/>
          </a:xfrm>
          <a:prstGeom prst="rect">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INSTITUTIONALISATION</a:t>
            </a:r>
          </a:p>
          <a:p>
            <a:pPr marL="0" marR="0" lvl="0" indent="0" algn="l" defTabSz="914400" rtl="0" eaLnBrk="1" fontAlgn="base" latinLnBrk="0" hangingPunct="1">
              <a:lnSpc>
                <a:spcPct val="100000"/>
              </a:lnSpc>
              <a:spcBef>
                <a:spcPct val="0"/>
              </a:spcBef>
              <a:spcAft>
                <a:spcPts val="12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SCM System </a:t>
            </a:r>
            <a:r>
              <a:rPr kumimoji="0" lang="en-ZA" sz="800" b="1" i="1" u="none" strike="noStrike" cap="none" normalizeH="0" baseline="0" dirty="0" smtClean="0">
                <a:ln>
                  <a:noFill/>
                </a:ln>
                <a:solidFill>
                  <a:schemeClr val="tx1"/>
                </a:solidFill>
                <a:effectLst/>
                <a:latin typeface="Arial Narrow" pitchFamily="34" charset="0"/>
                <a:cs typeface="Arial" pitchFamily="34" charset="0"/>
              </a:rPr>
              <a:t>(Legislative environment inclusive of Preferential Procurement)</a:t>
            </a:r>
          </a:p>
          <a:p>
            <a:pPr marL="0" marR="0" lvl="0" indent="0" algn="l" defTabSz="914400" rtl="0" eaLnBrk="1" fontAlgn="base" latinLnBrk="0" hangingPunct="1">
              <a:lnSpc>
                <a:spcPct val="100000"/>
              </a:lnSpc>
              <a:spcBef>
                <a:spcPct val="0"/>
              </a:spcBef>
              <a:spcAft>
                <a:spcPts val="12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Planning</a:t>
            </a:r>
            <a:endParaRPr kumimoji="0" lang="en-ZA" sz="9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2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SCM Function, Unit and Capacity Building </a:t>
            </a:r>
          </a:p>
          <a:p>
            <a:pPr marL="0" marR="0" lvl="0" indent="0" algn="l" defTabSz="914400" rtl="0" eaLnBrk="1" fontAlgn="base" latinLnBrk="0" hangingPunct="1">
              <a:lnSpc>
                <a:spcPct val="100000"/>
              </a:lnSpc>
              <a:spcBef>
                <a:spcPct val="0"/>
              </a:spcBef>
              <a:spcAft>
                <a:spcPts val="12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Delegations</a:t>
            </a:r>
          </a:p>
          <a:p>
            <a:pPr marL="0" marR="0" lvl="0" indent="0" algn="l" defTabSz="914400" rtl="0" eaLnBrk="1" fontAlgn="base" latinLnBrk="0" hangingPunct="1">
              <a:lnSpc>
                <a:spcPct val="100000"/>
              </a:lnSpc>
              <a:spcBef>
                <a:spcPct val="0"/>
              </a:spcBef>
              <a:spcAft>
                <a:spcPts val="12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Roles and responsibilities</a:t>
            </a:r>
            <a:endParaRPr kumimoji="0" lang="en-ZA" sz="9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SCM Governance:</a:t>
            </a:r>
            <a:endParaRPr kumimoji="0" lang="en-ZA" sz="900" b="1" i="0" u="none" strike="noStrike" cap="none" normalizeH="0" baseline="0" dirty="0" smtClean="0">
              <a:ln>
                <a:noFill/>
              </a:ln>
              <a:solidFill>
                <a:srgbClr val="FF0000"/>
              </a:solidFill>
              <a:effectLst/>
              <a:latin typeface="Arial Narrow" pitchFamily="34" charset="0"/>
              <a:cs typeface="Arial" pitchFamily="34" charset="0"/>
            </a:endParaRP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Ethics</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SCM abuse system</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Complaints, disputes, enquiries and objections mechanism </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SCM related appeals</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1" i="0" u="none" strike="noStrike" cap="none" normalizeH="0" baseline="0" dirty="0" smtClean="0">
                <a:ln>
                  <a:noFill/>
                </a:ln>
                <a:solidFill>
                  <a:schemeClr val="tx1"/>
                </a:solidFill>
                <a:effectLst/>
                <a:latin typeface="Arial Narrow" pitchFamily="34" charset="0"/>
                <a:cs typeface="Arial" pitchFamily="34" charset="0"/>
              </a:rPr>
              <a:t>Compliance </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1" i="0" u="none" strike="noStrike" cap="none" normalizeH="0" baseline="0" dirty="0" smtClean="0">
                <a:ln>
                  <a:noFill/>
                </a:ln>
                <a:solidFill>
                  <a:schemeClr val="tx1"/>
                </a:solidFill>
                <a:effectLst/>
                <a:latin typeface="Arial Narrow" pitchFamily="34" charset="0"/>
                <a:cs typeface="Arial" pitchFamily="34" charset="0"/>
              </a:rPr>
              <a:t>Access to Information</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9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Committee System:</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Specification Committee</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Evaluation Committee</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Adjudication Committee</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IDMS (Infrastructure</a:t>
            </a:r>
            <a:r>
              <a:rPr kumimoji="0" lang="en-US" sz="600" b="1" i="1" u="none" strike="noStrike" cap="none" normalizeH="0" baseline="0" dirty="0" smtClean="0">
                <a:ln>
                  <a:noFill/>
                </a:ln>
                <a:solidFill>
                  <a:schemeClr val="tx1"/>
                </a:solidFill>
                <a:effectLst/>
                <a:latin typeface="Arial Narrow" pitchFamily="34" charset="0"/>
                <a:cs typeface="Arial" pitchFamily="34" charset="0"/>
              </a:rPr>
              <a:t> Development Management System)</a:t>
            </a:r>
            <a:r>
              <a:rPr kumimoji="0" lang="en-US" sz="800" b="1" i="0" u="none" strike="noStrike" cap="none" normalizeH="0" baseline="0" dirty="0" smtClean="0">
                <a:ln>
                  <a:noFill/>
                </a:ln>
                <a:solidFill>
                  <a:schemeClr val="tx1"/>
                </a:solidFill>
                <a:effectLst/>
                <a:latin typeface="Arial Narrow" pitchFamily="34" charset="0"/>
                <a:cs typeface="Arial" pitchFamily="34" charset="0"/>
              </a:rPr>
              <a:t> Committees</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1" i="0" u="none" strike="noStrike" cap="none" normalizeH="0" baseline="0" dirty="0" smtClean="0">
                <a:ln>
                  <a:noFill/>
                </a:ln>
                <a:solidFill>
                  <a:schemeClr val="tx1"/>
                </a:solidFill>
                <a:effectLst/>
                <a:latin typeface="Arial Narrow" pitchFamily="34" charset="0"/>
                <a:cs typeface="Arial" pitchFamily="34" charset="0"/>
              </a:rPr>
              <a:t>Disposal Committee</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1" i="0" u="none" strike="noStrike" cap="none" normalizeH="0" baseline="0" dirty="0" smtClean="0">
                <a:ln>
                  <a:noFill/>
                </a:ln>
                <a:solidFill>
                  <a:schemeClr val="tx1"/>
                </a:solidFill>
                <a:effectLst/>
                <a:latin typeface="Arial Narrow" pitchFamily="34" charset="0"/>
                <a:cs typeface="Arial" pitchFamily="34" charset="0"/>
              </a:rPr>
              <a:t>SCM abuse, complaints, M&amp;E Committee</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1" i="0" u="none" strike="noStrike" cap="none" normalizeH="0" baseline="0" dirty="0" smtClean="0">
                <a:ln>
                  <a:noFill/>
                </a:ln>
                <a:solidFill>
                  <a:schemeClr val="tx1"/>
                </a:solidFill>
                <a:effectLst/>
                <a:latin typeface="Arial Narrow" pitchFamily="34" charset="0"/>
                <a:cs typeface="Arial" pitchFamily="34" charset="0"/>
              </a:rPr>
              <a:t>Secretariat service</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1" i="0" u="none" strike="noStrike" cap="none" normalizeH="0" baseline="0" dirty="0" smtClean="0">
                <a:ln>
                  <a:noFill/>
                </a:ln>
                <a:solidFill>
                  <a:schemeClr val="tx1"/>
                </a:solidFill>
                <a:effectLst/>
                <a:latin typeface="Arial Narrow" pitchFamily="34" charset="0"/>
                <a:cs typeface="Arial" pitchFamily="34" charset="0"/>
              </a:rPr>
              <a:t>Resolution of committee disagreements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57544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MODULE 3– DEMAND MANAGEMENT</a:t>
            </a:r>
            <a:endParaRPr lang="en-ZA" sz="3200" b="1" dirty="0">
              <a:solidFill>
                <a:schemeClr val="tx1">
                  <a:lumMod val="75000"/>
                  <a:lumOff val="25000"/>
                </a:schemeClr>
              </a:solidFill>
            </a:endParaRPr>
          </a:p>
        </p:txBody>
      </p:sp>
      <p:sp>
        <p:nvSpPr>
          <p:cNvPr id="6" name="TextBox 5"/>
          <p:cNvSpPr txBox="1"/>
          <p:nvPr/>
        </p:nvSpPr>
        <p:spPr>
          <a:xfrm>
            <a:off x="539552" y="980728"/>
            <a:ext cx="7992888" cy="1815882"/>
          </a:xfrm>
          <a:prstGeom prst="rect">
            <a:avLst/>
          </a:prstGeom>
          <a:noFill/>
        </p:spPr>
        <p:txBody>
          <a:bodyPr wrap="square" rtlCol="0">
            <a:spAutoFit/>
          </a:bodyPr>
          <a:lstStyle/>
          <a:p>
            <a:pPr lvl="4"/>
            <a:endParaRPr lang="en-US" sz="2000" dirty="0"/>
          </a:p>
          <a:p>
            <a:pPr lvl="4"/>
            <a:endParaRPr lang="en-US" sz="2000" dirty="0"/>
          </a:p>
          <a:p>
            <a:pPr lvl="4"/>
            <a:endParaRPr lang="en-US" dirty="0"/>
          </a:p>
          <a:p>
            <a:pPr lvl="3"/>
            <a:endParaRPr lang="en-US" dirty="0"/>
          </a:p>
          <a:p>
            <a:pPr lvl="3"/>
            <a:endParaRPr lang="en-US" dirty="0"/>
          </a:p>
          <a:p>
            <a:pPr lvl="4"/>
            <a:endParaRPr lang="en-ZA" dirty="0"/>
          </a:p>
        </p:txBody>
      </p:sp>
      <p:sp>
        <p:nvSpPr>
          <p:cNvPr id="9" name="Slide Number Placeholder 8"/>
          <p:cNvSpPr>
            <a:spLocks noGrp="1"/>
          </p:cNvSpPr>
          <p:nvPr>
            <p:ph type="sldNum" sz="quarter" idx="12"/>
          </p:nvPr>
        </p:nvSpPr>
        <p:spPr/>
        <p:txBody>
          <a:bodyPr/>
          <a:lstStyle/>
          <a:p>
            <a:fld id="{C97F4B4B-1DA3-4C64-BEF4-4C458259B3CF}" type="slidenum">
              <a:rPr lang="en-ZA" smtClean="0"/>
              <a:pPr/>
              <a:t>17</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04183"/>
            <a:ext cx="1804377" cy="563355"/>
          </a:xfrm>
          <a:prstGeom prst="rect">
            <a:avLst/>
          </a:prstGeom>
        </p:spPr>
      </p:pic>
      <p:sp>
        <p:nvSpPr>
          <p:cNvPr id="10" name="Text Box 2"/>
          <p:cNvSpPr txBox="1">
            <a:spLocks/>
          </p:cNvSpPr>
          <p:nvPr/>
        </p:nvSpPr>
        <p:spPr bwMode="auto">
          <a:xfrm>
            <a:off x="179512" y="836712"/>
            <a:ext cx="2016224" cy="4956172"/>
          </a:xfrm>
          <a:prstGeom prst="rect">
            <a:avLst/>
          </a:prstGeom>
          <a:gradFill rotWithShape="1">
            <a:gsLst>
              <a:gs pos="0">
                <a:srgbClr val="FFA2A1"/>
              </a:gs>
              <a:gs pos="35001">
                <a:srgbClr val="FFBEBD"/>
              </a:gs>
              <a:gs pos="100000">
                <a:srgbClr val="FFE5E5"/>
              </a:gs>
            </a:gsLst>
            <a:lin ang="16200000" scaled="1"/>
          </a:gradFill>
          <a:ln w="9525">
            <a:solidFill>
              <a:srgbClr val="BC4542"/>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smtClean="0">
                <a:ln>
                  <a:noFill/>
                </a:ln>
                <a:solidFill>
                  <a:schemeClr val="tx1"/>
                </a:solidFill>
                <a:effectLst/>
                <a:latin typeface="Arial Narrow" pitchFamily="34" charset="0"/>
                <a:cs typeface="Arial" pitchFamily="34" charset="0"/>
              </a:rPr>
              <a:t>DEMAND MANAGEMENT</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900" b="1" i="0" u="none" strike="noStrike" cap="none" normalizeH="0" baseline="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smtClean="0">
                <a:ln>
                  <a:noFill/>
                </a:ln>
                <a:solidFill>
                  <a:schemeClr val="tx1"/>
                </a:solidFill>
                <a:effectLst/>
                <a:latin typeface="Arial Narrow" pitchFamily="34" charset="0"/>
                <a:cs typeface="Arial" pitchFamily="34" charset="0"/>
              </a:rPr>
              <a:t>Needs </a:t>
            </a:r>
            <a:r>
              <a:rPr kumimoji="0" lang="en-ZA" sz="800" b="1" i="1" u="none" strike="noStrike" cap="none" normalizeH="0" baseline="0" smtClean="0">
                <a:ln>
                  <a:noFill/>
                </a:ln>
                <a:solidFill>
                  <a:schemeClr val="tx1"/>
                </a:solidFill>
                <a:effectLst/>
                <a:latin typeface="Arial Narrow" pitchFamily="34" charset="0"/>
                <a:cs typeface="Arial" pitchFamily="34" charset="0"/>
              </a:rPr>
              <a:t>analysis (inclusive of Annual Procurement Plan)</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900" b="1" i="0" u="none" strike="noStrike" cap="none" normalizeH="0" baseline="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smtClean="0">
                <a:ln>
                  <a:noFill/>
                </a:ln>
                <a:solidFill>
                  <a:schemeClr val="tx1"/>
                </a:solidFill>
                <a:effectLst/>
                <a:latin typeface="Arial Narrow" pitchFamily="34" charset="0"/>
                <a:cs typeface="Arial" pitchFamily="34" charset="0"/>
              </a:rPr>
              <a:t>Funding</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smtClean="0">
                <a:ln>
                  <a:noFill/>
                </a:ln>
                <a:solidFill>
                  <a:schemeClr val="tx1"/>
                </a:solidFill>
                <a:effectLst/>
                <a:latin typeface="Arial Narrow" pitchFamily="34" charset="0"/>
                <a:cs typeface="Arial" pitchFamily="34" charset="0"/>
              </a:rPr>
              <a:t>Specifications/ToR</a:t>
            </a:r>
            <a:r>
              <a:rPr kumimoji="0" lang="en-ZA" sz="900" b="1" i="0" u="none" strike="noStrike" cap="none" normalizeH="0" baseline="0" smtClean="0">
                <a:ln>
                  <a:noFill/>
                </a:ln>
                <a:solidFill>
                  <a:srgbClr val="FF0000"/>
                </a:solidFill>
                <a:effectLst/>
                <a:latin typeface="Arial Narrow" pitchFamily="34"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smtClean="0">
                <a:ln>
                  <a:noFill/>
                </a:ln>
                <a:solidFill>
                  <a:schemeClr val="tx1"/>
                </a:solidFill>
                <a:effectLst/>
                <a:latin typeface="Arial Narrow" pitchFamily="34" charset="0"/>
                <a:cs typeface="Arial" pitchFamily="34" charset="0"/>
              </a:rPr>
              <a:t>Database of suppliers</a:t>
            </a:r>
            <a:endParaRPr kumimoji="0" lang="en-ZA" sz="900" b="1" i="0" u="none" strike="noStrike" cap="none" normalizeH="0" baseline="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smtClean="0">
                <a:ln>
                  <a:noFill/>
                </a:ln>
                <a:solidFill>
                  <a:schemeClr val="tx1"/>
                </a:solidFill>
                <a:effectLst/>
                <a:latin typeface="Arial Narrow" pitchFamily="34" charset="0"/>
                <a:cs typeface="Arial" pitchFamily="34" charset="0"/>
              </a:rPr>
              <a:t>Strategic sourcing</a:t>
            </a:r>
            <a:endParaRPr kumimoji="0" lang="en-ZA" sz="900" b="1" i="0" u="none" strike="noStrike" cap="none" normalizeH="0" baseline="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11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10-Point Star 12"/>
          <p:cNvSpPr/>
          <p:nvPr/>
        </p:nvSpPr>
        <p:spPr>
          <a:xfrm>
            <a:off x="6516216" y="1052736"/>
            <a:ext cx="2376264" cy="1944216"/>
          </a:xfrm>
          <a:prstGeom prst="star10">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bg1"/>
                </a:solidFill>
                <a:latin typeface="Arial Narrow" pitchFamily="34" charset="0"/>
              </a:rPr>
              <a:t>SDBIP ALIGNED TO SCM = STRATEGIC SOURCING</a:t>
            </a:r>
            <a:endParaRPr lang="en-ZA" sz="1400" b="1" dirty="0">
              <a:solidFill>
                <a:schemeClr val="bg1"/>
              </a:solidFill>
              <a:latin typeface="Arial Narrow" pitchFamily="34" charset="0"/>
            </a:endParaRPr>
          </a:p>
        </p:txBody>
      </p:sp>
      <p:sp>
        <p:nvSpPr>
          <p:cNvPr id="14" name="Rectangle 13"/>
          <p:cNvSpPr/>
          <p:nvPr/>
        </p:nvSpPr>
        <p:spPr>
          <a:xfrm>
            <a:off x="2286000" y="1097593"/>
            <a:ext cx="4572000" cy="4662815"/>
          </a:xfrm>
          <a:prstGeom prst="rect">
            <a:avLst/>
          </a:prstGeom>
        </p:spPr>
        <p:txBody>
          <a:bodyPr>
            <a:spAutoFit/>
          </a:bodyPr>
          <a:lstStyle/>
          <a:p>
            <a:pPr algn="just">
              <a:lnSpc>
                <a:spcPct val="150000"/>
              </a:lnSpc>
            </a:pPr>
            <a:r>
              <a:rPr lang="en-GB" u="sng" dirty="0" smtClean="0">
                <a:latin typeface="Arial Narrow" pitchFamily="34" charset="0"/>
              </a:rPr>
              <a:t>System of Demand Management</a:t>
            </a:r>
            <a:endParaRPr lang="en-ZA" dirty="0" smtClean="0">
              <a:latin typeface="Arial Narrow" pitchFamily="34" charset="0"/>
            </a:endParaRPr>
          </a:p>
          <a:p>
            <a:pPr algn="just">
              <a:lnSpc>
                <a:spcPct val="150000"/>
              </a:lnSpc>
              <a:buFont typeface="Arial" pitchFamily="34" charset="0"/>
              <a:buChar char="•"/>
            </a:pPr>
            <a:r>
              <a:rPr lang="en-GB" dirty="0" smtClean="0">
                <a:latin typeface="Arial Narrow" pitchFamily="34" charset="0"/>
              </a:rPr>
              <a:t>Establishment of a cross-functional team</a:t>
            </a:r>
            <a:endParaRPr lang="en-ZA" dirty="0" smtClean="0">
              <a:latin typeface="Arial Narrow" pitchFamily="34" charset="0"/>
            </a:endParaRPr>
          </a:p>
          <a:p>
            <a:pPr algn="just">
              <a:lnSpc>
                <a:spcPct val="150000"/>
              </a:lnSpc>
              <a:buFont typeface="Arial" pitchFamily="34" charset="0"/>
              <a:buChar char="•"/>
            </a:pPr>
            <a:r>
              <a:rPr lang="en-GB" dirty="0" smtClean="0">
                <a:latin typeface="Arial Narrow" pitchFamily="34" charset="0"/>
              </a:rPr>
              <a:t>SDBIP</a:t>
            </a:r>
            <a:endParaRPr lang="en-ZA" dirty="0" smtClean="0">
              <a:latin typeface="Arial Narrow" pitchFamily="34" charset="0"/>
            </a:endParaRPr>
          </a:p>
          <a:p>
            <a:pPr algn="just">
              <a:lnSpc>
                <a:spcPct val="150000"/>
              </a:lnSpc>
              <a:buFont typeface="Arial" pitchFamily="34" charset="0"/>
              <a:buChar char="•"/>
            </a:pPr>
            <a:r>
              <a:rPr lang="en-GB" dirty="0" smtClean="0">
                <a:latin typeface="Arial Narrow" pitchFamily="34" charset="0"/>
              </a:rPr>
              <a:t>Annual performance planning process</a:t>
            </a:r>
            <a:endParaRPr lang="en-ZA" dirty="0" smtClean="0">
              <a:latin typeface="Arial Narrow" pitchFamily="34" charset="0"/>
            </a:endParaRPr>
          </a:p>
          <a:p>
            <a:pPr algn="just">
              <a:lnSpc>
                <a:spcPct val="150000"/>
              </a:lnSpc>
              <a:buFont typeface="Arial" pitchFamily="34" charset="0"/>
              <a:buChar char="•"/>
            </a:pPr>
            <a:r>
              <a:rPr lang="en-GB" dirty="0" smtClean="0">
                <a:latin typeface="Arial Narrow" pitchFamily="34" charset="0"/>
              </a:rPr>
              <a:t>Assessment of current and future needs</a:t>
            </a:r>
            <a:endParaRPr lang="en-ZA" dirty="0" smtClean="0">
              <a:latin typeface="Arial Narrow" pitchFamily="34" charset="0"/>
            </a:endParaRPr>
          </a:p>
          <a:p>
            <a:pPr algn="just">
              <a:lnSpc>
                <a:spcPct val="150000"/>
              </a:lnSpc>
              <a:buFont typeface="Arial" pitchFamily="34" charset="0"/>
              <a:buChar char="•"/>
            </a:pPr>
            <a:r>
              <a:rPr lang="en-GB" dirty="0" smtClean="0">
                <a:latin typeface="Arial Narrow" pitchFamily="34" charset="0"/>
              </a:rPr>
              <a:t>Assessment of available assets</a:t>
            </a:r>
            <a:endParaRPr lang="en-ZA" dirty="0" smtClean="0">
              <a:latin typeface="Arial Narrow" pitchFamily="34" charset="0"/>
            </a:endParaRPr>
          </a:p>
          <a:p>
            <a:pPr algn="just">
              <a:lnSpc>
                <a:spcPct val="150000"/>
              </a:lnSpc>
              <a:buFont typeface="Arial" pitchFamily="34" charset="0"/>
              <a:buChar char="•"/>
            </a:pPr>
            <a:r>
              <a:rPr lang="en-GB" dirty="0" smtClean="0">
                <a:latin typeface="Arial Narrow" pitchFamily="34" charset="0"/>
              </a:rPr>
              <a:t>Analysis of past expenditure</a:t>
            </a:r>
            <a:endParaRPr lang="en-ZA" dirty="0" smtClean="0">
              <a:latin typeface="Arial Narrow" pitchFamily="34" charset="0"/>
            </a:endParaRPr>
          </a:p>
          <a:p>
            <a:pPr algn="just">
              <a:lnSpc>
                <a:spcPct val="150000"/>
              </a:lnSpc>
              <a:buFont typeface="Arial" pitchFamily="34" charset="0"/>
              <a:buChar char="•"/>
            </a:pPr>
            <a:r>
              <a:rPr lang="en-GB" dirty="0" smtClean="0">
                <a:latin typeface="Arial Narrow" pitchFamily="34" charset="0"/>
              </a:rPr>
              <a:t>Analysis of supplying industry</a:t>
            </a:r>
            <a:endParaRPr lang="en-ZA" dirty="0" smtClean="0">
              <a:latin typeface="Arial Narrow" pitchFamily="34" charset="0"/>
            </a:endParaRPr>
          </a:p>
          <a:p>
            <a:pPr algn="just">
              <a:lnSpc>
                <a:spcPct val="150000"/>
              </a:lnSpc>
              <a:buFont typeface="Arial" pitchFamily="34" charset="0"/>
              <a:buChar char="•"/>
            </a:pPr>
            <a:r>
              <a:rPr lang="en-GB" dirty="0" smtClean="0">
                <a:latin typeface="Arial Narrow" pitchFamily="34" charset="0"/>
              </a:rPr>
              <a:t>Sourcing strategy</a:t>
            </a:r>
            <a:endParaRPr lang="en-ZA" dirty="0" smtClean="0">
              <a:latin typeface="Arial Narrow" pitchFamily="34" charset="0"/>
            </a:endParaRPr>
          </a:p>
          <a:p>
            <a:pPr algn="just">
              <a:lnSpc>
                <a:spcPct val="150000"/>
              </a:lnSpc>
              <a:buFont typeface="Arial" pitchFamily="34" charset="0"/>
              <a:buChar char="•"/>
            </a:pPr>
            <a:r>
              <a:rPr lang="en-GB" dirty="0" smtClean="0">
                <a:latin typeface="Arial Narrow" pitchFamily="34" charset="0"/>
              </a:rPr>
              <a:t>Annual operational plan</a:t>
            </a:r>
            <a:endParaRPr lang="en-ZA" dirty="0" smtClean="0">
              <a:latin typeface="Arial Narrow" pitchFamily="34" charset="0"/>
            </a:endParaRPr>
          </a:p>
          <a:p>
            <a:pPr algn="just">
              <a:lnSpc>
                <a:spcPct val="150000"/>
              </a:lnSpc>
              <a:buFont typeface="Arial" pitchFamily="34" charset="0"/>
              <a:buChar char="•"/>
            </a:pPr>
            <a:r>
              <a:rPr lang="en-GB" dirty="0" smtClean="0">
                <a:latin typeface="Arial Narrow" pitchFamily="34" charset="0"/>
              </a:rPr>
              <a:t>Business plan for Procurement</a:t>
            </a:r>
            <a:endParaRPr lang="en-ZA" dirty="0">
              <a:latin typeface="Arial Narrow" pitchFamily="34" charset="0"/>
            </a:endParaRPr>
          </a:p>
        </p:txBody>
      </p:sp>
    </p:spTree>
    <p:extLst>
      <p:ext uri="{BB962C8B-B14F-4D97-AF65-F5344CB8AC3E}">
        <p14:creationId xmlns:p14="http://schemas.microsoft.com/office/powerpoint/2010/main" val="2757544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MODULE 3 – DEMAND MANAGEMENT</a:t>
            </a:r>
            <a:endParaRPr lang="en-ZA" sz="3200" b="1" dirty="0">
              <a:solidFill>
                <a:schemeClr val="tx1">
                  <a:lumMod val="75000"/>
                  <a:lumOff val="25000"/>
                </a:schemeClr>
              </a:solidFill>
            </a:endParaRPr>
          </a:p>
        </p:txBody>
      </p:sp>
      <p:sp>
        <p:nvSpPr>
          <p:cNvPr id="6" name="TextBox 5"/>
          <p:cNvSpPr txBox="1"/>
          <p:nvPr/>
        </p:nvSpPr>
        <p:spPr>
          <a:xfrm>
            <a:off x="539552" y="980728"/>
            <a:ext cx="7992888" cy="1815882"/>
          </a:xfrm>
          <a:prstGeom prst="rect">
            <a:avLst/>
          </a:prstGeom>
          <a:noFill/>
        </p:spPr>
        <p:txBody>
          <a:bodyPr wrap="square" rtlCol="0">
            <a:spAutoFit/>
          </a:bodyPr>
          <a:lstStyle/>
          <a:p>
            <a:pPr lvl="4"/>
            <a:endParaRPr lang="en-US" sz="2000" dirty="0"/>
          </a:p>
          <a:p>
            <a:pPr lvl="4"/>
            <a:endParaRPr lang="en-US" sz="2000" dirty="0"/>
          </a:p>
          <a:p>
            <a:pPr lvl="4"/>
            <a:endParaRPr lang="en-US" dirty="0"/>
          </a:p>
          <a:p>
            <a:pPr lvl="3"/>
            <a:endParaRPr lang="en-US" dirty="0"/>
          </a:p>
          <a:p>
            <a:pPr lvl="3"/>
            <a:endParaRPr lang="en-US" dirty="0"/>
          </a:p>
          <a:p>
            <a:pPr lvl="4"/>
            <a:endParaRPr lang="en-ZA" dirty="0"/>
          </a:p>
        </p:txBody>
      </p:sp>
      <p:sp>
        <p:nvSpPr>
          <p:cNvPr id="9" name="Slide Number Placeholder 8"/>
          <p:cNvSpPr>
            <a:spLocks noGrp="1"/>
          </p:cNvSpPr>
          <p:nvPr>
            <p:ph type="sldNum" sz="quarter" idx="12"/>
          </p:nvPr>
        </p:nvSpPr>
        <p:spPr/>
        <p:txBody>
          <a:bodyPr/>
          <a:lstStyle/>
          <a:p>
            <a:fld id="{C97F4B4B-1DA3-4C64-BEF4-4C458259B3CF}" type="slidenum">
              <a:rPr lang="en-ZA" smtClean="0"/>
              <a:pPr/>
              <a:t>18</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04183"/>
            <a:ext cx="1804377" cy="563355"/>
          </a:xfrm>
          <a:prstGeom prst="rect">
            <a:avLst/>
          </a:prstGeom>
        </p:spPr>
      </p:pic>
      <p:sp>
        <p:nvSpPr>
          <p:cNvPr id="10" name="Text Box 2"/>
          <p:cNvSpPr txBox="1">
            <a:spLocks/>
          </p:cNvSpPr>
          <p:nvPr/>
        </p:nvSpPr>
        <p:spPr bwMode="auto">
          <a:xfrm>
            <a:off x="179512" y="836712"/>
            <a:ext cx="2016224" cy="4956172"/>
          </a:xfrm>
          <a:prstGeom prst="rect">
            <a:avLst/>
          </a:prstGeom>
          <a:gradFill rotWithShape="1">
            <a:gsLst>
              <a:gs pos="0">
                <a:srgbClr val="FFA2A1"/>
              </a:gs>
              <a:gs pos="35001">
                <a:srgbClr val="FFBEBD"/>
              </a:gs>
              <a:gs pos="100000">
                <a:srgbClr val="FFE5E5"/>
              </a:gs>
            </a:gsLst>
            <a:lin ang="16200000" scaled="1"/>
          </a:gradFill>
          <a:ln w="9525">
            <a:solidFill>
              <a:srgbClr val="BC4542"/>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smtClean="0">
                <a:ln>
                  <a:noFill/>
                </a:ln>
                <a:solidFill>
                  <a:schemeClr val="tx1"/>
                </a:solidFill>
                <a:effectLst/>
                <a:latin typeface="Arial Narrow" pitchFamily="34" charset="0"/>
                <a:cs typeface="Arial" pitchFamily="34" charset="0"/>
              </a:rPr>
              <a:t>DEMAND MANAGEMENT</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900" b="1" i="0" u="none" strike="noStrike" cap="none" normalizeH="0" baseline="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smtClean="0">
                <a:ln>
                  <a:noFill/>
                </a:ln>
                <a:solidFill>
                  <a:schemeClr val="tx1"/>
                </a:solidFill>
                <a:effectLst/>
                <a:latin typeface="Arial Narrow" pitchFamily="34" charset="0"/>
                <a:cs typeface="Arial" pitchFamily="34" charset="0"/>
              </a:rPr>
              <a:t>Needs </a:t>
            </a:r>
            <a:r>
              <a:rPr kumimoji="0" lang="en-ZA" sz="800" b="1" i="1" u="none" strike="noStrike" cap="none" normalizeH="0" baseline="0" smtClean="0">
                <a:ln>
                  <a:noFill/>
                </a:ln>
                <a:solidFill>
                  <a:schemeClr val="tx1"/>
                </a:solidFill>
                <a:effectLst/>
                <a:latin typeface="Arial Narrow" pitchFamily="34" charset="0"/>
                <a:cs typeface="Arial" pitchFamily="34" charset="0"/>
              </a:rPr>
              <a:t>analysis (inclusive of Annual Procurement Plan)</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900" b="1" i="0" u="none" strike="noStrike" cap="none" normalizeH="0" baseline="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smtClean="0">
                <a:ln>
                  <a:noFill/>
                </a:ln>
                <a:solidFill>
                  <a:schemeClr val="tx1"/>
                </a:solidFill>
                <a:effectLst/>
                <a:latin typeface="Arial Narrow" pitchFamily="34" charset="0"/>
                <a:cs typeface="Arial" pitchFamily="34" charset="0"/>
              </a:rPr>
              <a:t>Funding</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smtClean="0">
                <a:ln>
                  <a:noFill/>
                </a:ln>
                <a:solidFill>
                  <a:schemeClr val="tx1"/>
                </a:solidFill>
                <a:effectLst/>
                <a:latin typeface="Arial Narrow" pitchFamily="34" charset="0"/>
                <a:cs typeface="Arial" pitchFamily="34" charset="0"/>
              </a:rPr>
              <a:t>Specifications/ToR</a:t>
            </a:r>
            <a:r>
              <a:rPr kumimoji="0" lang="en-ZA" sz="900" b="1" i="0" u="none" strike="noStrike" cap="none" normalizeH="0" baseline="0" smtClean="0">
                <a:ln>
                  <a:noFill/>
                </a:ln>
                <a:solidFill>
                  <a:srgbClr val="FF0000"/>
                </a:solidFill>
                <a:effectLst/>
                <a:latin typeface="Arial Narrow" pitchFamily="34"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smtClean="0">
                <a:ln>
                  <a:noFill/>
                </a:ln>
                <a:solidFill>
                  <a:schemeClr val="tx1"/>
                </a:solidFill>
                <a:effectLst/>
                <a:latin typeface="Arial Narrow" pitchFamily="34" charset="0"/>
                <a:cs typeface="Arial" pitchFamily="34" charset="0"/>
              </a:rPr>
              <a:t>Database of suppliers</a:t>
            </a:r>
            <a:endParaRPr kumimoji="0" lang="en-ZA" sz="900" b="1" i="0" u="none" strike="noStrike" cap="none" normalizeH="0" baseline="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smtClean="0">
                <a:ln>
                  <a:noFill/>
                </a:ln>
                <a:solidFill>
                  <a:schemeClr val="tx1"/>
                </a:solidFill>
                <a:effectLst/>
                <a:latin typeface="Arial Narrow" pitchFamily="34" charset="0"/>
                <a:cs typeface="Arial" pitchFamily="34" charset="0"/>
              </a:rPr>
              <a:t>Strategic sourcing</a:t>
            </a:r>
            <a:endParaRPr kumimoji="0" lang="en-ZA" sz="900" b="1" i="0" u="none" strike="noStrike" cap="none" normalizeH="0" baseline="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11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p:nvPr/>
        </p:nvSpPr>
        <p:spPr>
          <a:xfrm>
            <a:off x="2286000" y="1374592"/>
            <a:ext cx="6174432" cy="3139321"/>
          </a:xfrm>
          <a:prstGeom prst="rect">
            <a:avLst/>
          </a:prstGeom>
        </p:spPr>
        <p:txBody>
          <a:bodyPr wrap="square">
            <a:spAutoFit/>
          </a:bodyPr>
          <a:lstStyle/>
          <a:p>
            <a:pPr lvl="0" algn="just" fontAlgn="base">
              <a:lnSpc>
                <a:spcPct val="150000"/>
              </a:lnSpc>
              <a:spcBef>
                <a:spcPct val="0"/>
              </a:spcBef>
              <a:spcAft>
                <a:spcPct val="0"/>
              </a:spcAft>
              <a:tabLst>
                <a:tab pos="6073775" algn="r"/>
              </a:tabLst>
            </a:pPr>
            <a:r>
              <a:rPr lang="en-GB" b="1" u="sng" dirty="0" smtClean="0">
                <a:solidFill>
                  <a:prstClr val="black"/>
                </a:solidFill>
                <a:latin typeface="Arial Narrow" pitchFamily="34" charset="0"/>
                <a:ea typeface="Times New Roman" pitchFamily="18" charset="0"/>
                <a:cs typeface="Times New Roman" pitchFamily="18" charset="0"/>
              </a:rPr>
              <a:t>Establishment of the list of prospective providers per commodity</a:t>
            </a:r>
            <a:endParaRPr lang="en-ZA" b="1" dirty="0" smtClean="0">
              <a:solidFill>
                <a:prstClr val="black"/>
              </a:solidFill>
              <a:latin typeface="Arial Narrow" pitchFamily="34" charset="0"/>
              <a:cs typeface="Arial" pitchFamily="34" charset="0"/>
            </a:endParaRPr>
          </a:p>
          <a:p>
            <a:pPr lvl="0" algn="just" eaLnBrk="0" fontAlgn="base" hangingPunct="0">
              <a:lnSpc>
                <a:spcPct val="150000"/>
              </a:lnSpc>
              <a:spcBef>
                <a:spcPct val="0"/>
              </a:spcBef>
              <a:spcAft>
                <a:spcPct val="0"/>
              </a:spcAft>
              <a:buFont typeface="Arial" pitchFamily="34" charset="0"/>
              <a:buChar char="•"/>
              <a:tabLst>
                <a:tab pos="6073775" algn="r"/>
              </a:tabLst>
            </a:pPr>
            <a:r>
              <a:rPr lang="en-GB" dirty="0" smtClean="0">
                <a:solidFill>
                  <a:prstClr val="black"/>
                </a:solidFill>
                <a:latin typeface="Arial Narrow" pitchFamily="34" charset="0"/>
                <a:ea typeface="Times New Roman" pitchFamily="18" charset="0"/>
                <a:cs typeface="Times New Roman" pitchFamily="18" charset="0"/>
              </a:rPr>
              <a:t>Establishment details</a:t>
            </a:r>
            <a:endParaRPr lang="en-ZA" dirty="0" smtClean="0">
              <a:solidFill>
                <a:prstClr val="black"/>
              </a:solidFill>
              <a:latin typeface="Arial Narrow" pitchFamily="34" charset="0"/>
              <a:cs typeface="Arial" pitchFamily="34" charset="0"/>
            </a:endParaRPr>
          </a:p>
          <a:p>
            <a:pPr lvl="0" algn="just" eaLnBrk="0" fontAlgn="base" hangingPunct="0">
              <a:lnSpc>
                <a:spcPct val="150000"/>
              </a:lnSpc>
              <a:spcBef>
                <a:spcPct val="0"/>
              </a:spcBef>
              <a:spcAft>
                <a:spcPct val="0"/>
              </a:spcAft>
              <a:buFont typeface="Arial" pitchFamily="34" charset="0"/>
              <a:buChar char="•"/>
              <a:tabLst>
                <a:tab pos="6073775" algn="r"/>
              </a:tabLst>
            </a:pPr>
            <a:r>
              <a:rPr lang="en-GB" dirty="0" smtClean="0">
                <a:solidFill>
                  <a:prstClr val="black"/>
                </a:solidFill>
                <a:latin typeface="Arial Narrow" pitchFamily="34" charset="0"/>
                <a:ea typeface="Times New Roman" pitchFamily="18" charset="0"/>
                <a:cs typeface="Times New Roman" pitchFamily="18" charset="0"/>
              </a:rPr>
              <a:t>Application details</a:t>
            </a:r>
            <a:endParaRPr lang="en-ZA" dirty="0" smtClean="0">
              <a:solidFill>
                <a:prstClr val="black"/>
              </a:solidFill>
              <a:latin typeface="Arial Narrow" pitchFamily="34" charset="0"/>
              <a:cs typeface="Arial" pitchFamily="34" charset="0"/>
            </a:endParaRPr>
          </a:p>
          <a:p>
            <a:pPr lvl="0" algn="just" eaLnBrk="0" fontAlgn="base" hangingPunct="0">
              <a:lnSpc>
                <a:spcPct val="150000"/>
              </a:lnSpc>
              <a:spcBef>
                <a:spcPct val="0"/>
              </a:spcBef>
              <a:spcAft>
                <a:spcPct val="0"/>
              </a:spcAft>
              <a:buFont typeface="Arial" pitchFamily="34" charset="0"/>
              <a:buChar char="•"/>
              <a:tabLst>
                <a:tab pos="6073775" algn="r"/>
              </a:tabLst>
            </a:pPr>
            <a:r>
              <a:rPr lang="en-GB" dirty="0" smtClean="0">
                <a:solidFill>
                  <a:prstClr val="black"/>
                </a:solidFill>
                <a:latin typeface="Arial Narrow" pitchFamily="34" charset="0"/>
                <a:ea typeface="Times New Roman" pitchFamily="18" charset="0"/>
                <a:cs typeface="Times New Roman" pitchFamily="18" charset="0"/>
              </a:rPr>
              <a:t>Evaluation and approval</a:t>
            </a:r>
            <a:endParaRPr lang="en-ZA" dirty="0" smtClean="0">
              <a:solidFill>
                <a:prstClr val="black"/>
              </a:solidFill>
              <a:latin typeface="Arial Narrow" pitchFamily="34" charset="0"/>
              <a:cs typeface="Arial" pitchFamily="34" charset="0"/>
            </a:endParaRPr>
          </a:p>
          <a:p>
            <a:pPr lvl="0" algn="just" eaLnBrk="0" fontAlgn="base" hangingPunct="0">
              <a:lnSpc>
                <a:spcPct val="150000"/>
              </a:lnSpc>
              <a:spcBef>
                <a:spcPct val="0"/>
              </a:spcBef>
              <a:spcAft>
                <a:spcPct val="0"/>
              </a:spcAft>
              <a:buFont typeface="Arial" pitchFamily="34" charset="0"/>
              <a:buChar char="•"/>
              <a:tabLst>
                <a:tab pos="6073775" algn="r"/>
              </a:tabLst>
            </a:pPr>
            <a:r>
              <a:rPr lang="en-GB" dirty="0" smtClean="0">
                <a:solidFill>
                  <a:prstClr val="black"/>
                </a:solidFill>
                <a:latin typeface="Arial Narrow" pitchFamily="34" charset="0"/>
                <a:ea typeface="Times New Roman" pitchFamily="18" charset="0"/>
                <a:cs typeface="Times New Roman" pitchFamily="18" charset="0"/>
              </a:rPr>
              <a:t>Updating of list</a:t>
            </a:r>
            <a:endParaRPr lang="en-ZA" dirty="0" smtClean="0">
              <a:solidFill>
                <a:prstClr val="black"/>
              </a:solidFill>
              <a:latin typeface="Arial Narrow" pitchFamily="34" charset="0"/>
              <a:cs typeface="Arial" pitchFamily="34" charset="0"/>
            </a:endParaRPr>
          </a:p>
          <a:p>
            <a:pPr lvl="0" algn="just" eaLnBrk="0" fontAlgn="base" hangingPunct="0">
              <a:lnSpc>
                <a:spcPct val="150000"/>
              </a:lnSpc>
              <a:spcBef>
                <a:spcPct val="0"/>
              </a:spcBef>
              <a:spcAft>
                <a:spcPct val="0"/>
              </a:spcAft>
              <a:tabLst>
                <a:tab pos="6073775" algn="r"/>
              </a:tabLst>
            </a:pPr>
            <a:r>
              <a:rPr lang="en-GB" sz="2400" b="1" dirty="0" smtClean="0">
                <a:solidFill>
                  <a:srgbClr val="FF0000"/>
                </a:solidFill>
                <a:latin typeface="Arial Narrow" pitchFamily="34" charset="0"/>
                <a:ea typeface="Times New Roman" pitchFamily="18" charset="0"/>
                <a:cs typeface="Times New Roman" pitchFamily="18" charset="0"/>
              </a:rPr>
              <a:t>************Utilisation procedure ********</a:t>
            </a:r>
            <a:endParaRPr lang="en-ZA" sz="2400" b="1" dirty="0" smtClean="0">
              <a:solidFill>
                <a:srgbClr val="FF0000"/>
              </a:solidFill>
              <a:latin typeface="Arial Narrow" pitchFamily="34" charset="0"/>
              <a:cs typeface="Arial" pitchFamily="34" charset="0"/>
            </a:endParaRPr>
          </a:p>
          <a:p>
            <a:pPr lvl="0" algn="just" eaLnBrk="0" fontAlgn="base" hangingPunct="0">
              <a:lnSpc>
                <a:spcPct val="150000"/>
              </a:lnSpc>
              <a:spcBef>
                <a:spcPct val="0"/>
              </a:spcBef>
              <a:spcAft>
                <a:spcPct val="0"/>
              </a:spcAft>
              <a:buFont typeface="Arial" pitchFamily="34" charset="0"/>
              <a:buChar char="•"/>
              <a:tabLst>
                <a:tab pos="6073775" algn="r"/>
              </a:tabLst>
            </a:pPr>
            <a:r>
              <a:rPr lang="en-GB" dirty="0" smtClean="0">
                <a:solidFill>
                  <a:prstClr val="black"/>
                </a:solidFill>
                <a:latin typeface="Arial Narrow" pitchFamily="34" charset="0"/>
                <a:ea typeface="Times New Roman" pitchFamily="18" charset="0"/>
                <a:cs typeface="Times New Roman" pitchFamily="18" charset="0"/>
              </a:rPr>
              <a:t>Removal from the prospective provider list</a:t>
            </a:r>
            <a:endParaRPr lang="en-GB" dirty="0">
              <a:solidFill>
                <a:prstClr val="black"/>
              </a:solidFill>
              <a:latin typeface="Arial Narrow" pitchFamily="34" charset="0"/>
              <a:cs typeface="Arial" pitchFamily="34" charset="0"/>
            </a:endParaRPr>
          </a:p>
        </p:txBody>
      </p:sp>
    </p:spTree>
    <p:extLst>
      <p:ext uri="{BB962C8B-B14F-4D97-AF65-F5344CB8AC3E}">
        <p14:creationId xmlns:p14="http://schemas.microsoft.com/office/powerpoint/2010/main" val="2757544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MODULE 3– DEMAND MANAGEMENT</a:t>
            </a:r>
            <a:endParaRPr lang="en-ZA" sz="3200" b="1" dirty="0">
              <a:solidFill>
                <a:schemeClr val="tx1">
                  <a:lumMod val="75000"/>
                  <a:lumOff val="25000"/>
                </a:schemeClr>
              </a:solidFill>
            </a:endParaRPr>
          </a:p>
        </p:txBody>
      </p:sp>
      <p:sp>
        <p:nvSpPr>
          <p:cNvPr id="6" name="TextBox 5"/>
          <p:cNvSpPr txBox="1"/>
          <p:nvPr/>
        </p:nvSpPr>
        <p:spPr>
          <a:xfrm>
            <a:off x="539552" y="980728"/>
            <a:ext cx="7992888" cy="1815882"/>
          </a:xfrm>
          <a:prstGeom prst="rect">
            <a:avLst/>
          </a:prstGeom>
          <a:noFill/>
        </p:spPr>
        <p:txBody>
          <a:bodyPr wrap="square" rtlCol="0">
            <a:spAutoFit/>
          </a:bodyPr>
          <a:lstStyle/>
          <a:p>
            <a:pPr lvl="4"/>
            <a:endParaRPr lang="en-US" sz="2000" dirty="0"/>
          </a:p>
          <a:p>
            <a:pPr lvl="4"/>
            <a:endParaRPr lang="en-US" sz="2000" dirty="0"/>
          </a:p>
          <a:p>
            <a:pPr lvl="4"/>
            <a:endParaRPr lang="en-US" dirty="0"/>
          </a:p>
          <a:p>
            <a:pPr lvl="3"/>
            <a:endParaRPr lang="en-US" dirty="0"/>
          </a:p>
          <a:p>
            <a:pPr lvl="3"/>
            <a:endParaRPr lang="en-US" dirty="0"/>
          </a:p>
          <a:p>
            <a:pPr lvl="4"/>
            <a:endParaRPr lang="en-ZA" dirty="0"/>
          </a:p>
        </p:txBody>
      </p:sp>
      <p:sp>
        <p:nvSpPr>
          <p:cNvPr id="9" name="Slide Number Placeholder 8"/>
          <p:cNvSpPr>
            <a:spLocks noGrp="1"/>
          </p:cNvSpPr>
          <p:nvPr>
            <p:ph type="sldNum" sz="quarter" idx="12"/>
          </p:nvPr>
        </p:nvSpPr>
        <p:spPr/>
        <p:txBody>
          <a:bodyPr/>
          <a:lstStyle/>
          <a:p>
            <a:fld id="{C97F4B4B-1DA3-4C64-BEF4-4C458259B3CF}" type="slidenum">
              <a:rPr lang="en-ZA" smtClean="0"/>
              <a:pPr/>
              <a:t>19</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04183"/>
            <a:ext cx="1804377" cy="563355"/>
          </a:xfrm>
          <a:prstGeom prst="rect">
            <a:avLst/>
          </a:prstGeom>
        </p:spPr>
      </p:pic>
      <p:sp>
        <p:nvSpPr>
          <p:cNvPr id="10" name="Text Box 2"/>
          <p:cNvSpPr txBox="1">
            <a:spLocks/>
          </p:cNvSpPr>
          <p:nvPr/>
        </p:nvSpPr>
        <p:spPr bwMode="auto">
          <a:xfrm>
            <a:off x="179512" y="836712"/>
            <a:ext cx="2016224" cy="4956172"/>
          </a:xfrm>
          <a:prstGeom prst="rect">
            <a:avLst/>
          </a:prstGeom>
          <a:gradFill rotWithShape="1">
            <a:gsLst>
              <a:gs pos="0">
                <a:srgbClr val="FFA2A1"/>
              </a:gs>
              <a:gs pos="35001">
                <a:srgbClr val="FFBEBD"/>
              </a:gs>
              <a:gs pos="100000">
                <a:srgbClr val="FFE5E5"/>
              </a:gs>
            </a:gsLst>
            <a:lin ang="16200000" scaled="1"/>
          </a:gradFill>
          <a:ln w="9525">
            <a:solidFill>
              <a:srgbClr val="BC4542"/>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smtClean="0">
                <a:ln>
                  <a:noFill/>
                </a:ln>
                <a:solidFill>
                  <a:schemeClr val="tx1"/>
                </a:solidFill>
                <a:effectLst/>
                <a:latin typeface="Arial Narrow" pitchFamily="34" charset="0"/>
                <a:cs typeface="Arial" pitchFamily="34" charset="0"/>
              </a:rPr>
              <a:t>DEMAND MANAGEMENT</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900" b="1" i="0" u="none" strike="noStrike" cap="none" normalizeH="0" baseline="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smtClean="0">
                <a:ln>
                  <a:noFill/>
                </a:ln>
                <a:solidFill>
                  <a:schemeClr val="tx1"/>
                </a:solidFill>
                <a:effectLst/>
                <a:latin typeface="Arial Narrow" pitchFamily="34" charset="0"/>
                <a:cs typeface="Arial" pitchFamily="34" charset="0"/>
              </a:rPr>
              <a:t>Needs </a:t>
            </a:r>
            <a:r>
              <a:rPr kumimoji="0" lang="en-ZA" sz="800" b="1" i="1" u="none" strike="noStrike" cap="none" normalizeH="0" baseline="0" smtClean="0">
                <a:ln>
                  <a:noFill/>
                </a:ln>
                <a:solidFill>
                  <a:schemeClr val="tx1"/>
                </a:solidFill>
                <a:effectLst/>
                <a:latin typeface="Arial Narrow" pitchFamily="34" charset="0"/>
                <a:cs typeface="Arial" pitchFamily="34" charset="0"/>
              </a:rPr>
              <a:t>analysis (inclusive of Annual Procurement Plan)</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900" b="1" i="0" u="none" strike="noStrike" cap="none" normalizeH="0" baseline="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smtClean="0">
                <a:ln>
                  <a:noFill/>
                </a:ln>
                <a:solidFill>
                  <a:schemeClr val="tx1"/>
                </a:solidFill>
                <a:effectLst/>
                <a:latin typeface="Arial Narrow" pitchFamily="34" charset="0"/>
                <a:cs typeface="Arial" pitchFamily="34" charset="0"/>
              </a:rPr>
              <a:t>Funding</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smtClean="0">
                <a:ln>
                  <a:noFill/>
                </a:ln>
                <a:solidFill>
                  <a:schemeClr val="tx1"/>
                </a:solidFill>
                <a:effectLst/>
                <a:latin typeface="Arial Narrow" pitchFamily="34" charset="0"/>
                <a:cs typeface="Arial" pitchFamily="34" charset="0"/>
              </a:rPr>
              <a:t>Specifications/ToR</a:t>
            </a:r>
            <a:r>
              <a:rPr kumimoji="0" lang="en-ZA" sz="900" b="1" i="0" u="none" strike="noStrike" cap="none" normalizeH="0" baseline="0" smtClean="0">
                <a:ln>
                  <a:noFill/>
                </a:ln>
                <a:solidFill>
                  <a:srgbClr val="FF0000"/>
                </a:solidFill>
                <a:effectLst/>
                <a:latin typeface="Arial Narrow" pitchFamily="34"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smtClean="0">
                <a:ln>
                  <a:noFill/>
                </a:ln>
                <a:solidFill>
                  <a:schemeClr val="tx1"/>
                </a:solidFill>
                <a:effectLst/>
                <a:latin typeface="Arial Narrow" pitchFamily="34" charset="0"/>
                <a:cs typeface="Arial" pitchFamily="34" charset="0"/>
              </a:rPr>
              <a:t>Database of suppliers</a:t>
            </a:r>
            <a:endParaRPr kumimoji="0" lang="en-ZA" sz="900" b="1" i="0" u="none" strike="noStrike" cap="none" normalizeH="0" baseline="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smtClean="0">
                <a:ln>
                  <a:noFill/>
                </a:ln>
                <a:solidFill>
                  <a:schemeClr val="tx1"/>
                </a:solidFill>
                <a:effectLst/>
                <a:latin typeface="Arial Narrow" pitchFamily="34" charset="0"/>
                <a:cs typeface="Arial" pitchFamily="34" charset="0"/>
              </a:rPr>
              <a:t>Strategic sourcing</a:t>
            </a:r>
            <a:endParaRPr kumimoji="0" lang="en-ZA" sz="900" b="1" i="0" u="none" strike="noStrike" cap="none" normalizeH="0" baseline="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11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p:nvPr/>
        </p:nvSpPr>
        <p:spPr>
          <a:xfrm>
            <a:off x="2483768" y="1844824"/>
            <a:ext cx="6120680" cy="2862322"/>
          </a:xfrm>
          <a:prstGeom prst="rect">
            <a:avLst/>
          </a:prstGeom>
        </p:spPr>
        <p:txBody>
          <a:bodyPr wrap="square">
            <a:spAutoFit/>
          </a:bodyPr>
          <a:lstStyle/>
          <a:p>
            <a:pPr lvl="0" algn="just" fontAlgn="base">
              <a:lnSpc>
                <a:spcPct val="150000"/>
              </a:lnSpc>
              <a:spcBef>
                <a:spcPct val="0"/>
              </a:spcBef>
              <a:spcAft>
                <a:spcPct val="0"/>
              </a:spcAft>
              <a:buFont typeface="Arial" pitchFamily="34" charset="0"/>
              <a:buChar char="•"/>
            </a:pPr>
            <a:r>
              <a:rPr lang="en-GB" sz="2000" dirty="0" smtClean="0">
                <a:solidFill>
                  <a:prstClr val="black"/>
                </a:solidFill>
                <a:latin typeface="Arial Narrow" pitchFamily="34" charset="0"/>
                <a:ea typeface="Times New Roman" pitchFamily="18" charset="0"/>
                <a:cs typeface="Times New Roman" pitchFamily="18" charset="0"/>
              </a:rPr>
              <a:t>Needs </a:t>
            </a:r>
            <a:r>
              <a:rPr lang="en-GB" sz="2000" dirty="0">
                <a:solidFill>
                  <a:prstClr val="black"/>
                </a:solidFill>
                <a:latin typeface="Arial Narrow" pitchFamily="34" charset="0"/>
                <a:ea typeface="Times New Roman" pitchFamily="18" charset="0"/>
                <a:cs typeface="Times New Roman" pitchFamily="18" charset="0"/>
              </a:rPr>
              <a:t>analysis</a:t>
            </a:r>
            <a:endParaRPr lang="en-ZA" sz="2000" dirty="0">
              <a:solidFill>
                <a:prstClr val="black"/>
              </a:solidFill>
              <a:latin typeface="Arial Narrow" pitchFamily="34" charset="0"/>
              <a:cs typeface="Arial" pitchFamily="34" charset="0"/>
            </a:endParaRPr>
          </a:p>
          <a:p>
            <a:pPr lvl="0" algn="just" eaLnBrk="0" fontAlgn="base" hangingPunct="0">
              <a:lnSpc>
                <a:spcPct val="150000"/>
              </a:lnSpc>
              <a:spcBef>
                <a:spcPct val="0"/>
              </a:spcBef>
              <a:spcAft>
                <a:spcPct val="0"/>
              </a:spcAft>
              <a:buFont typeface="Arial" pitchFamily="34" charset="0"/>
              <a:buChar char="•"/>
            </a:pPr>
            <a:r>
              <a:rPr lang="en-GB" sz="2000" dirty="0">
                <a:solidFill>
                  <a:prstClr val="black"/>
                </a:solidFill>
                <a:latin typeface="Arial Narrow" pitchFamily="34" charset="0"/>
                <a:ea typeface="Times New Roman" pitchFamily="18" charset="0"/>
                <a:cs typeface="Times New Roman" pitchFamily="18" charset="0"/>
              </a:rPr>
              <a:t>Scoping through a request for information (RFI)</a:t>
            </a:r>
            <a:endParaRPr lang="en-ZA" sz="2000" dirty="0">
              <a:solidFill>
                <a:prstClr val="black"/>
              </a:solidFill>
              <a:latin typeface="Arial Narrow" pitchFamily="34" charset="0"/>
              <a:cs typeface="Arial" pitchFamily="34" charset="0"/>
            </a:endParaRPr>
          </a:p>
          <a:p>
            <a:pPr lvl="0" algn="just" eaLnBrk="0" fontAlgn="base" hangingPunct="0">
              <a:lnSpc>
                <a:spcPct val="150000"/>
              </a:lnSpc>
              <a:spcBef>
                <a:spcPct val="0"/>
              </a:spcBef>
              <a:spcAft>
                <a:spcPct val="0"/>
              </a:spcAft>
              <a:buFont typeface="Arial" pitchFamily="34" charset="0"/>
              <a:buChar char="•"/>
            </a:pPr>
            <a:r>
              <a:rPr lang="en-GB" sz="2000" dirty="0">
                <a:solidFill>
                  <a:prstClr val="black"/>
                </a:solidFill>
                <a:latin typeface="Arial Narrow" pitchFamily="34" charset="0"/>
                <a:ea typeface="Times New Roman" pitchFamily="18" charset="0"/>
                <a:cs typeface="Times New Roman" pitchFamily="18" charset="0"/>
              </a:rPr>
              <a:t>Determining specifications/Terms of Reference</a:t>
            </a:r>
            <a:endParaRPr lang="en-ZA" sz="2000" dirty="0">
              <a:solidFill>
                <a:prstClr val="black"/>
              </a:solidFill>
              <a:latin typeface="Arial Narrow" pitchFamily="34" charset="0"/>
              <a:cs typeface="Arial" pitchFamily="34" charset="0"/>
            </a:endParaRPr>
          </a:p>
          <a:p>
            <a:pPr lvl="0" algn="just" eaLnBrk="0" fontAlgn="base" hangingPunct="0">
              <a:lnSpc>
                <a:spcPct val="150000"/>
              </a:lnSpc>
              <a:spcBef>
                <a:spcPct val="0"/>
              </a:spcBef>
              <a:spcAft>
                <a:spcPct val="0"/>
              </a:spcAft>
              <a:buFont typeface="Arial" pitchFamily="34" charset="0"/>
              <a:buChar char="•"/>
            </a:pPr>
            <a:r>
              <a:rPr lang="en-GB" sz="2000" dirty="0">
                <a:solidFill>
                  <a:prstClr val="black"/>
                </a:solidFill>
                <a:latin typeface="Arial Narrow" pitchFamily="34" charset="0"/>
                <a:ea typeface="Times New Roman" pitchFamily="18" charset="0"/>
                <a:cs typeface="Times New Roman" pitchFamily="18" charset="0"/>
              </a:rPr>
              <a:t>Compilation of specifications/Terms of Reference</a:t>
            </a:r>
            <a:endParaRPr lang="en-ZA" sz="2000" dirty="0">
              <a:solidFill>
                <a:prstClr val="black"/>
              </a:solidFill>
              <a:latin typeface="Arial Narrow" pitchFamily="34" charset="0"/>
              <a:cs typeface="Arial" pitchFamily="34" charset="0"/>
            </a:endParaRPr>
          </a:p>
          <a:p>
            <a:pPr lvl="0" algn="just" eaLnBrk="0" fontAlgn="base" hangingPunct="0">
              <a:lnSpc>
                <a:spcPct val="150000"/>
              </a:lnSpc>
              <a:spcBef>
                <a:spcPct val="0"/>
              </a:spcBef>
              <a:spcAft>
                <a:spcPct val="0"/>
              </a:spcAft>
              <a:buFont typeface="Arial" pitchFamily="34" charset="0"/>
              <a:buChar char="•"/>
            </a:pPr>
            <a:r>
              <a:rPr lang="en-GB" sz="2000" dirty="0">
                <a:solidFill>
                  <a:prstClr val="black"/>
                </a:solidFill>
                <a:latin typeface="Arial Narrow" pitchFamily="34" charset="0"/>
                <a:ea typeface="Times New Roman" pitchFamily="18" charset="0"/>
                <a:cs typeface="Times New Roman" pitchFamily="18" charset="0"/>
              </a:rPr>
              <a:t>Specification/Terms of Reference guidelines</a:t>
            </a:r>
            <a:endParaRPr lang="en-ZA" sz="2000" dirty="0">
              <a:solidFill>
                <a:prstClr val="black"/>
              </a:solidFill>
              <a:latin typeface="Arial Narrow" pitchFamily="34" charset="0"/>
              <a:cs typeface="Arial" pitchFamily="34" charset="0"/>
            </a:endParaRPr>
          </a:p>
          <a:p>
            <a:pPr lvl="0" algn="just" eaLnBrk="0" fontAlgn="base" hangingPunct="0">
              <a:lnSpc>
                <a:spcPct val="150000"/>
              </a:lnSpc>
              <a:spcBef>
                <a:spcPct val="0"/>
              </a:spcBef>
              <a:spcAft>
                <a:spcPct val="0"/>
              </a:spcAft>
              <a:buFont typeface="Arial" pitchFamily="34" charset="0"/>
              <a:buChar char="•"/>
            </a:pPr>
            <a:r>
              <a:rPr lang="en-GB" sz="2000" dirty="0">
                <a:solidFill>
                  <a:prstClr val="black"/>
                </a:solidFill>
                <a:latin typeface="Arial Narrow" pitchFamily="34" charset="0"/>
                <a:ea typeface="Times New Roman" pitchFamily="18" charset="0"/>
                <a:cs typeface="Times New Roman" pitchFamily="18" charset="0"/>
              </a:rPr>
              <a:t>Planning for Publication</a:t>
            </a:r>
            <a:endParaRPr lang="en-GB" sz="2000" dirty="0">
              <a:solidFill>
                <a:prstClr val="black"/>
              </a:solidFill>
              <a:latin typeface="Arial Narrow" pitchFamily="34" charset="0"/>
              <a:cs typeface="Arial" pitchFamily="34" charset="0"/>
            </a:endParaRPr>
          </a:p>
        </p:txBody>
      </p:sp>
      <p:sp>
        <p:nvSpPr>
          <p:cNvPr id="13" name="Vertical Scroll 12"/>
          <p:cNvSpPr/>
          <p:nvPr/>
        </p:nvSpPr>
        <p:spPr>
          <a:xfrm>
            <a:off x="2123728" y="836712"/>
            <a:ext cx="2545440" cy="1080120"/>
          </a:xfrm>
          <a:prstGeom prst="verticalScroll">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smtClean="0">
                <a:solidFill>
                  <a:schemeClr val="tx1"/>
                </a:solidFill>
              </a:rPr>
              <a:t>Specification for goods</a:t>
            </a:r>
            <a:endParaRPr lang="en-ZA" b="1" dirty="0">
              <a:solidFill>
                <a:schemeClr val="tx1"/>
              </a:solidFill>
            </a:endParaRPr>
          </a:p>
        </p:txBody>
      </p:sp>
      <p:sp>
        <p:nvSpPr>
          <p:cNvPr id="14" name="Vertical Scroll 13"/>
          <p:cNvSpPr/>
          <p:nvPr/>
        </p:nvSpPr>
        <p:spPr>
          <a:xfrm>
            <a:off x="6444208" y="836712"/>
            <a:ext cx="2545440" cy="1080120"/>
          </a:xfrm>
          <a:prstGeom prst="verticalScroll">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err="1" smtClean="0">
                <a:solidFill>
                  <a:schemeClr val="tx1"/>
                </a:solidFill>
              </a:rPr>
              <a:t>ToR</a:t>
            </a:r>
            <a:r>
              <a:rPr lang="en-ZA" b="1" dirty="0" smtClean="0">
                <a:solidFill>
                  <a:schemeClr val="tx1"/>
                </a:solidFill>
              </a:rPr>
              <a:t> for services</a:t>
            </a:r>
            <a:endParaRPr lang="en-ZA" b="1" dirty="0">
              <a:solidFill>
                <a:schemeClr val="tx1"/>
              </a:solidFill>
            </a:endParaRPr>
          </a:p>
        </p:txBody>
      </p:sp>
      <p:sp>
        <p:nvSpPr>
          <p:cNvPr id="15" name="10-Point Star 14"/>
          <p:cNvSpPr/>
          <p:nvPr/>
        </p:nvSpPr>
        <p:spPr>
          <a:xfrm>
            <a:off x="2339752" y="4725144"/>
            <a:ext cx="2232248" cy="1512168"/>
          </a:xfrm>
          <a:prstGeom prst="star10">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smtClean="0">
                <a:solidFill>
                  <a:schemeClr val="tx1"/>
                </a:solidFill>
              </a:rPr>
              <a:t>Remember: Tolerances/</a:t>
            </a:r>
          </a:p>
          <a:p>
            <a:pPr algn="ctr"/>
            <a:r>
              <a:rPr lang="en-ZA" b="1" dirty="0" smtClean="0">
                <a:solidFill>
                  <a:schemeClr val="tx1"/>
                </a:solidFill>
              </a:rPr>
              <a:t>Thresholds</a:t>
            </a:r>
          </a:p>
        </p:txBody>
      </p:sp>
      <p:sp>
        <p:nvSpPr>
          <p:cNvPr id="16" name="Sun 15"/>
          <p:cNvSpPr/>
          <p:nvPr/>
        </p:nvSpPr>
        <p:spPr>
          <a:xfrm>
            <a:off x="5039544" y="3717032"/>
            <a:ext cx="4104456" cy="2520280"/>
          </a:xfrm>
          <a:prstGeom prst="sun">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smtClean="0">
                <a:solidFill>
                  <a:schemeClr val="accent6">
                    <a:lumMod val="50000"/>
                  </a:schemeClr>
                </a:solidFill>
              </a:rPr>
              <a:t>39 points to consider in specs</a:t>
            </a:r>
            <a:endParaRPr lang="en-ZA" b="1" dirty="0">
              <a:solidFill>
                <a:schemeClr val="accent6">
                  <a:lumMod val="50000"/>
                </a:schemeClr>
              </a:solidFill>
            </a:endParaRPr>
          </a:p>
        </p:txBody>
      </p:sp>
    </p:spTree>
    <p:extLst>
      <p:ext uri="{BB962C8B-B14F-4D97-AF65-F5344CB8AC3E}">
        <p14:creationId xmlns:p14="http://schemas.microsoft.com/office/powerpoint/2010/main" val="2757544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MFMA SCM PPOS = NDP, 2013-2030</a:t>
            </a:r>
            <a:endParaRPr lang="en-ZA" sz="3200" b="1" dirty="0">
              <a:solidFill>
                <a:schemeClr val="tx1">
                  <a:lumMod val="75000"/>
                  <a:lumOff val="25000"/>
                </a:schemeClr>
              </a:solidFill>
            </a:endParaRPr>
          </a:p>
        </p:txBody>
      </p:sp>
      <p:sp>
        <p:nvSpPr>
          <p:cNvPr id="6" name="TextBox 5"/>
          <p:cNvSpPr txBox="1"/>
          <p:nvPr/>
        </p:nvSpPr>
        <p:spPr>
          <a:xfrm>
            <a:off x="539552" y="980728"/>
            <a:ext cx="7992888" cy="1815882"/>
          </a:xfrm>
          <a:prstGeom prst="rect">
            <a:avLst/>
          </a:prstGeom>
          <a:noFill/>
        </p:spPr>
        <p:txBody>
          <a:bodyPr wrap="square" rtlCol="0">
            <a:spAutoFit/>
          </a:bodyPr>
          <a:lstStyle/>
          <a:p>
            <a:pPr lvl="4"/>
            <a:endParaRPr lang="en-US" sz="2000" dirty="0"/>
          </a:p>
          <a:p>
            <a:pPr lvl="4"/>
            <a:endParaRPr lang="en-US" sz="2000" dirty="0"/>
          </a:p>
          <a:p>
            <a:pPr lvl="4"/>
            <a:endParaRPr lang="en-US" dirty="0"/>
          </a:p>
          <a:p>
            <a:pPr lvl="3"/>
            <a:endParaRPr lang="en-US" dirty="0"/>
          </a:p>
          <a:p>
            <a:pPr lvl="3"/>
            <a:endParaRPr lang="en-US" dirty="0"/>
          </a:p>
          <a:p>
            <a:pPr lvl="4"/>
            <a:endParaRPr lang="en-ZA" dirty="0"/>
          </a:p>
        </p:txBody>
      </p:sp>
      <p:sp>
        <p:nvSpPr>
          <p:cNvPr id="9" name="Slide Number Placeholder 8"/>
          <p:cNvSpPr>
            <a:spLocks noGrp="1"/>
          </p:cNvSpPr>
          <p:nvPr>
            <p:ph type="sldNum" sz="quarter" idx="12"/>
          </p:nvPr>
        </p:nvSpPr>
        <p:spPr/>
        <p:txBody>
          <a:bodyPr/>
          <a:lstStyle/>
          <a:p>
            <a:fld id="{C97F4B4B-1DA3-4C64-BEF4-4C458259B3CF}" type="slidenum">
              <a:rPr lang="en-ZA" smtClean="0"/>
              <a:pPr/>
              <a:t>2</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04183"/>
            <a:ext cx="1804377" cy="563355"/>
          </a:xfrm>
          <a:prstGeom prst="rect">
            <a:avLst/>
          </a:prstGeom>
        </p:spPr>
      </p:pic>
      <p:sp>
        <p:nvSpPr>
          <p:cNvPr id="12" name="Rectangle 11"/>
          <p:cNvSpPr/>
          <p:nvPr/>
        </p:nvSpPr>
        <p:spPr>
          <a:xfrm>
            <a:off x="683568" y="1556792"/>
            <a:ext cx="7920880" cy="3970318"/>
          </a:xfrm>
          <a:prstGeom prst="rect">
            <a:avLst/>
          </a:prstGeom>
        </p:spPr>
        <p:txBody>
          <a:bodyPr wrap="square">
            <a:spAutoFit/>
          </a:bodyPr>
          <a:lstStyle/>
          <a:p>
            <a:pPr lvl="0" algn="ctr"/>
            <a:r>
              <a:rPr lang="en-US" b="1" i="1" dirty="0" smtClean="0">
                <a:solidFill>
                  <a:prstClr val="black"/>
                </a:solidFill>
                <a:latin typeface="Arial Narrow" pitchFamily="34" charset="0"/>
                <a:ea typeface="Times New Roman" pitchFamily="18" charset="0"/>
                <a:cs typeface="Arial" pitchFamily="34" charset="0"/>
              </a:rPr>
              <a:t>Fix the engine room to get SA growing says Manuel” </a:t>
            </a:r>
            <a:r>
              <a:rPr lang="en-US" i="1" dirty="0" smtClean="0">
                <a:solidFill>
                  <a:prstClr val="black"/>
                </a:solidFill>
                <a:latin typeface="Arial Narrow" pitchFamily="34" charset="0"/>
                <a:ea typeface="Times New Roman" pitchFamily="18" charset="0"/>
                <a:cs typeface="Arial" pitchFamily="34" charset="0"/>
              </a:rPr>
              <a:t>–</a:t>
            </a:r>
            <a:r>
              <a:rPr lang="en-US" dirty="0" smtClean="0">
                <a:solidFill>
                  <a:prstClr val="black"/>
                </a:solidFill>
                <a:latin typeface="Arial Narrow" pitchFamily="34" charset="0"/>
                <a:ea typeface="Times New Roman" pitchFamily="18" charset="0"/>
                <a:cs typeface="Arial" pitchFamily="34" charset="0"/>
              </a:rPr>
              <a:t> Business Day, 12 March 2013</a:t>
            </a:r>
          </a:p>
          <a:p>
            <a:pPr lvl="0" algn="ctr"/>
            <a:endParaRPr lang="en-ZA" dirty="0" smtClean="0">
              <a:solidFill>
                <a:prstClr val="black"/>
              </a:solidFill>
              <a:cs typeface="Arial" pitchFamily="34" charset="0"/>
            </a:endParaRPr>
          </a:p>
          <a:p>
            <a:pPr algn="ctr" eaLnBrk="0" hangingPunct="0"/>
            <a:r>
              <a:rPr lang="en-US" dirty="0" smtClean="0">
                <a:solidFill>
                  <a:srgbClr val="4F6228"/>
                </a:solidFill>
                <a:latin typeface="Arial Narrow" pitchFamily="34" charset="0"/>
                <a:ea typeface="Times New Roman" pitchFamily="18" charset="0"/>
                <a:cs typeface="Times New Roman" pitchFamily="18" charset="0"/>
              </a:rPr>
              <a:t>It is the contestation of Minister T Manuel, Minister in the Presidency, that the implementation of the National Development Plan [NDP] depends on fixing the machinery of the state, so that it delivers efficiently.  He is of the opinion that economic development in a developmental State cannot be achieved if the ‘engine room’ does not work. </a:t>
            </a:r>
          </a:p>
          <a:p>
            <a:pPr algn="ctr" eaLnBrk="0" hangingPunct="0"/>
            <a:r>
              <a:rPr lang="en-US" dirty="0" smtClean="0">
                <a:solidFill>
                  <a:srgbClr val="4F6228"/>
                </a:solidFill>
                <a:latin typeface="Arial Narrow" pitchFamily="34" charset="0"/>
                <a:ea typeface="Times New Roman" pitchFamily="18" charset="0"/>
                <a:cs typeface="Times New Roman" pitchFamily="18" charset="0"/>
              </a:rPr>
              <a:t> </a:t>
            </a:r>
          </a:p>
          <a:p>
            <a:pPr algn="ctr" eaLnBrk="0" hangingPunct="0"/>
            <a:r>
              <a:rPr lang="en-US" dirty="0" smtClean="0">
                <a:solidFill>
                  <a:srgbClr val="4F6228"/>
                </a:solidFill>
                <a:latin typeface="Arial Narrow" pitchFamily="34" charset="0"/>
                <a:ea typeface="Times New Roman" pitchFamily="18" charset="0"/>
                <a:cs typeface="Times New Roman" pitchFamily="18" charset="0"/>
              </a:rPr>
              <a:t>He also states that the search for quick fixes has diverted attention from more fundamental priorities and this create instability in </a:t>
            </a:r>
            <a:r>
              <a:rPr lang="en-US" dirty="0" err="1" smtClean="0">
                <a:solidFill>
                  <a:srgbClr val="4F6228"/>
                </a:solidFill>
                <a:latin typeface="Arial Narrow" pitchFamily="34" charset="0"/>
                <a:ea typeface="Times New Roman" pitchFamily="18" charset="0"/>
                <a:cs typeface="Times New Roman" pitchFamily="18" charset="0"/>
              </a:rPr>
              <a:t>organisational</a:t>
            </a:r>
            <a:r>
              <a:rPr lang="en-US" dirty="0" smtClean="0">
                <a:solidFill>
                  <a:srgbClr val="4F6228"/>
                </a:solidFill>
                <a:latin typeface="Arial Narrow" pitchFamily="34" charset="0"/>
                <a:ea typeface="Times New Roman" pitchFamily="18" charset="0"/>
                <a:cs typeface="Times New Roman" pitchFamily="18" charset="0"/>
              </a:rPr>
              <a:t> structures and policy approaches that further strain limited capacity</a:t>
            </a:r>
          </a:p>
          <a:p>
            <a:pPr algn="ctr" eaLnBrk="0" hangingPunct="0"/>
            <a:endParaRPr lang="en-US" dirty="0" smtClean="0">
              <a:solidFill>
                <a:srgbClr val="4F6228"/>
              </a:solidFill>
              <a:latin typeface="Arial Narrow" pitchFamily="34" charset="0"/>
              <a:cs typeface="Times New Roman" pitchFamily="18" charset="0"/>
            </a:endParaRPr>
          </a:p>
          <a:p>
            <a:pPr algn="ctr" eaLnBrk="0" hangingPunct="0"/>
            <a:r>
              <a:rPr lang="en-US" dirty="0" smtClean="0">
                <a:solidFill>
                  <a:srgbClr val="4F6228"/>
                </a:solidFill>
                <a:latin typeface="Arial Narrow" pitchFamily="34" charset="0"/>
                <a:cs typeface="Times New Roman" pitchFamily="18" charset="0"/>
              </a:rPr>
              <a:t>The approach of the Treasury is to assist in fixing the Engine Room by providing practical tools related to a sound SCM System which is fair, equitable, transparent, competitive and cost-effective whilst at the same time ensuring BBBEE</a:t>
            </a:r>
            <a:endParaRPr lang="en-ZA" dirty="0"/>
          </a:p>
        </p:txBody>
      </p:sp>
    </p:spTree>
    <p:extLst>
      <p:ext uri="{BB962C8B-B14F-4D97-AF65-F5344CB8AC3E}">
        <p14:creationId xmlns:p14="http://schemas.microsoft.com/office/powerpoint/2010/main" val="27575446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MODULE 3 – DEMAND MANAGEMENT</a:t>
            </a:r>
            <a:endParaRPr lang="en-ZA" sz="3200" b="1" dirty="0">
              <a:solidFill>
                <a:schemeClr val="tx1">
                  <a:lumMod val="75000"/>
                  <a:lumOff val="25000"/>
                </a:schemeClr>
              </a:solidFill>
            </a:endParaRPr>
          </a:p>
        </p:txBody>
      </p:sp>
      <p:sp>
        <p:nvSpPr>
          <p:cNvPr id="6" name="TextBox 5"/>
          <p:cNvSpPr txBox="1"/>
          <p:nvPr/>
        </p:nvSpPr>
        <p:spPr>
          <a:xfrm>
            <a:off x="539552" y="980728"/>
            <a:ext cx="7992888" cy="1815882"/>
          </a:xfrm>
          <a:prstGeom prst="rect">
            <a:avLst/>
          </a:prstGeom>
          <a:noFill/>
        </p:spPr>
        <p:txBody>
          <a:bodyPr wrap="square" rtlCol="0">
            <a:spAutoFit/>
          </a:bodyPr>
          <a:lstStyle/>
          <a:p>
            <a:pPr lvl="4"/>
            <a:endParaRPr lang="en-US" sz="2000" dirty="0"/>
          </a:p>
          <a:p>
            <a:pPr lvl="4"/>
            <a:endParaRPr lang="en-US" sz="2000" dirty="0"/>
          </a:p>
          <a:p>
            <a:pPr lvl="4"/>
            <a:endParaRPr lang="en-US" dirty="0"/>
          </a:p>
          <a:p>
            <a:pPr lvl="3"/>
            <a:endParaRPr lang="en-US" dirty="0"/>
          </a:p>
          <a:p>
            <a:pPr lvl="3"/>
            <a:endParaRPr lang="en-US" dirty="0"/>
          </a:p>
          <a:p>
            <a:pPr lvl="4"/>
            <a:endParaRPr lang="en-ZA" dirty="0"/>
          </a:p>
        </p:txBody>
      </p:sp>
      <p:sp>
        <p:nvSpPr>
          <p:cNvPr id="9" name="Slide Number Placeholder 8"/>
          <p:cNvSpPr>
            <a:spLocks noGrp="1"/>
          </p:cNvSpPr>
          <p:nvPr>
            <p:ph type="sldNum" sz="quarter" idx="12"/>
          </p:nvPr>
        </p:nvSpPr>
        <p:spPr/>
        <p:txBody>
          <a:bodyPr/>
          <a:lstStyle/>
          <a:p>
            <a:fld id="{C97F4B4B-1DA3-4C64-BEF4-4C458259B3CF}" type="slidenum">
              <a:rPr lang="en-ZA" smtClean="0"/>
              <a:pPr/>
              <a:t>20</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04183"/>
            <a:ext cx="1804377" cy="563355"/>
          </a:xfrm>
          <a:prstGeom prst="rect">
            <a:avLst/>
          </a:prstGeom>
        </p:spPr>
      </p:pic>
      <p:sp>
        <p:nvSpPr>
          <p:cNvPr id="10" name="Text Box 2"/>
          <p:cNvSpPr txBox="1">
            <a:spLocks/>
          </p:cNvSpPr>
          <p:nvPr/>
        </p:nvSpPr>
        <p:spPr bwMode="auto">
          <a:xfrm>
            <a:off x="179512" y="836712"/>
            <a:ext cx="2016224" cy="4956172"/>
          </a:xfrm>
          <a:prstGeom prst="rect">
            <a:avLst/>
          </a:prstGeom>
          <a:gradFill rotWithShape="1">
            <a:gsLst>
              <a:gs pos="0">
                <a:srgbClr val="FFA2A1"/>
              </a:gs>
              <a:gs pos="35001">
                <a:srgbClr val="FFBEBD"/>
              </a:gs>
              <a:gs pos="100000">
                <a:srgbClr val="FFE5E5"/>
              </a:gs>
            </a:gsLst>
            <a:lin ang="16200000" scaled="1"/>
          </a:gradFill>
          <a:ln w="9525">
            <a:solidFill>
              <a:srgbClr val="BC4542"/>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smtClean="0">
                <a:ln>
                  <a:noFill/>
                </a:ln>
                <a:solidFill>
                  <a:schemeClr val="tx1"/>
                </a:solidFill>
                <a:effectLst/>
                <a:latin typeface="Arial Narrow" pitchFamily="34" charset="0"/>
                <a:cs typeface="Arial" pitchFamily="34" charset="0"/>
              </a:rPr>
              <a:t>DEMAND MANAGEMENT</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900" b="1" i="0" u="none" strike="noStrike" cap="none" normalizeH="0" baseline="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smtClean="0">
                <a:ln>
                  <a:noFill/>
                </a:ln>
                <a:solidFill>
                  <a:schemeClr val="tx1"/>
                </a:solidFill>
                <a:effectLst/>
                <a:latin typeface="Arial Narrow" pitchFamily="34" charset="0"/>
                <a:cs typeface="Arial" pitchFamily="34" charset="0"/>
              </a:rPr>
              <a:t>Needs </a:t>
            </a:r>
            <a:r>
              <a:rPr kumimoji="0" lang="en-ZA" sz="800" b="1" i="1" u="none" strike="noStrike" cap="none" normalizeH="0" baseline="0" smtClean="0">
                <a:ln>
                  <a:noFill/>
                </a:ln>
                <a:solidFill>
                  <a:schemeClr val="tx1"/>
                </a:solidFill>
                <a:effectLst/>
                <a:latin typeface="Arial Narrow" pitchFamily="34" charset="0"/>
                <a:cs typeface="Arial" pitchFamily="34" charset="0"/>
              </a:rPr>
              <a:t>analysis (inclusive of Annual Procurement Plan)</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900" b="1" i="0" u="none" strike="noStrike" cap="none" normalizeH="0" baseline="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smtClean="0">
                <a:ln>
                  <a:noFill/>
                </a:ln>
                <a:solidFill>
                  <a:schemeClr val="tx1"/>
                </a:solidFill>
                <a:effectLst/>
                <a:latin typeface="Arial Narrow" pitchFamily="34" charset="0"/>
                <a:cs typeface="Arial" pitchFamily="34" charset="0"/>
              </a:rPr>
              <a:t>Funding</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smtClean="0">
                <a:ln>
                  <a:noFill/>
                </a:ln>
                <a:solidFill>
                  <a:schemeClr val="tx1"/>
                </a:solidFill>
                <a:effectLst/>
                <a:latin typeface="Arial Narrow" pitchFamily="34" charset="0"/>
                <a:cs typeface="Arial" pitchFamily="34" charset="0"/>
              </a:rPr>
              <a:t>Specifications/ToR</a:t>
            </a:r>
            <a:r>
              <a:rPr kumimoji="0" lang="en-ZA" sz="900" b="1" i="0" u="none" strike="noStrike" cap="none" normalizeH="0" baseline="0" smtClean="0">
                <a:ln>
                  <a:noFill/>
                </a:ln>
                <a:solidFill>
                  <a:srgbClr val="FF0000"/>
                </a:solidFill>
                <a:effectLst/>
                <a:latin typeface="Arial Narrow" pitchFamily="34"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smtClean="0">
                <a:ln>
                  <a:noFill/>
                </a:ln>
                <a:solidFill>
                  <a:schemeClr val="tx1"/>
                </a:solidFill>
                <a:effectLst/>
                <a:latin typeface="Arial Narrow" pitchFamily="34" charset="0"/>
                <a:cs typeface="Arial" pitchFamily="34" charset="0"/>
              </a:rPr>
              <a:t>Database of suppliers</a:t>
            </a:r>
            <a:endParaRPr kumimoji="0" lang="en-ZA" sz="900" b="1" i="0" u="none" strike="noStrike" cap="none" normalizeH="0" baseline="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smtClean="0">
                <a:ln>
                  <a:noFill/>
                </a:ln>
                <a:solidFill>
                  <a:schemeClr val="tx1"/>
                </a:solidFill>
                <a:effectLst/>
                <a:latin typeface="Arial Narrow" pitchFamily="34" charset="0"/>
                <a:cs typeface="Arial" pitchFamily="34" charset="0"/>
              </a:rPr>
              <a:t>Strategic sourcing</a:t>
            </a:r>
            <a:endParaRPr kumimoji="0" lang="en-ZA" sz="900" b="1" i="0" u="none" strike="noStrike" cap="none" normalizeH="0" baseline="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11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p:nvPr/>
        </p:nvSpPr>
        <p:spPr>
          <a:xfrm>
            <a:off x="2286000" y="1374592"/>
            <a:ext cx="6174432" cy="2862322"/>
          </a:xfrm>
          <a:prstGeom prst="rect">
            <a:avLst/>
          </a:prstGeom>
        </p:spPr>
        <p:txBody>
          <a:bodyPr wrap="square">
            <a:spAutoFit/>
          </a:bodyPr>
          <a:lstStyle/>
          <a:p>
            <a:pPr lvl="0" algn="just" fontAlgn="base">
              <a:lnSpc>
                <a:spcPct val="150000"/>
              </a:lnSpc>
              <a:spcBef>
                <a:spcPct val="0"/>
              </a:spcBef>
              <a:spcAft>
                <a:spcPct val="0"/>
              </a:spcAft>
              <a:tabLst>
                <a:tab pos="6073775" algn="r"/>
              </a:tabLst>
            </a:pPr>
            <a:r>
              <a:rPr lang="en-GB" b="1" dirty="0" smtClean="0">
                <a:solidFill>
                  <a:prstClr val="black"/>
                </a:solidFill>
                <a:latin typeface="Arial Narrow" pitchFamily="34" charset="0"/>
                <a:cs typeface="Arial" pitchFamily="34" charset="0"/>
              </a:rPr>
              <a:t>ASSIGNMENT</a:t>
            </a:r>
          </a:p>
          <a:p>
            <a:pPr lvl="0" algn="just" fontAlgn="base">
              <a:lnSpc>
                <a:spcPct val="150000"/>
              </a:lnSpc>
              <a:spcBef>
                <a:spcPct val="0"/>
              </a:spcBef>
              <a:spcAft>
                <a:spcPct val="0"/>
              </a:spcAft>
              <a:tabLst>
                <a:tab pos="6073775" algn="r"/>
              </a:tabLst>
            </a:pPr>
            <a:endParaRPr lang="en-GB" dirty="0" smtClean="0">
              <a:solidFill>
                <a:prstClr val="black"/>
              </a:solidFill>
              <a:latin typeface="Arial Narrow" pitchFamily="34" charset="0"/>
              <a:cs typeface="Arial" pitchFamily="34" charset="0"/>
            </a:endParaRPr>
          </a:p>
          <a:p>
            <a:pPr lvl="0"/>
            <a:r>
              <a:rPr lang="en-US" dirty="0" smtClean="0">
                <a:latin typeface="Arial Narrow" pitchFamily="34" charset="0"/>
              </a:rPr>
              <a:t>Prepare a Bid Specification/Terms of Reference in your area of responsibility as per Annexure A</a:t>
            </a:r>
          </a:p>
          <a:p>
            <a:pPr lvl="0"/>
            <a:endParaRPr lang="en-ZA" dirty="0" smtClean="0">
              <a:latin typeface="Arial Narrow" pitchFamily="34" charset="0"/>
            </a:endParaRPr>
          </a:p>
          <a:p>
            <a:pPr lvl="0"/>
            <a:r>
              <a:rPr lang="en-US" dirty="0" smtClean="0">
                <a:latin typeface="Arial Narrow" pitchFamily="34" charset="0"/>
              </a:rPr>
              <a:t>Complete the bid project plan as per Annexure B</a:t>
            </a:r>
            <a:endParaRPr lang="en-ZA" dirty="0" smtClean="0">
              <a:latin typeface="Arial Narrow" pitchFamily="34" charset="0"/>
            </a:endParaRPr>
          </a:p>
          <a:p>
            <a:pPr lvl="0" algn="just" fontAlgn="base">
              <a:lnSpc>
                <a:spcPct val="150000"/>
              </a:lnSpc>
              <a:spcBef>
                <a:spcPct val="0"/>
              </a:spcBef>
              <a:spcAft>
                <a:spcPct val="0"/>
              </a:spcAft>
              <a:tabLst>
                <a:tab pos="6073775" algn="r"/>
              </a:tabLst>
            </a:pPr>
            <a:endParaRPr lang="en-GB" dirty="0" smtClean="0">
              <a:solidFill>
                <a:prstClr val="black"/>
              </a:solidFill>
              <a:latin typeface="Arial Narrow" pitchFamily="34" charset="0"/>
              <a:cs typeface="Arial" pitchFamily="34" charset="0"/>
            </a:endParaRPr>
          </a:p>
          <a:p>
            <a:pPr lvl="0" algn="just" fontAlgn="base">
              <a:lnSpc>
                <a:spcPct val="150000"/>
              </a:lnSpc>
              <a:spcBef>
                <a:spcPct val="0"/>
              </a:spcBef>
              <a:spcAft>
                <a:spcPct val="0"/>
              </a:spcAft>
              <a:tabLst>
                <a:tab pos="6073775" algn="r"/>
              </a:tabLst>
            </a:pPr>
            <a:endParaRPr lang="en-GB" dirty="0">
              <a:solidFill>
                <a:prstClr val="black"/>
              </a:solidFill>
              <a:latin typeface="Arial Narrow" pitchFamily="34" charset="0"/>
              <a:cs typeface="Arial" pitchFamily="34" charset="0"/>
            </a:endParaRPr>
          </a:p>
        </p:txBody>
      </p:sp>
    </p:spTree>
    <p:extLst>
      <p:ext uri="{BB962C8B-B14F-4D97-AF65-F5344CB8AC3E}">
        <p14:creationId xmlns:p14="http://schemas.microsoft.com/office/powerpoint/2010/main" val="2757544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MODULE 4– ACQUISITION MANAGEMENT</a:t>
            </a:r>
            <a:endParaRPr lang="en-ZA" sz="3200" b="1" dirty="0">
              <a:solidFill>
                <a:schemeClr val="tx1">
                  <a:lumMod val="75000"/>
                  <a:lumOff val="25000"/>
                </a:schemeClr>
              </a:solidFill>
            </a:endParaRPr>
          </a:p>
        </p:txBody>
      </p:sp>
      <p:sp>
        <p:nvSpPr>
          <p:cNvPr id="6" name="TextBox 5"/>
          <p:cNvSpPr txBox="1"/>
          <p:nvPr/>
        </p:nvSpPr>
        <p:spPr>
          <a:xfrm>
            <a:off x="539552" y="980728"/>
            <a:ext cx="7992888" cy="1815882"/>
          </a:xfrm>
          <a:prstGeom prst="rect">
            <a:avLst/>
          </a:prstGeom>
          <a:noFill/>
        </p:spPr>
        <p:txBody>
          <a:bodyPr wrap="square" rtlCol="0">
            <a:spAutoFit/>
          </a:bodyPr>
          <a:lstStyle/>
          <a:p>
            <a:pPr lvl="4"/>
            <a:endParaRPr lang="en-US" sz="2000" dirty="0"/>
          </a:p>
          <a:p>
            <a:pPr lvl="4"/>
            <a:endParaRPr lang="en-US" sz="2000" dirty="0"/>
          </a:p>
          <a:p>
            <a:pPr lvl="4"/>
            <a:endParaRPr lang="en-US" dirty="0"/>
          </a:p>
          <a:p>
            <a:pPr lvl="3"/>
            <a:endParaRPr lang="en-US" dirty="0"/>
          </a:p>
          <a:p>
            <a:pPr lvl="3"/>
            <a:endParaRPr lang="en-US" dirty="0"/>
          </a:p>
          <a:p>
            <a:pPr lvl="4"/>
            <a:endParaRPr lang="en-ZA" dirty="0"/>
          </a:p>
        </p:txBody>
      </p:sp>
      <p:sp>
        <p:nvSpPr>
          <p:cNvPr id="9" name="Slide Number Placeholder 8"/>
          <p:cNvSpPr>
            <a:spLocks noGrp="1"/>
          </p:cNvSpPr>
          <p:nvPr>
            <p:ph type="sldNum" sz="quarter" idx="12"/>
          </p:nvPr>
        </p:nvSpPr>
        <p:spPr/>
        <p:txBody>
          <a:bodyPr/>
          <a:lstStyle/>
          <a:p>
            <a:fld id="{C97F4B4B-1DA3-4C64-BEF4-4C458259B3CF}" type="slidenum">
              <a:rPr lang="en-ZA" smtClean="0"/>
              <a:pPr/>
              <a:t>21</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04183"/>
            <a:ext cx="1804377" cy="563355"/>
          </a:xfrm>
          <a:prstGeom prst="rect">
            <a:avLst/>
          </a:prstGeom>
        </p:spPr>
      </p:pic>
      <p:sp>
        <p:nvSpPr>
          <p:cNvPr id="12" name="Rectangle 11"/>
          <p:cNvSpPr/>
          <p:nvPr/>
        </p:nvSpPr>
        <p:spPr>
          <a:xfrm>
            <a:off x="2286000" y="980728"/>
            <a:ext cx="6534472" cy="5170646"/>
          </a:xfrm>
          <a:prstGeom prst="rect">
            <a:avLst/>
          </a:prstGeom>
        </p:spPr>
        <p:txBody>
          <a:bodyPr wrap="square">
            <a:spAutoFit/>
          </a:bodyPr>
          <a:lstStyle/>
          <a:p>
            <a:pPr>
              <a:lnSpc>
                <a:spcPct val="150000"/>
              </a:lnSpc>
            </a:pPr>
            <a:r>
              <a:rPr lang="en-ZA" sz="1600" b="1" u="sng" dirty="0" smtClean="0">
                <a:latin typeface="Arial Narrow" pitchFamily="34" charset="0"/>
              </a:rPr>
              <a:t>Hierarchy of satisfying requirements</a:t>
            </a:r>
            <a:r>
              <a:rPr lang="en-ZA" sz="1600" dirty="0" smtClean="0">
                <a:latin typeface="Arial Narrow" pitchFamily="34" charset="0"/>
              </a:rPr>
              <a:t>:</a:t>
            </a:r>
          </a:p>
          <a:p>
            <a:pPr>
              <a:lnSpc>
                <a:spcPct val="150000"/>
              </a:lnSpc>
            </a:pPr>
            <a:r>
              <a:rPr lang="en-ZA" sz="1600" b="1" dirty="0" smtClean="0">
                <a:latin typeface="Arial Narrow" pitchFamily="34" charset="0"/>
              </a:rPr>
              <a:t>STEP 1 </a:t>
            </a:r>
            <a:r>
              <a:rPr lang="en-ZA" sz="1600" dirty="0" smtClean="0">
                <a:latin typeface="Arial Narrow" pitchFamily="34" charset="0"/>
              </a:rPr>
              <a:t>– Internal resources</a:t>
            </a:r>
          </a:p>
          <a:p>
            <a:pPr>
              <a:lnSpc>
                <a:spcPct val="150000"/>
              </a:lnSpc>
            </a:pPr>
            <a:r>
              <a:rPr lang="en-ZA" sz="1600" b="1" dirty="0" smtClean="0">
                <a:latin typeface="Arial Narrow" pitchFamily="34" charset="0"/>
              </a:rPr>
              <a:t>STEP 2 </a:t>
            </a:r>
            <a:r>
              <a:rPr lang="en-ZA" sz="1600" dirty="0" smtClean="0">
                <a:latin typeface="Arial Narrow" pitchFamily="34" charset="0"/>
              </a:rPr>
              <a:t>– Pre-established sources, e.g.</a:t>
            </a:r>
          </a:p>
          <a:p>
            <a:pPr lvl="1">
              <a:lnSpc>
                <a:spcPct val="150000"/>
              </a:lnSpc>
              <a:buFont typeface="Wingdings" pitchFamily="2" charset="2"/>
              <a:buChar char="q"/>
            </a:pPr>
            <a:r>
              <a:rPr lang="en-ZA" sz="1600" dirty="0" smtClean="0">
                <a:latin typeface="Arial Narrow" pitchFamily="34" charset="0"/>
              </a:rPr>
              <a:t>	Pre-established municipal contracts</a:t>
            </a:r>
          </a:p>
          <a:p>
            <a:pPr lvl="1">
              <a:lnSpc>
                <a:spcPct val="150000"/>
              </a:lnSpc>
              <a:buFont typeface="Wingdings" pitchFamily="2" charset="2"/>
              <a:buChar char="q"/>
            </a:pPr>
            <a:r>
              <a:rPr lang="en-ZA" sz="1600" dirty="0" smtClean="0">
                <a:latin typeface="Arial Narrow" pitchFamily="34" charset="0"/>
              </a:rPr>
              <a:t>	Redundant or obsolete items</a:t>
            </a:r>
          </a:p>
          <a:p>
            <a:pPr lvl="1">
              <a:lnSpc>
                <a:spcPct val="150000"/>
              </a:lnSpc>
              <a:buFont typeface="Wingdings" pitchFamily="2" charset="2"/>
              <a:buChar char="q"/>
            </a:pPr>
            <a:r>
              <a:rPr lang="en-ZA" sz="1600" dirty="0" smtClean="0">
                <a:latin typeface="Arial Narrow" pitchFamily="34" charset="0"/>
              </a:rPr>
              <a:t>	Other government institutions</a:t>
            </a:r>
          </a:p>
          <a:p>
            <a:pPr lvl="1">
              <a:lnSpc>
                <a:spcPct val="150000"/>
              </a:lnSpc>
              <a:buFont typeface="Wingdings" pitchFamily="2" charset="2"/>
              <a:buChar char="q"/>
            </a:pPr>
            <a:r>
              <a:rPr lang="en-ZA" sz="1600" dirty="0" smtClean="0">
                <a:latin typeface="Arial Narrow" pitchFamily="34" charset="0"/>
              </a:rPr>
              <a:t>	Contracts arranged by other organs of state</a:t>
            </a:r>
          </a:p>
          <a:p>
            <a:pPr>
              <a:lnSpc>
                <a:spcPct val="150000"/>
              </a:lnSpc>
            </a:pPr>
            <a:r>
              <a:rPr lang="en-ZA" sz="1600" b="1" dirty="0" smtClean="0">
                <a:latin typeface="Arial Narrow" pitchFamily="34" charset="0"/>
              </a:rPr>
              <a:t>STEP 3</a:t>
            </a:r>
            <a:r>
              <a:rPr lang="en-ZA" sz="1600" dirty="0" smtClean="0">
                <a:latin typeface="Arial Narrow" pitchFamily="34" charset="0"/>
              </a:rPr>
              <a:t> – Special conditions: E-commerce, PPP, CIDBA and Consultants</a:t>
            </a:r>
          </a:p>
          <a:p>
            <a:pPr>
              <a:lnSpc>
                <a:spcPct val="150000"/>
              </a:lnSpc>
            </a:pPr>
            <a:r>
              <a:rPr lang="en-ZA" sz="1600" b="1" dirty="0" smtClean="0">
                <a:latin typeface="Arial Narrow" pitchFamily="34" charset="0"/>
              </a:rPr>
              <a:t>STEP 4</a:t>
            </a:r>
            <a:r>
              <a:rPr lang="en-ZA" sz="1600" dirty="0" smtClean="0">
                <a:latin typeface="Arial Narrow" pitchFamily="34" charset="0"/>
              </a:rPr>
              <a:t> – Term contracts</a:t>
            </a:r>
          </a:p>
          <a:p>
            <a:pPr>
              <a:lnSpc>
                <a:spcPct val="150000"/>
              </a:lnSpc>
            </a:pPr>
            <a:r>
              <a:rPr lang="en-ZA" sz="1600" b="1" dirty="0" smtClean="0">
                <a:latin typeface="Arial Narrow" pitchFamily="34" charset="0"/>
              </a:rPr>
              <a:t>STEP 5</a:t>
            </a:r>
            <a:r>
              <a:rPr lang="en-ZA" sz="1600" dirty="0" smtClean="0">
                <a:latin typeface="Arial Narrow" pitchFamily="34" charset="0"/>
              </a:rPr>
              <a:t> – Other procurement within thresholds, e.g.:</a:t>
            </a:r>
          </a:p>
          <a:p>
            <a:pPr lvl="3">
              <a:lnSpc>
                <a:spcPct val="150000"/>
              </a:lnSpc>
              <a:buFont typeface="Wingdings" pitchFamily="2" charset="2"/>
              <a:buChar char="q"/>
            </a:pPr>
            <a:r>
              <a:rPr lang="en-ZA" sz="1200" b="1" dirty="0" smtClean="0">
                <a:solidFill>
                  <a:schemeClr val="tx2">
                    <a:lumMod val="50000"/>
                  </a:schemeClr>
                </a:solidFill>
                <a:latin typeface="Arial Narrow" pitchFamily="34" charset="0"/>
              </a:rPr>
              <a:t>Petty cash = </a:t>
            </a:r>
            <a:r>
              <a:rPr lang="en-ZA" sz="1200" b="1" smtClean="0">
                <a:solidFill>
                  <a:srgbClr val="FF0000"/>
                </a:solidFill>
                <a:latin typeface="Arial Narrow" pitchFamily="34" charset="0"/>
              </a:rPr>
              <a:t>R 200 </a:t>
            </a:r>
            <a:endParaRPr lang="en-ZA" sz="1200" b="1" dirty="0" smtClean="0">
              <a:solidFill>
                <a:srgbClr val="FF0000"/>
              </a:solidFill>
              <a:latin typeface="Arial Narrow" pitchFamily="34" charset="0"/>
            </a:endParaRPr>
          </a:p>
          <a:p>
            <a:pPr lvl="3">
              <a:lnSpc>
                <a:spcPct val="150000"/>
              </a:lnSpc>
              <a:buFont typeface="Wingdings" pitchFamily="2" charset="2"/>
              <a:buChar char="q"/>
            </a:pPr>
            <a:r>
              <a:rPr lang="en-ZA" sz="1200" b="1" dirty="0" smtClean="0">
                <a:solidFill>
                  <a:schemeClr val="tx2">
                    <a:lumMod val="50000"/>
                  </a:schemeClr>
                </a:solidFill>
                <a:latin typeface="Arial Narrow" pitchFamily="34" charset="0"/>
              </a:rPr>
              <a:t>Verbal quotes = </a:t>
            </a:r>
            <a:r>
              <a:rPr lang="en-ZA" sz="1200" b="1" dirty="0" smtClean="0">
                <a:solidFill>
                  <a:srgbClr val="FF0000"/>
                </a:solidFill>
                <a:latin typeface="Arial Narrow" pitchFamily="34" charset="0"/>
              </a:rPr>
              <a:t>R 2 000</a:t>
            </a:r>
          </a:p>
          <a:p>
            <a:pPr lvl="3">
              <a:lnSpc>
                <a:spcPct val="150000"/>
              </a:lnSpc>
              <a:buFont typeface="Wingdings" pitchFamily="2" charset="2"/>
              <a:buChar char="q"/>
            </a:pPr>
            <a:r>
              <a:rPr lang="en-ZA" sz="1200" b="1" dirty="0" smtClean="0">
                <a:solidFill>
                  <a:schemeClr val="tx2">
                    <a:lumMod val="50000"/>
                  </a:schemeClr>
                </a:solidFill>
                <a:latin typeface="Arial Narrow" pitchFamily="34" charset="0"/>
              </a:rPr>
              <a:t>Written quotes = </a:t>
            </a:r>
            <a:r>
              <a:rPr lang="en-ZA" sz="1200" b="1" dirty="0" smtClean="0">
                <a:solidFill>
                  <a:srgbClr val="FF0000"/>
                </a:solidFill>
                <a:latin typeface="Arial Narrow" pitchFamily="34" charset="0"/>
              </a:rPr>
              <a:t>R 30 000</a:t>
            </a:r>
          </a:p>
          <a:p>
            <a:pPr lvl="3">
              <a:lnSpc>
                <a:spcPct val="150000"/>
              </a:lnSpc>
              <a:buFont typeface="Wingdings" pitchFamily="2" charset="2"/>
              <a:buChar char="q"/>
            </a:pPr>
            <a:r>
              <a:rPr lang="en-ZA" sz="1200" b="1" dirty="0" smtClean="0">
                <a:solidFill>
                  <a:schemeClr val="tx2">
                    <a:lumMod val="50000"/>
                  </a:schemeClr>
                </a:solidFill>
                <a:latin typeface="Arial Narrow" pitchFamily="34" charset="0"/>
              </a:rPr>
              <a:t>Formal written quotes = </a:t>
            </a:r>
            <a:r>
              <a:rPr lang="en-ZA" sz="1200" b="1" dirty="0" smtClean="0">
                <a:solidFill>
                  <a:srgbClr val="FF0000"/>
                </a:solidFill>
                <a:latin typeface="Arial Narrow" pitchFamily="34" charset="0"/>
              </a:rPr>
              <a:t>R 30 000 – R 200 000</a:t>
            </a:r>
          </a:p>
          <a:p>
            <a:pPr lvl="3">
              <a:lnSpc>
                <a:spcPct val="150000"/>
              </a:lnSpc>
              <a:buFont typeface="Wingdings" pitchFamily="2" charset="2"/>
              <a:buChar char="q"/>
            </a:pPr>
            <a:r>
              <a:rPr lang="en-ZA" sz="1200" b="1" dirty="0" smtClean="0">
                <a:solidFill>
                  <a:schemeClr val="tx2">
                    <a:lumMod val="50000"/>
                  </a:schemeClr>
                </a:solidFill>
                <a:latin typeface="Arial Narrow" pitchFamily="34" charset="0"/>
              </a:rPr>
              <a:t>Open or limited bidding = </a:t>
            </a:r>
            <a:r>
              <a:rPr lang="en-ZA" sz="1200" b="1" dirty="0" smtClean="0">
                <a:solidFill>
                  <a:srgbClr val="FF0000"/>
                </a:solidFill>
                <a:latin typeface="Arial Narrow" pitchFamily="34" charset="0"/>
              </a:rPr>
              <a:t>R 200 000 and more</a:t>
            </a:r>
          </a:p>
        </p:txBody>
      </p:sp>
      <p:sp>
        <p:nvSpPr>
          <p:cNvPr id="13" name="Text Box 3"/>
          <p:cNvSpPr txBox="1">
            <a:spLocks/>
          </p:cNvSpPr>
          <p:nvPr/>
        </p:nvSpPr>
        <p:spPr bwMode="auto">
          <a:xfrm>
            <a:off x="251520" y="908720"/>
            <a:ext cx="2016224" cy="5688632"/>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en-ZA" sz="1100" b="1" i="0" u="none" strike="noStrike" cap="none" normalizeH="0" baseline="0" dirty="0" smtClean="0">
                <a:ln>
                  <a:noFill/>
                </a:ln>
                <a:solidFill>
                  <a:schemeClr val="tx1"/>
                </a:solidFill>
                <a:effectLst/>
                <a:latin typeface="Arial Narrow" pitchFamily="34" charset="0"/>
                <a:cs typeface="Arial" pitchFamily="34" charset="0"/>
              </a:rPr>
              <a:t>ACQUISITION MANAGEMENT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1100" b="1" i="0" u="none" strike="noStrike" cap="none" normalizeH="0" baseline="0" dirty="0" smtClean="0">
                <a:ln>
                  <a:noFill/>
                </a:ln>
                <a:solidFill>
                  <a:schemeClr val="tx1"/>
                </a:solidFill>
                <a:effectLst/>
                <a:latin typeface="Arial Narrow" pitchFamily="34" charset="0"/>
                <a:cs typeface="Arial" pitchFamily="34" charset="0"/>
              </a:rPr>
              <a:t>Acquisition Management System</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Compilation of bid documents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Receipt and opening of bids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Evaluation and adjudication </a:t>
            </a:r>
            <a:r>
              <a:rPr kumimoji="0" lang="en-US" sz="1100" b="1" i="0" u="none" strike="noStrike" cap="none" normalizeH="0" baseline="0" dirty="0" smtClean="0">
                <a:ln>
                  <a:noFill/>
                </a:ln>
                <a:solidFill>
                  <a:schemeClr val="tx1"/>
                </a:solidFill>
                <a:effectLst/>
                <a:latin typeface="Arial Narrow" pitchFamily="34" charset="0"/>
                <a:cs typeface="Arial" pitchFamily="34" charset="0"/>
              </a:rPr>
              <a:t>of bids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11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1100" b="1" i="0" u="none" strike="noStrike" cap="none" normalizeH="0" baseline="0" dirty="0" smtClean="0">
                <a:ln>
                  <a:noFill/>
                </a:ln>
                <a:solidFill>
                  <a:schemeClr val="tx1"/>
                </a:solidFill>
                <a:effectLst/>
                <a:latin typeface="Arial Narrow" pitchFamily="34" charset="0"/>
                <a:cs typeface="Arial" pitchFamily="34" charset="0"/>
              </a:rPr>
              <a:t>Acquisition process: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Petty cash</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Verbal Quotes </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Written Quotes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Competitive </a:t>
            </a:r>
            <a:r>
              <a:rPr kumimoji="0" lang="en-US" sz="1100" b="1" i="0" u="none" strike="noStrike" cap="none" normalizeH="0" baseline="0" dirty="0" smtClean="0">
                <a:ln>
                  <a:noFill/>
                </a:ln>
                <a:solidFill>
                  <a:schemeClr val="tx1"/>
                </a:solidFill>
                <a:effectLst/>
                <a:latin typeface="Arial Narrow" pitchFamily="34" charset="0"/>
                <a:cs typeface="Arial" pitchFamily="34" charset="0"/>
              </a:rPr>
              <a:t>bidding</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Limited bidding</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Transversal bids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Direct negotiation</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Consultants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IT</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Banking</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Safety arrangements</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Procurement abroad</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Organs of state</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Roster</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List of selected suppliers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Emergency</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Urgent procurement</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Unsolicited bids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Sponsorships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57544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MODULE 4– ACQUISITION MANAGEMENT</a:t>
            </a:r>
            <a:endParaRPr lang="en-ZA" sz="3200" b="1" dirty="0">
              <a:solidFill>
                <a:schemeClr val="tx1">
                  <a:lumMod val="75000"/>
                  <a:lumOff val="25000"/>
                </a:schemeClr>
              </a:solidFill>
            </a:endParaRPr>
          </a:p>
        </p:txBody>
      </p:sp>
      <p:sp>
        <p:nvSpPr>
          <p:cNvPr id="6" name="TextBox 5"/>
          <p:cNvSpPr txBox="1"/>
          <p:nvPr/>
        </p:nvSpPr>
        <p:spPr>
          <a:xfrm>
            <a:off x="539552" y="980728"/>
            <a:ext cx="7992888" cy="1815882"/>
          </a:xfrm>
          <a:prstGeom prst="rect">
            <a:avLst/>
          </a:prstGeom>
          <a:noFill/>
        </p:spPr>
        <p:txBody>
          <a:bodyPr wrap="square" rtlCol="0">
            <a:spAutoFit/>
          </a:bodyPr>
          <a:lstStyle/>
          <a:p>
            <a:pPr lvl="4"/>
            <a:endParaRPr lang="en-US" sz="2000" dirty="0"/>
          </a:p>
          <a:p>
            <a:pPr lvl="4"/>
            <a:endParaRPr lang="en-US" sz="2000" dirty="0"/>
          </a:p>
          <a:p>
            <a:pPr lvl="4"/>
            <a:endParaRPr lang="en-US" dirty="0"/>
          </a:p>
          <a:p>
            <a:pPr lvl="3"/>
            <a:endParaRPr lang="en-US" dirty="0"/>
          </a:p>
          <a:p>
            <a:pPr lvl="3"/>
            <a:endParaRPr lang="en-US" dirty="0"/>
          </a:p>
          <a:p>
            <a:pPr lvl="4"/>
            <a:endParaRPr lang="en-ZA" dirty="0"/>
          </a:p>
        </p:txBody>
      </p:sp>
      <p:sp>
        <p:nvSpPr>
          <p:cNvPr id="9" name="Slide Number Placeholder 8"/>
          <p:cNvSpPr>
            <a:spLocks noGrp="1"/>
          </p:cNvSpPr>
          <p:nvPr>
            <p:ph type="sldNum" sz="quarter" idx="12"/>
          </p:nvPr>
        </p:nvSpPr>
        <p:spPr/>
        <p:txBody>
          <a:bodyPr/>
          <a:lstStyle/>
          <a:p>
            <a:fld id="{C97F4B4B-1DA3-4C64-BEF4-4C458259B3CF}" type="slidenum">
              <a:rPr lang="en-ZA" smtClean="0"/>
              <a:pPr/>
              <a:t>22</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04183"/>
            <a:ext cx="1804377" cy="563355"/>
          </a:xfrm>
          <a:prstGeom prst="rect">
            <a:avLst/>
          </a:prstGeom>
        </p:spPr>
      </p:pic>
      <p:sp>
        <p:nvSpPr>
          <p:cNvPr id="10" name="Rectangle 9"/>
          <p:cNvSpPr/>
          <p:nvPr/>
        </p:nvSpPr>
        <p:spPr>
          <a:xfrm>
            <a:off x="2286000" y="836712"/>
            <a:ext cx="5598368" cy="4462760"/>
          </a:xfrm>
          <a:prstGeom prst="rect">
            <a:avLst/>
          </a:prstGeom>
        </p:spPr>
        <p:txBody>
          <a:bodyPr wrap="square">
            <a:spAutoFit/>
          </a:bodyPr>
          <a:lstStyle/>
          <a:p>
            <a:r>
              <a:rPr lang="en-ZA" sz="2000" b="1" u="sng" dirty="0" smtClean="0">
                <a:latin typeface="Arial Narrow" pitchFamily="34" charset="0"/>
              </a:rPr>
              <a:t>Competitive bidding</a:t>
            </a:r>
            <a:r>
              <a:rPr lang="en-ZA" sz="2000" dirty="0" smtClean="0">
                <a:latin typeface="Arial Narrow" pitchFamily="34" charset="0"/>
              </a:rPr>
              <a:t>:</a:t>
            </a:r>
          </a:p>
          <a:p>
            <a:pPr lvl="1">
              <a:buFont typeface="Wingdings" pitchFamily="2" charset="2"/>
              <a:buChar char="q"/>
            </a:pPr>
            <a:r>
              <a:rPr lang="en-ZA" sz="2000" dirty="0" smtClean="0">
                <a:latin typeface="Arial Narrow" pitchFamily="34" charset="0"/>
              </a:rPr>
              <a:t>Two-stage bidding</a:t>
            </a:r>
          </a:p>
          <a:p>
            <a:pPr lvl="1">
              <a:buFont typeface="Wingdings" pitchFamily="2" charset="2"/>
              <a:buChar char="q"/>
            </a:pPr>
            <a:r>
              <a:rPr lang="en-ZA" sz="2000" dirty="0" smtClean="0">
                <a:latin typeface="Arial Narrow" pitchFamily="34" charset="0"/>
              </a:rPr>
              <a:t>Pre-qualifying bidders</a:t>
            </a:r>
          </a:p>
          <a:p>
            <a:pPr lvl="1">
              <a:buFont typeface="Wingdings" pitchFamily="2" charset="2"/>
              <a:buChar char="q"/>
            </a:pPr>
            <a:r>
              <a:rPr lang="en-ZA" sz="2000" dirty="0" smtClean="0">
                <a:latin typeface="Arial Narrow" pitchFamily="34" charset="0"/>
              </a:rPr>
              <a:t>Rotation basis of pre-approved bidders</a:t>
            </a:r>
          </a:p>
          <a:p>
            <a:endParaRPr lang="en-ZA" sz="2000" dirty="0" smtClean="0">
              <a:latin typeface="Arial Narrow" pitchFamily="34" charset="0"/>
            </a:endParaRPr>
          </a:p>
          <a:p>
            <a:r>
              <a:rPr lang="en-ZA" sz="2000" b="1" u="sng" dirty="0" smtClean="0">
                <a:latin typeface="Arial Narrow" pitchFamily="34" charset="0"/>
              </a:rPr>
              <a:t>Limited (deviations) bidding:</a:t>
            </a:r>
          </a:p>
          <a:p>
            <a:pPr lvl="1">
              <a:buFont typeface="Wingdings" pitchFamily="2" charset="2"/>
              <a:buChar char="q"/>
            </a:pPr>
            <a:r>
              <a:rPr lang="en-ZA" sz="1600" dirty="0" smtClean="0">
                <a:latin typeface="Arial Narrow" pitchFamily="34" charset="0"/>
              </a:rPr>
              <a:t>No appropriate bids received through open bidding process</a:t>
            </a:r>
          </a:p>
          <a:p>
            <a:pPr lvl="1">
              <a:buFont typeface="Wingdings" pitchFamily="2" charset="2"/>
              <a:buChar char="q"/>
            </a:pPr>
            <a:r>
              <a:rPr lang="en-ZA" sz="1600" dirty="0" smtClean="0">
                <a:latin typeface="Arial Narrow" pitchFamily="34" charset="0"/>
              </a:rPr>
              <a:t>Exceptionally advantageous conditions</a:t>
            </a:r>
          </a:p>
          <a:p>
            <a:pPr lvl="1">
              <a:buFont typeface="Wingdings" pitchFamily="2" charset="2"/>
              <a:buChar char="q"/>
            </a:pPr>
            <a:r>
              <a:rPr lang="en-ZA" sz="1600" dirty="0" smtClean="0">
                <a:latin typeface="Arial Narrow" pitchFamily="34" charset="0"/>
              </a:rPr>
              <a:t>Change of provider would result in incompatible equipment</a:t>
            </a:r>
          </a:p>
          <a:p>
            <a:pPr lvl="1">
              <a:buFont typeface="Wingdings" pitchFamily="2" charset="2"/>
              <a:buChar char="q"/>
            </a:pPr>
            <a:r>
              <a:rPr lang="en-ZA" sz="1600" dirty="0" smtClean="0">
                <a:latin typeface="Arial Narrow" pitchFamily="34" charset="0"/>
              </a:rPr>
              <a:t>Specified designer</a:t>
            </a:r>
          </a:p>
          <a:p>
            <a:pPr lvl="1">
              <a:buFont typeface="Wingdings" pitchFamily="2" charset="2"/>
              <a:buChar char="q"/>
            </a:pPr>
            <a:r>
              <a:rPr lang="en-ZA" sz="1600" dirty="0" smtClean="0">
                <a:latin typeface="Arial Narrow" pitchFamily="34" charset="0"/>
              </a:rPr>
              <a:t>No reasonable alternative or substitute exist</a:t>
            </a:r>
          </a:p>
          <a:p>
            <a:pPr lvl="1">
              <a:buFont typeface="Wingdings" pitchFamily="2" charset="2"/>
              <a:buChar char="q"/>
            </a:pPr>
            <a:r>
              <a:rPr lang="en-ZA" sz="1600" dirty="0" smtClean="0">
                <a:latin typeface="Arial Narrow" pitchFamily="34" charset="0"/>
              </a:rPr>
              <a:t>Legal or technological or safety reasons</a:t>
            </a:r>
          </a:p>
          <a:p>
            <a:pPr lvl="1">
              <a:buFont typeface="Wingdings" pitchFamily="2" charset="2"/>
              <a:buChar char="q"/>
            </a:pPr>
            <a:r>
              <a:rPr lang="en-ZA" sz="1600" dirty="0" smtClean="0">
                <a:latin typeface="Arial Narrow" pitchFamily="34" charset="0"/>
              </a:rPr>
              <a:t>Urgency</a:t>
            </a:r>
          </a:p>
          <a:p>
            <a:pPr lvl="1">
              <a:buFont typeface="Wingdings" pitchFamily="2" charset="2"/>
              <a:buChar char="q"/>
            </a:pPr>
            <a:r>
              <a:rPr lang="en-ZA" sz="1600" dirty="0" smtClean="0">
                <a:latin typeface="Arial Narrow" pitchFamily="34" charset="0"/>
              </a:rPr>
              <a:t>Emergency</a:t>
            </a:r>
          </a:p>
          <a:p>
            <a:pPr lvl="1">
              <a:buFont typeface="Wingdings" pitchFamily="2" charset="2"/>
              <a:buChar char="q"/>
            </a:pPr>
            <a:r>
              <a:rPr lang="en-ZA" sz="1600" dirty="0" smtClean="0">
                <a:latin typeface="Arial Narrow" pitchFamily="34" charset="0"/>
              </a:rPr>
              <a:t>Provision of legal advice</a:t>
            </a:r>
          </a:p>
          <a:p>
            <a:r>
              <a:rPr lang="en-ZA" sz="2000" dirty="0" smtClean="0">
                <a:latin typeface="Arial Narrow" pitchFamily="34" charset="0"/>
              </a:rPr>
              <a:t> </a:t>
            </a:r>
            <a:endParaRPr lang="en-ZA" sz="2000" dirty="0">
              <a:latin typeface="Arial Narrow" pitchFamily="34" charset="0"/>
            </a:endParaRPr>
          </a:p>
        </p:txBody>
      </p:sp>
      <p:sp>
        <p:nvSpPr>
          <p:cNvPr id="11" name="10-Point Star 10"/>
          <p:cNvSpPr/>
          <p:nvPr/>
        </p:nvSpPr>
        <p:spPr>
          <a:xfrm>
            <a:off x="6551712" y="4941168"/>
            <a:ext cx="2592288" cy="1656184"/>
          </a:xfrm>
          <a:prstGeom prst="star1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smtClean="0">
                <a:solidFill>
                  <a:schemeClr val="accent4">
                    <a:lumMod val="50000"/>
                  </a:schemeClr>
                </a:solidFill>
                <a:latin typeface="Arial Black" pitchFamily="34" charset="0"/>
              </a:rPr>
              <a:t>NOTE: reasons for limited bidding must be recorded and approved</a:t>
            </a:r>
            <a:endParaRPr lang="en-ZA" sz="1200" dirty="0">
              <a:solidFill>
                <a:schemeClr val="accent4">
                  <a:lumMod val="50000"/>
                </a:schemeClr>
              </a:solidFill>
              <a:latin typeface="Arial Black" pitchFamily="34" charset="0"/>
            </a:endParaRPr>
          </a:p>
        </p:txBody>
      </p:sp>
      <p:sp>
        <p:nvSpPr>
          <p:cNvPr id="12" name="Text Box 3"/>
          <p:cNvSpPr txBox="1">
            <a:spLocks/>
          </p:cNvSpPr>
          <p:nvPr/>
        </p:nvSpPr>
        <p:spPr bwMode="auto">
          <a:xfrm>
            <a:off x="251520" y="908720"/>
            <a:ext cx="2016224" cy="5688632"/>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en-ZA" sz="1100" b="1" i="0" u="none" strike="noStrike" cap="none" normalizeH="0" baseline="0" dirty="0" smtClean="0">
                <a:ln>
                  <a:noFill/>
                </a:ln>
                <a:solidFill>
                  <a:schemeClr val="tx1"/>
                </a:solidFill>
                <a:effectLst/>
                <a:latin typeface="Arial Narrow" pitchFamily="34" charset="0"/>
                <a:cs typeface="Arial" pitchFamily="34" charset="0"/>
              </a:rPr>
              <a:t>ACQUISITION MANAGEMENT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1100" b="1" i="0" u="none" strike="noStrike" cap="none" normalizeH="0" baseline="0" dirty="0" smtClean="0">
                <a:ln>
                  <a:noFill/>
                </a:ln>
                <a:solidFill>
                  <a:schemeClr val="tx1"/>
                </a:solidFill>
                <a:effectLst/>
                <a:latin typeface="Arial Narrow" pitchFamily="34" charset="0"/>
                <a:cs typeface="Arial" pitchFamily="34" charset="0"/>
              </a:rPr>
              <a:t>Acquisition Management System</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Compilation of bid documents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Receipt and opening of bids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Evaluation and adjudication </a:t>
            </a:r>
            <a:r>
              <a:rPr kumimoji="0" lang="en-US" sz="1100" b="1" i="0" u="none" strike="noStrike" cap="none" normalizeH="0" baseline="0" dirty="0" smtClean="0">
                <a:ln>
                  <a:noFill/>
                </a:ln>
                <a:solidFill>
                  <a:schemeClr val="tx1"/>
                </a:solidFill>
                <a:effectLst/>
                <a:latin typeface="Arial Narrow" pitchFamily="34" charset="0"/>
                <a:cs typeface="Arial" pitchFamily="34" charset="0"/>
              </a:rPr>
              <a:t>of bids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11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1100" b="1" i="0" u="none" strike="noStrike" cap="none" normalizeH="0" baseline="0" dirty="0" smtClean="0">
                <a:ln>
                  <a:noFill/>
                </a:ln>
                <a:solidFill>
                  <a:schemeClr val="tx1"/>
                </a:solidFill>
                <a:effectLst/>
                <a:latin typeface="Arial Narrow" pitchFamily="34" charset="0"/>
                <a:cs typeface="Arial" pitchFamily="34" charset="0"/>
              </a:rPr>
              <a:t>Acquisition process: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Petty cash</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Verbal Quotes </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Written Quotes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Competitive </a:t>
            </a:r>
            <a:r>
              <a:rPr kumimoji="0" lang="en-US" sz="1100" b="1" i="0" u="none" strike="noStrike" cap="none" normalizeH="0" baseline="0" dirty="0" smtClean="0">
                <a:ln>
                  <a:noFill/>
                </a:ln>
                <a:solidFill>
                  <a:schemeClr val="tx1"/>
                </a:solidFill>
                <a:effectLst/>
                <a:latin typeface="Arial Narrow" pitchFamily="34" charset="0"/>
                <a:cs typeface="Arial" pitchFamily="34" charset="0"/>
              </a:rPr>
              <a:t>bidding</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Limited bidding</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Transversal bids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Direct negotiation</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Consultants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IT</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Banking</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Safety arrangements</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Procurement abroad</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Organs of state</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Roster</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List of selected suppliers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Emergency</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Urgent procurement</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Unsolicited bids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Sponsorships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57544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MODULE 4 – ACQUISITION MANAGEMENT</a:t>
            </a:r>
            <a:endParaRPr lang="en-ZA" sz="3200" b="1" dirty="0">
              <a:solidFill>
                <a:schemeClr val="tx1">
                  <a:lumMod val="75000"/>
                  <a:lumOff val="25000"/>
                </a:schemeClr>
              </a:solidFill>
            </a:endParaRPr>
          </a:p>
        </p:txBody>
      </p:sp>
      <p:sp>
        <p:nvSpPr>
          <p:cNvPr id="6" name="TextBox 5"/>
          <p:cNvSpPr txBox="1"/>
          <p:nvPr/>
        </p:nvSpPr>
        <p:spPr>
          <a:xfrm>
            <a:off x="539552" y="980728"/>
            <a:ext cx="7992888" cy="1815882"/>
          </a:xfrm>
          <a:prstGeom prst="rect">
            <a:avLst/>
          </a:prstGeom>
          <a:noFill/>
        </p:spPr>
        <p:txBody>
          <a:bodyPr wrap="square" rtlCol="0">
            <a:spAutoFit/>
          </a:bodyPr>
          <a:lstStyle/>
          <a:p>
            <a:pPr lvl="4"/>
            <a:endParaRPr lang="en-US" sz="2000" dirty="0"/>
          </a:p>
          <a:p>
            <a:pPr lvl="4"/>
            <a:endParaRPr lang="en-US" sz="2000" dirty="0"/>
          </a:p>
          <a:p>
            <a:pPr lvl="4"/>
            <a:endParaRPr lang="en-US" dirty="0"/>
          </a:p>
          <a:p>
            <a:pPr lvl="3"/>
            <a:endParaRPr lang="en-US" dirty="0"/>
          </a:p>
          <a:p>
            <a:pPr lvl="3"/>
            <a:endParaRPr lang="en-US" dirty="0"/>
          </a:p>
          <a:p>
            <a:pPr lvl="4"/>
            <a:endParaRPr lang="en-ZA" dirty="0"/>
          </a:p>
        </p:txBody>
      </p:sp>
      <p:sp>
        <p:nvSpPr>
          <p:cNvPr id="9" name="Slide Number Placeholder 8"/>
          <p:cNvSpPr>
            <a:spLocks noGrp="1"/>
          </p:cNvSpPr>
          <p:nvPr>
            <p:ph type="sldNum" sz="quarter" idx="12"/>
          </p:nvPr>
        </p:nvSpPr>
        <p:spPr/>
        <p:txBody>
          <a:bodyPr/>
          <a:lstStyle/>
          <a:p>
            <a:fld id="{C97F4B4B-1DA3-4C64-BEF4-4C458259B3CF}" type="slidenum">
              <a:rPr lang="en-ZA" smtClean="0"/>
              <a:pPr/>
              <a:t>23</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04183"/>
            <a:ext cx="1804377" cy="563355"/>
          </a:xfrm>
          <a:prstGeom prst="rect">
            <a:avLst/>
          </a:prstGeom>
        </p:spPr>
      </p:pic>
      <p:sp>
        <p:nvSpPr>
          <p:cNvPr id="10" name="Rectangle 9"/>
          <p:cNvSpPr/>
          <p:nvPr/>
        </p:nvSpPr>
        <p:spPr>
          <a:xfrm>
            <a:off x="2915816" y="1412775"/>
            <a:ext cx="5328592" cy="5016758"/>
          </a:xfrm>
          <a:prstGeom prst="rect">
            <a:avLst/>
          </a:prstGeom>
        </p:spPr>
        <p:txBody>
          <a:bodyPr wrap="square">
            <a:spAutoFit/>
          </a:bodyPr>
          <a:lstStyle/>
          <a:p>
            <a:pPr lvl="1" algn="just" fontAlgn="base">
              <a:spcBef>
                <a:spcPct val="0"/>
              </a:spcBef>
              <a:spcAft>
                <a:spcPct val="0"/>
              </a:spcAft>
              <a:buFont typeface="Wingdings" pitchFamily="2" charset="2"/>
              <a:buChar char="v"/>
              <a:tabLst>
                <a:tab pos="6073775" algn="r"/>
              </a:tabLst>
            </a:pPr>
            <a:r>
              <a:rPr lang="en-GB" sz="1600" b="1" dirty="0">
                <a:solidFill>
                  <a:prstClr val="black"/>
                </a:solidFill>
                <a:latin typeface="Arial Narrow" pitchFamily="34" charset="0"/>
                <a:ea typeface="Times New Roman" pitchFamily="18" charset="0"/>
                <a:cs typeface="Times New Roman" pitchFamily="18" charset="0"/>
              </a:rPr>
              <a:t>Language of Quotation/Bid documents</a:t>
            </a:r>
            <a:endParaRPr lang="en-ZA" sz="1600" b="1" dirty="0">
              <a:solidFill>
                <a:prstClr val="black"/>
              </a:solidFill>
              <a:latin typeface="Arial Narrow" pitchFamily="34" charset="0"/>
              <a:cs typeface="Arial" pitchFamily="34" charset="0"/>
            </a:endParaRPr>
          </a:p>
          <a:p>
            <a:pPr lvl="1" algn="just" eaLnBrk="0" fontAlgn="base" hangingPunct="0">
              <a:spcBef>
                <a:spcPct val="0"/>
              </a:spcBef>
              <a:spcAft>
                <a:spcPct val="0"/>
              </a:spcAft>
              <a:buFont typeface="Wingdings" pitchFamily="2" charset="2"/>
              <a:buChar char="v"/>
              <a:tabLst>
                <a:tab pos="6073775" algn="r"/>
              </a:tabLst>
            </a:pPr>
            <a:r>
              <a:rPr lang="en-GB" sz="1600" b="1" dirty="0">
                <a:solidFill>
                  <a:prstClr val="black"/>
                </a:solidFill>
                <a:latin typeface="Arial Narrow" pitchFamily="34" charset="0"/>
                <a:ea typeface="Times New Roman" pitchFamily="18" charset="0"/>
                <a:cs typeface="Times New Roman" pitchFamily="18" charset="0"/>
              </a:rPr>
              <a:t>Calling for Bids</a:t>
            </a:r>
            <a:endParaRPr lang="en-ZA" sz="1600" b="1" dirty="0">
              <a:solidFill>
                <a:prstClr val="black"/>
              </a:solidFill>
              <a:latin typeface="Arial Narrow" pitchFamily="34" charset="0"/>
              <a:cs typeface="Arial" pitchFamily="34" charset="0"/>
            </a:endParaRPr>
          </a:p>
          <a:p>
            <a:pPr lvl="1" algn="just" eaLnBrk="0" fontAlgn="base" hangingPunct="0">
              <a:spcBef>
                <a:spcPct val="0"/>
              </a:spcBef>
              <a:spcAft>
                <a:spcPct val="0"/>
              </a:spcAft>
              <a:buFont typeface="Wingdings" pitchFamily="2" charset="2"/>
              <a:buChar char="v"/>
              <a:tabLst>
                <a:tab pos="6073775" algn="r"/>
              </a:tabLst>
            </a:pPr>
            <a:r>
              <a:rPr lang="en-GB" sz="1600" b="1" dirty="0">
                <a:solidFill>
                  <a:prstClr val="black"/>
                </a:solidFill>
                <a:latin typeface="Arial Narrow" pitchFamily="34" charset="0"/>
                <a:ea typeface="Times New Roman" pitchFamily="18" charset="0"/>
                <a:cs typeface="Times New Roman" pitchFamily="18" charset="0"/>
              </a:rPr>
              <a:t>Advertising of Bids</a:t>
            </a:r>
            <a:endParaRPr lang="en-ZA" sz="1600" b="1" dirty="0">
              <a:solidFill>
                <a:prstClr val="black"/>
              </a:solidFill>
              <a:latin typeface="Arial Narrow" pitchFamily="34" charset="0"/>
              <a:cs typeface="Arial" pitchFamily="34" charset="0"/>
            </a:endParaRPr>
          </a:p>
          <a:p>
            <a:pPr lvl="1" algn="just" eaLnBrk="0" fontAlgn="base" hangingPunct="0">
              <a:spcBef>
                <a:spcPct val="0"/>
              </a:spcBef>
              <a:spcAft>
                <a:spcPct val="0"/>
              </a:spcAft>
              <a:buFont typeface="Wingdings" pitchFamily="2" charset="2"/>
              <a:buChar char="v"/>
              <a:tabLst>
                <a:tab pos="6073775" algn="r"/>
              </a:tabLst>
            </a:pPr>
            <a:r>
              <a:rPr lang="en-GB" sz="1600" b="1" dirty="0">
                <a:solidFill>
                  <a:prstClr val="black"/>
                </a:solidFill>
                <a:latin typeface="Arial Narrow" pitchFamily="34" charset="0"/>
                <a:ea typeface="Times New Roman" pitchFamily="18" charset="0"/>
                <a:cs typeface="Times New Roman" pitchFamily="18" charset="0"/>
              </a:rPr>
              <a:t>Closing time of Bids</a:t>
            </a:r>
            <a:endParaRPr lang="en-ZA" sz="1600" b="1" dirty="0">
              <a:solidFill>
                <a:prstClr val="black"/>
              </a:solidFill>
              <a:latin typeface="Arial Narrow" pitchFamily="34" charset="0"/>
              <a:cs typeface="Arial" pitchFamily="34" charset="0"/>
            </a:endParaRPr>
          </a:p>
          <a:p>
            <a:pPr lvl="1" algn="just" eaLnBrk="0" fontAlgn="base" hangingPunct="0">
              <a:spcBef>
                <a:spcPct val="0"/>
              </a:spcBef>
              <a:spcAft>
                <a:spcPct val="0"/>
              </a:spcAft>
              <a:buFont typeface="Wingdings" pitchFamily="2" charset="2"/>
              <a:buChar char="v"/>
              <a:tabLst>
                <a:tab pos="6073775" algn="r"/>
              </a:tabLst>
            </a:pPr>
            <a:r>
              <a:rPr lang="en-GB" sz="1600" b="1" dirty="0">
                <a:solidFill>
                  <a:prstClr val="black"/>
                </a:solidFill>
                <a:latin typeface="Arial Narrow" pitchFamily="34" charset="0"/>
                <a:ea typeface="Times New Roman" pitchFamily="18" charset="0"/>
                <a:cs typeface="Times New Roman" pitchFamily="18" charset="0"/>
              </a:rPr>
              <a:t>Determining the closing period</a:t>
            </a:r>
            <a:endParaRPr lang="en-ZA" sz="1600" b="1" dirty="0">
              <a:solidFill>
                <a:prstClr val="black"/>
              </a:solidFill>
              <a:latin typeface="Arial Narrow" pitchFamily="34" charset="0"/>
              <a:cs typeface="Arial" pitchFamily="34" charset="0"/>
            </a:endParaRPr>
          </a:p>
          <a:p>
            <a:pPr lvl="1" algn="just" eaLnBrk="0" fontAlgn="base" hangingPunct="0">
              <a:spcBef>
                <a:spcPct val="0"/>
              </a:spcBef>
              <a:spcAft>
                <a:spcPct val="0"/>
              </a:spcAft>
              <a:buFont typeface="Wingdings" pitchFamily="2" charset="2"/>
              <a:buChar char="v"/>
              <a:tabLst>
                <a:tab pos="6073775" algn="r"/>
              </a:tabLst>
            </a:pPr>
            <a:r>
              <a:rPr lang="en-GB" sz="1600" b="1" dirty="0">
                <a:solidFill>
                  <a:prstClr val="black"/>
                </a:solidFill>
                <a:latin typeface="Arial Narrow" pitchFamily="34" charset="0"/>
                <a:ea typeface="Times New Roman" pitchFamily="18" charset="0"/>
                <a:cs typeface="Times New Roman" pitchFamily="18" charset="0"/>
              </a:rPr>
              <a:t>Determining the validity period</a:t>
            </a:r>
            <a:endParaRPr lang="en-ZA" sz="1600" b="1" dirty="0">
              <a:solidFill>
                <a:prstClr val="black"/>
              </a:solidFill>
              <a:latin typeface="Arial Narrow" pitchFamily="34" charset="0"/>
              <a:cs typeface="Arial" pitchFamily="34" charset="0"/>
            </a:endParaRPr>
          </a:p>
          <a:p>
            <a:pPr lvl="1" algn="just" eaLnBrk="0" fontAlgn="base" hangingPunct="0">
              <a:spcBef>
                <a:spcPct val="0"/>
              </a:spcBef>
              <a:spcAft>
                <a:spcPct val="0"/>
              </a:spcAft>
              <a:buFont typeface="Wingdings" pitchFamily="2" charset="2"/>
              <a:buChar char="v"/>
              <a:tabLst>
                <a:tab pos="6073775" algn="r"/>
              </a:tabLst>
            </a:pPr>
            <a:r>
              <a:rPr lang="en-GB" sz="1600" b="1" dirty="0">
                <a:solidFill>
                  <a:prstClr val="black"/>
                </a:solidFill>
                <a:latin typeface="Arial Narrow" pitchFamily="34" charset="0"/>
                <a:ea typeface="Times New Roman" pitchFamily="18" charset="0"/>
                <a:cs typeface="Times New Roman" pitchFamily="18" charset="0"/>
              </a:rPr>
              <a:t>Availability of Bid documents</a:t>
            </a:r>
            <a:endParaRPr lang="en-ZA" sz="1600" b="1" dirty="0">
              <a:solidFill>
                <a:prstClr val="black"/>
              </a:solidFill>
              <a:latin typeface="Arial Narrow" pitchFamily="34" charset="0"/>
              <a:cs typeface="Arial" pitchFamily="34" charset="0"/>
            </a:endParaRPr>
          </a:p>
          <a:p>
            <a:pPr lvl="1" algn="just" eaLnBrk="0" fontAlgn="base" hangingPunct="0">
              <a:spcBef>
                <a:spcPct val="0"/>
              </a:spcBef>
              <a:spcAft>
                <a:spcPct val="0"/>
              </a:spcAft>
              <a:buFont typeface="Wingdings" pitchFamily="2" charset="2"/>
              <a:buChar char="v"/>
              <a:tabLst>
                <a:tab pos="6073775" algn="r"/>
              </a:tabLst>
            </a:pPr>
            <a:r>
              <a:rPr lang="en-GB" sz="1600" b="1" dirty="0">
                <a:solidFill>
                  <a:prstClr val="black"/>
                </a:solidFill>
                <a:latin typeface="Arial Narrow" pitchFamily="34" charset="0"/>
                <a:ea typeface="Times New Roman" pitchFamily="18" charset="0"/>
                <a:cs typeface="Times New Roman" pitchFamily="18" charset="0"/>
              </a:rPr>
              <a:t>Sale of Bid documents</a:t>
            </a:r>
            <a:endParaRPr lang="en-ZA" sz="1600" b="1" dirty="0">
              <a:solidFill>
                <a:prstClr val="black"/>
              </a:solidFill>
              <a:latin typeface="Arial Narrow" pitchFamily="34" charset="0"/>
              <a:cs typeface="Arial" pitchFamily="34" charset="0"/>
            </a:endParaRPr>
          </a:p>
          <a:p>
            <a:pPr lvl="1" algn="just" eaLnBrk="0" fontAlgn="base" hangingPunct="0">
              <a:spcBef>
                <a:spcPct val="0"/>
              </a:spcBef>
              <a:spcAft>
                <a:spcPct val="0"/>
              </a:spcAft>
              <a:buFont typeface="Wingdings" pitchFamily="2" charset="2"/>
              <a:buChar char="v"/>
              <a:tabLst>
                <a:tab pos="6073775" algn="r"/>
              </a:tabLst>
            </a:pPr>
            <a:r>
              <a:rPr lang="en-GB" sz="1600" b="1" dirty="0">
                <a:solidFill>
                  <a:prstClr val="black"/>
                </a:solidFill>
                <a:latin typeface="Arial Narrow" pitchFamily="34" charset="0"/>
                <a:ea typeface="Times New Roman" pitchFamily="18" charset="0"/>
                <a:cs typeface="Times New Roman" pitchFamily="18" charset="0"/>
              </a:rPr>
              <a:t>Responses received</a:t>
            </a:r>
            <a:endParaRPr lang="en-ZA" sz="1600" b="1" dirty="0">
              <a:solidFill>
                <a:prstClr val="black"/>
              </a:solidFill>
              <a:latin typeface="Arial Narrow" pitchFamily="34" charset="0"/>
              <a:cs typeface="Arial" pitchFamily="34" charset="0"/>
            </a:endParaRPr>
          </a:p>
          <a:p>
            <a:pPr lvl="1" algn="just" eaLnBrk="0" fontAlgn="base" hangingPunct="0">
              <a:spcBef>
                <a:spcPct val="0"/>
              </a:spcBef>
              <a:spcAft>
                <a:spcPct val="0"/>
              </a:spcAft>
              <a:buFont typeface="Wingdings" pitchFamily="2" charset="2"/>
              <a:buChar char="v"/>
              <a:tabLst>
                <a:tab pos="6073775" algn="r"/>
              </a:tabLst>
            </a:pPr>
            <a:r>
              <a:rPr lang="en-GB" sz="1600" b="1" dirty="0">
                <a:solidFill>
                  <a:prstClr val="black"/>
                </a:solidFill>
                <a:latin typeface="Arial Narrow" pitchFamily="34" charset="0"/>
                <a:ea typeface="Times New Roman" pitchFamily="18" charset="0"/>
                <a:cs typeface="Times New Roman" pitchFamily="18" charset="0"/>
              </a:rPr>
              <a:t>Elements for inclusion in Bid documents</a:t>
            </a:r>
            <a:endParaRPr lang="en-ZA" sz="1600" b="1" dirty="0">
              <a:solidFill>
                <a:prstClr val="black"/>
              </a:solidFill>
              <a:latin typeface="Arial Narrow" pitchFamily="34" charset="0"/>
              <a:cs typeface="Arial" pitchFamily="34" charset="0"/>
            </a:endParaRPr>
          </a:p>
          <a:p>
            <a:pPr lvl="1" algn="just" eaLnBrk="0" fontAlgn="base" hangingPunct="0">
              <a:spcBef>
                <a:spcPct val="0"/>
              </a:spcBef>
              <a:spcAft>
                <a:spcPct val="0"/>
              </a:spcAft>
              <a:buFont typeface="Wingdings" pitchFamily="2" charset="2"/>
              <a:buChar char="v"/>
              <a:tabLst>
                <a:tab pos="6073775" algn="r"/>
              </a:tabLst>
            </a:pPr>
            <a:r>
              <a:rPr lang="en-GB" sz="1600" b="1" dirty="0">
                <a:solidFill>
                  <a:prstClr val="black"/>
                </a:solidFill>
                <a:latin typeface="Arial Narrow" pitchFamily="34" charset="0"/>
                <a:ea typeface="Times New Roman" pitchFamily="18" charset="0"/>
                <a:cs typeface="Times New Roman" pitchFamily="18" charset="0"/>
              </a:rPr>
              <a:t>SCM Unit responsibility</a:t>
            </a:r>
            <a:endParaRPr lang="en-ZA" sz="1600" b="1" dirty="0">
              <a:solidFill>
                <a:prstClr val="black"/>
              </a:solidFill>
              <a:latin typeface="Arial Narrow" pitchFamily="34" charset="0"/>
              <a:cs typeface="Arial" pitchFamily="34" charset="0"/>
            </a:endParaRPr>
          </a:p>
          <a:p>
            <a:pPr lvl="1" algn="just" eaLnBrk="0" fontAlgn="base" hangingPunct="0">
              <a:spcBef>
                <a:spcPct val="0"/>
              </a:spcBef>
              <a:spcAft>
                <a:spcPct val="0"/>
              </a:spcAft>
              <a:buFont typeface="Wingdings" pitchFamily="2" charset="2"/>
              <a:buChar char="v"/>
              <a:tabLst>
                <a:tab pos="6073775" algn="r"/>
              </a:tabLst>
            </a:pPr>
            <a:r>
              <a:rPr lang="en-GB" sz="1600" b="1" dirty="0">
                <a:solidFill>
                  <a:prstClr val="black"/>
                </a:solidFill>
                <a:latin typeface="Arial Narrow" pitchFamily="34" charset="0"/>
                <a:ea typeface="Times New Roman" pitchFamily="18" charset="0"/>
                <a:cs typeface="Times New Roman" pitchFamily="18" charset="0"/>
              </a:rPr>
              <a:t>User division responsibility</a:t>
            </a:r>
            <a:endParaRPr lang="en-ZA" sz="1600" b="1" dirty="0">
              <a:solidFill>
                <a:prstClr val="black"/>
              </a:solidFill>
              <a:latin typeface="Arial Narrow" pitchFamily="34" charset="0"/>
              <a:cs typeface="Arial" pitchFamily="34" charset="0"/>
            </a:endParaRPr>
          </a:p>
          <a:p>
            <a:pPr lvl="1" algn="just" eaLnBrk="0" fontAlgn="base" hangingPunct="0">
              <a:spcBef>
                <a:spcPct val="0"/>
              </a:spcBef>
              <a:spcAft>
                <a:spcPct val="0"/>
              </a:spcAft>
              <a:buFont typeface="Wingdings" pitchFamily="2" charset="2"/>
              <a:buChar char="v"/>
              <a:tabLst>
                <a:tab pos="6073775" algn="r"/>
              </a:tabLst>
            </a:pPr>
            <a:r>
              <a:rPr lang="en-GB" sz="1600" b="1" dirty="0">
                <a:solidFill>
                  <a:prstClr val="black"/>
                </a:solidFill>
                <a:latin typeface="Arial Narrow" pitchFamily="34" charset="0"/>
                <a:ea typeface="Times New Roman" pitchFamily="18" charset="0"/>
                <a:cs typeface="Times New Roman" pitchFamily="18" charset="0"/>
              </a:rPr>
              <a:t>Quotation/bid documentation pack</a:t>
            </a:r>
            <a:endParaRPr lang="en-ZA" sz="1600" b="1" dirty="0">
              <a:solidFill>
                <a:prstClr val="black"/>
              </a:solidFill>
              <a:latin typeface="Arial Narrow" pitchFamily="34" charset="0"/>
              <a:cs typeface="Arial" pitchFamily="34" charset="0"/>
            </a:endParaRPr>
          </a:p>
          <a:p>
            <a:pPr lvl="1" algn="just" eaLnBrk="0" fontAlgn="base" hangingPunct="0">
              <a:spcBef>
                <a:spcPct val="0"/>
              </a:spcBef>
              <a:spcAft>
                <a:spcPct val="0"/>
              </a:spcAft>
              <a:buFont typeface="Wingdings" pitchFamily="2" charset="2"/>
              <a:buChar char="v"/>
              <a:tabLst>
                <a:tab pos="6073775" algn="r"/>
              </a:tabLst>
            </a:pPr>
            <a:r>
              <a:rPr lang="en-GB" sz="1600" b="1" dirty="0">
                <a:solidFill>
                  <a:prstClr val="black"/>
                </a:solidFill>
                <a:latin typeface="Arial Narrow" pitchFamily="34" charset="0"/>
                <a:ea typeface="Times New Roman" pitchFamily="18" charset="0"/>
                <a:cs typeface="Times New Roman" pitchFamily="18" charset="0"/>
              </a:rPr>
              <a:t>Standard bid documentation</a:t>
            </a:r>
            <a:endParaRPr lang="en-ZA" sz="1600" b="1" dirty="0">
              <a:solidFill>
                <a:prstClr val="black"/>
              </a:solidFill>
              <a:latin typeface="Arial Narrow" pitchFamily="34" charset="0"/>
              <a:cs typeface="Arial" pitchFamily="34" charset="0"/>
            </a:endParaRPr>
          </a:p>
          <a:p>
            <a:pPr lvl="1" algn="just" eaLnBrk="0" fontAlgn="base" hangingPunct="0">
              <a:spcBef>
                <a:spcPct val="0"/>
              </a:spcBef>
              <a:spcAft>
                <a:spcPct val="0"/>
              </a:spcAft>
              <a:buFont typeface="Wingdings" pitchFamily="2" charset="2"/>
              <a:buChar char="v"/>
              <a:tabLst>
                <a:tab pos="6073775" algn="r"/>
              </a:tabLst>
            </a:pPr>
            <a:r>
              <a:rPr lang="en-GB" sz="1600" b="1" dirty="0">
                <a:solidFill>
                  <a:prstClr val="black"/>
                </a:solidFill>
                <a:latin typeface="Arial Narrow" pitchFamily="34" charset="0"/>
                <a:ea typeface="Times New Roman" pitchFamily="18" charset="0"/>
                <a:cs typeface="Times New Roman" pitchFamily="18" charset="0"/>
              </a:rPr>
              <a:t>Elements to take into account when compiling pack</a:t>
            </a:r>
            <a:endParaRPr lang="en-ZA" sz="1600" b="1" dirty="0">
              <a:solidFill>
                <a:prstClr val="black"/>
              </a:solidFill>
              <a:latin typeface="Arial Narrow" pitchFamily="34" charset="0"/>
              <a:cs typeface="Arial" pitchFamily="34" charset="0"/>
            </a:endParaRPr>
          </a:p>
          <a:p>
            <a:pPr lvl="1" algn="just" eaLnBrk="0" fontAlgn="base" hangingPunct="0">
              <a:spcBef>
                <a:spcPct val="0"/>
              </a:spcBef>
              <a:spcAft>
                <a:spcPct val="0"/>
              </a:spcAft>
              <a:buFont typeface="Wingdings" pitchFamily="2" charset="2"/>
              <a:buChar char="v"/>
              <a:tabLst>
                <a:tab pos="6073775" algn="r"/>
              </a:tabLst>
            </a:pPr>
            <a:r>
              <a:rPr lang="en-GB" sz="1600" b="1" dirty="0">
                <a:solidFill>
                  <a:prstClr val="black"/>
                </a:solidFill>
                <a:latin typeface="Arial Narrow" pitchFamily="34" charset="0"/>
                <a:ea typeface="Times New Roman" pitchFamily="18" charset="0"/>
                <a:cs typeface="Times New Roman" pitchFamily="18" charset="0"/>
              </a:rPr>
              <a:t>Pre-bid information meetings</a:t>
            </a:r>
            <a:endParaRPr lang="en-ZA" sz="1600" b="1" dirty="0">
              <a:solidFill>
                <a:prstClr val="black"/>
              </a:solidFill>
              <a:latin typeface="Arial Narrow" pitchFamily="34" charset="0"/>
              <a:cs typeface="Arial" pitchFamily="34" charset="0"/>
            </a:endParaRPr>
          </a:p>
          <a:p>
            <a:pPr lvl="1" algn="just" eaLnBrk="0" fontAlgn="base" hangingPunct="0">
              <a:spcBef>
                <a:spcPct val="0"/>
              </a:spcBef>
              <a:spcAft>
                <a:spcPct val="0"/>
              </a:spcAft>
              <a:buFont typeface="Wingdings" pitchFamily="2" charset="2"/>
              <a:buChar char="v"/>
              <a:tabLst>
                <a:tab pos="6073775" algn="r"/>
              </a:tabLst>
            </a:pPr>
            <a:r>
              <a:rPr lang="en-GB" sz="1600" b="1" dirty="0">
                <a:solidFill>
                  <a:prstClr val="black"/>
                </a:solidFill>
                <a:latin typeface="Arial Narrow" pitchFamily="34" charset="0"/>
                <a:ea typeface="Times New Roman" pitchFamily="18" charset="0"/>
                <a:cs typeface="Times New Roman" pitchFamily="18" charset="0"/>
              </a:rPr>
              <a:t>Particulars of information sessions</a:t>
            </a:r>
            <a:endParaRPr lang="en-ZA" sz="1600" b="1" dirty="0">
              <a:solidFill>
                <a:prstClr val="black"/>
              </a:solidFill>
              <a:latin typeface="Arial Narrow" pitchFamily="34" charset="0"/>
              <a:cs typeface="Arial" pitchFamily="34" charset="0"/>
            </a:endParaRPr>
          </a:p>
          <a:p>
            <a:pPr lvl="1" algn="just" eaLnBrk="0" fontAlgn="base" hangingPunct="0">
              <a:spcBef>
                <a:spcPct val="0"/>
              </a:spcBef>
              <a:spcAft>
                <a:spcPct val="0"/>
              </a:spcAft>
              <a:buFont typeface="Wingdings" pitchFamily="2" charset="2"/>
              <a:buChar char="v"/>
              <a:tabLst>
                <a:tab pos="6073775" algn="r"/>
              </a:tabLst>
            </a:pPr>
            <a:r>
              <a:rPr lang="en-GB" sz="1600" b="1" dirty="0">
                <a:solidFill>
                  <a:prstClr val="black"/>
                </a:solidFill>
                <a:latin typeface="Arial Narrow" pitchFamily="34" charset="0"/>
                <a:ea typeface="Times New Roman" pitchFamily="18" charset="0"/>
                <a:cs typeface="Times New Roman" pitchFamily="18" charset="0"/>
              </a:rPr>
              <a:t>Particulars of presentation meetings</a:t>
            </a:r>
            <a:endParaRPr lang="en-ZA" sz="1600" b="1" dirty="0">
              <a:solidFill>
                <a:prstClr val="black"/>
              </a:solidFill>
              <a:latin typeface="Arial Narrow" pitchFamily="34" charset="0"/>
              <a:cs typeface="Arial" pitchFamily="34" charset="0"/>
            </a:endParaRPr>
          </a:p>
          <a:p>
            <a:pPr lvl="1" algn="just" eaLnBrk="0" fontAlgn="base" hangingPunct="0">
              <a:spcBef>
                <a:spcPct val="0"/>
              </a:spcBef>
              <a:spcAft>
                <a:spcPct val="0"/>
              </a:spcAft>
              <a:buFont typeface="Wingdings" pitchFamily="2" charset="2"/>
              <a:buChar char="v"/>
              <a:tabLst>
                <a:tab pos="6073775" algn="r"/>
              </a:tabLst>
            </a:pPr>
            <a:r>
              <a:rPr lang="en-GB" sz="1600" b="1" dirty="0">
                <a:solidFill>
                  <a:prstClr val="black"/>
                </a:solidFill>
                <a:latin typeface="Arial Narrow" pitchFamily="34" charset="0"/>
                <a:ea typeface="Times New Roman" pitchFamily="18" charset="0"/>
                <a:cs typeface="Times New Roman" pitchFamily="18" charset="0"/>
              </a:rPr>
              <a:t>Changing information before closing time</a:t>
            </a:r>
            <a:endParaRPr lang="en-ZA" sz="1600" b="1" dirty="0">
              <a:solidFill>
                <a:prstClr val="black"/>
              </a:solidFill>
              <a:latin typeface="Arial Narrow" pitchFamily="34" charset="0"/>
              <a:cs typeface="Arial" pitchFamily="34" charset="0"/>
            </a:endParaRPr>
          </a:p>
          <a:p>
            <a:pPr lvl="1" algn="just" eaLnBrk="0" fontAlgn="base" hangingPunct="0">
              <a:spcBef>
                <a:spcPct val="0"/>
              </a:spcBef>
              <a:spcAft>
                <a:spcPct val="0"/>
              </a:spcAft>
              <a:buFont typeface="Wingdings" pitchFamily="2" charset="2"/>
              <a:buChar char="v"/>
              <a:tabLst>
                <a:tab pos="6073775" algn="r"/>
              </a:tabLst>
            </a:pPr>
            <a:r>
              <a:rPr lang="en-GB" sz="1600" b="1" dirty="0">
                <a:solidFill>
                  <a:prstClr val="black"/>
                </a:solidFill>
                <a:latin typeface="Arial Narrow" pitchFamily="34" charset="0"/>
                <a:ea typeface="Times New Roman" pitchFamily="18" charset="0"/>
                <a:cs typeface="Times New Roman" pitchFamily="18" charset="0"/>
              </a:rPr>
              <a:t>Postponement of closing date</a:t>
            </a:r>
            <a:endParaRPr lang="en-GB" sz="1600" b="1" dirty="0">
              <a:solidFill>
                <a:prstClr val="black"/>
              </a:solidFill>
              <a:latin typeface="Arial Narrow" pitchFamily="34" charset="0"/>
              <a:cs typeface="Arial" pitchFamily="34" charset="0"/>
            </a:endParaRPr>
          </a:p>
        </p:txBody>
      </p:sp>
      <p:sp>
        <p:nvSpPr>
          <p:cNvPr id="11" name="Text Box 3"/>
          <p:cNvSpPr txBox="1">
            <a:spLocks/>
          </p:cNvSpPr>
          <p:nvPr/>
        </p:nvSpPr>
        <p:spPr bwMode="auto">
          <a:xfrm>
            <a:off x="251520" y="908720"/>
            <a:ext cx="2016224" cy="5688632"/>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en-ZA" sz="1100" b="1" i="0" u="none" strike="noStrike" cap="none" normalizeH="0" baseline="0" dirty="0" smtClean="0">
                <a:ln>
                  <a:noFill/>
                </a:ln>
                <a:solidFill>
                  <a:schemeClr val="tx1"/>
                </a:solidFill>
                <a:effectLst/>
                <a:latin typeface="Arial Narrow" pitchFamily="34" charset="0"/>
                <a:cs typeface="Arial" pitchFamily="34" charset="0"/>
              </a:rPr>
              <a:t>ACQUISITION MANAGEMENT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1100" b="1" i="0" u="none" strike="noStrike" cap="none" normalizeH="0" baseline="0" dirty="0" smtClean="0">
                <a:ln>
                  <a:noFill/>
                </a:ln>
                <a:solidFill>
                  <a:schemeClr val="tx1"/>
                </a:solidFill>
                <a:effectLst/>
                <a:latin typeface="Arial Narrow" pitchFamily="34" charset="0"/>
                <a:cs typeface="Arial" pitchFamily="34" charset="0"/>
              </a:rPr>
              <a:t>Acquisition Management System</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Compilation of bid documents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Receipt and opening of bids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Evaluation and adjudication </a:t>
            </a:r>
            <a:r>
              <a:rPr kumimoji="0" lang="en-US" sz="1100" b="1" i="0" u="none" strike="noStrike" cap="none" normalizeH="0" baseline="0" dirty="0" smtClean="0">
                <a:ln>
                  <a:noFill/>
                </a:ln>
                <a:solidFill>
                  <a:schemeClr val="tx1"/>
                </a:solidFill>
                <a:effectLst/>
                <a:latin typeface="Arial Narrow" pitchFamily="34" charset="0"/>
                <a:cs typeface="Arial" pitchFamily="34" charset="0"/>
              </a:rPr>
              <a:t>of bids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11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1100" b="1" i="0" u="none" strike="noStrike" cap="none" normalizeH="0" baseline="0" dirty="0" smtClean="0">
                <a:ln>
                  <a:noFill/>
                </a:ln>
                <a:solidFill>
                  <a:schemeClr val="tx1"/>
                </a:solidFill>
                <a:effectLst/>
                <a:latin typeface="Arial Narrow" pitchFamily="34" charset="0"/>
                <a:cs typeface="Arial" pitchFamily="34" charset="0"/>
              </a:rPr>
              <a:t>Acquisition process: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Petty cash</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Verbal Quotes </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Written Quotes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Competitive </a:t>
            </a:r>
            <a:r>
              <a:rPr kumimoji="0" lang="en-US" sz="1100" b="1" i="0" u="none" strike="noStrike" cap="none" normalizeH="0" baseline="0" dirty="0" smtClean="0">
                <a:ln>
                  <a:noFill/>
                </a:ln>
                <a:solidFill>
                  <a:schemeClr val="tx1"/>
                </a:solidFill>
                <a:effectLst/>
                <a:latin typeface="Arial Narrow" pitchFamily="34" charset="0"/>
                <a:cs typeface="Arial" pitchFamily="34" charset="0"/>
              </a:rPr>
              <a:t>bidding</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Limited bidding</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Transversal bids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Direct negotiation</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Consultants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IT</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Banking</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Safety arrangements</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Procurement abroad</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Organs of state</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Roster</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List of selected suppliers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Emergency</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Urgent procurement</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Unsolicited bids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Sponsorships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575446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MODULE 4 – ACQUISITION MANAGEMENT</a:t>
            </a:r>
            <a:endParaRPr lang="en-ZA" sz="3200" b="1" dirty="0">
              <a:solidFill>
                <a:schemeClr val="tx1">
                  <a:lumMod val="75000"/>
                  <a:lumOff val="25000"/>
                </a:schemeClr>
              </a:solidFill>
            </a:endParaRPr>
          </a:p>
        </p:txBody>
      </p:sp>
      <p:sp>
        <p:nvSpPr>
          <p:cNvPr id="6" name="TextBox 5"/>
          <p:cNvSpPr txBox="1"/>
          <p:nvPr/>
        </p:nvSpPr>
        <p:spPr>
          <a:xfrm>
            <a:off x="539552" y="980728"/>
            <a:ext cx="7992888" cy="1815882"/>
          </a:xfrm>
          <a:prstGeom prst="rect">
            <a:avLst/>
          </a:prstGeom>
          <a:noFill/>
        </p:spPr>
        <p:txBody>
          <a:bodyPr wrap="square" rtlCol="0">
            <a:spAutoFit/>
          </a:bodyPr>
          <a:lstStyle/>
          <a:p>
            <a:pPr lvl="4"/>
            <a:endParaRPr lang="en-US" sz="2000" dirty="0"/>
          </a:p>
          <a:p>
            <a:pPr lvl="4"/>
            <a:endParaRPr lang="en-US" sz="2000" dirty="0"/>
          </a:p>
          <a:p>
            <a:pPr lvl="4"/>
            <a:endParaRPr lang="en-US" dirty="0"/>
          </a:p>
          <a:p>
            <a:pPr lvl="3"/>
            <a:endParaRPr lang="en-US" dirty="0"/>
          </a:p>
          <a:p>
            <a:pPr lvl="3"/>
            <a:endParaRPr lang="en-US" dirty="0"/>
          </a:p>
          <a:p>
            <a:pPr lvl="4"/>
            <a:endParaRPr lang="en-ZA" dirty="0"/>
          </a:p>
        </p:txBody>
      </p:sp>
      <p:sp>
        <p:nvSpPr>
          <p:cNvPr id="9" name="Slide Number Placeholder 8"/>
          <p:cNvSpPr>
            <a:spLocks noGrp="1"/>
          </p:cNvSpPr>
          <p:nvPr>
            <p:ph type="sldNum" sz="quarter" idx="12"/>
          </p:nvPr>
        </p:nvSpPr>
        <p:spPr/>
        <p:txBody>
          <a:bodyPr/>
          <a:lstStyle/>
          <a:p>
            <a:fld id="{C97F4B4B-1DA3-4C64-BEF4-4C458259B3CF}" type="slidenum">
              <a:rPr lang="en-ZA" smtClean="0"/>
              <a:pPr/>
              <a:t>24</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04183"/>
            <a:ext cx="1804377" cy="563355"/>
          </a:xfrm>
          <a:prstGeom prst="rect">
            <a:avLst/>
          </a:prstGeom>
        </p:spPr>
      </p:pic>
      <p:sp>
        <p:nvSpPr>
          <p:cNvPr id="10" name="Rectangle 9"/>
          <p:cNvSpPr/>
          <p:nvPr/>
        </p:nvSpPr>
        <p:spPr>
          <a:xfrm>
            <a:off x="2267744" y="908720"/>
            <a:ext cx="6120680" cy="4770537"/>
          </a:xfrm>
          <a:prstGeom prst="rect">
            <a:avLst/>
          </a:prstGeom>
        </p:spPr>
        <p:txBody>
          <a:bodyPr wrap="square">
            <a:spAutoFit/>
          </a:bodyPr>
          <a:lstStyle/>
          <a:p>
            <a:pPr indent="612775" algn="just" fontAlgn="base">
              <a:spcBef>
                <a:spcPct val="0"/>
              </a:spcBef>
              <a:spcAft>
                <a:spcPct val="0"/>
              </a:spcAft>
              <a:buFont typeface="Wingdings" pitchFamily="2" charset="2"/>
              <a:buChar char="q"/>
              <a:tabLst>
                <a:tab pos="6073775" algn="r"/>
              </a:tabLst>
            </a:pPr>
            <a:r>
              <a:rPr lang="en-GB" sz="1600" b="1" dirty="0" smtClean="0">
                <a:latin typeface="Arial Narrow" pitchFamily="34" charset="0"/>
                <a:ea typeface="Times New Roman" pitchFamily="18" charset="0"/>
                <a:cs typeface="Times New Roman" pitchFamily="18" charset="0"/>
              </a:rPr>
              <a:t>Procedures for quotations up to R 2 000</a:t>
            </a:r>
            <a:endParaRPr lang="en-ZA" sz="1600" b="1" dirty="0" smtClean="0">
              <a:latin typeface="Arial Narrow" pitchFamily="34" charset="0"/>
              <a:cs typeface="Arial" pitchFamily="34" charset="0"/>
            </a:endParaRPr>
          </a:p>
          <a:p>
            <a:pPr indent="612775" algn="just" eaLnBrk="0" fontAlgn="base" hangingPunct="0">
              <a:spcBef>
                <a:spcPct val="0"/>
              </a:spcBef>
              <a:spcAft>
                <a:spcPct val="0"/>
              </a:spcAft>
              <a:buFont typeface="Wingdings" pitchFamily="2" charset="2"/>
              <a:buChar char="q"/>
              <a:tabLst>
                <a:tab pos="6073775" algn="r"/>
              </a:tabLst>
            </a:pPr>
            <a:r>
              <a:rPr lang="en-GB" sz="1600" b="1" dirty="0" smtClean="0">
                <a:latin typeface="Arial Narrow" pitchFamily="34" charset="0"/>
                <a:ea typeface="Times New Roman" pitchFamily="18" charset="0"/>
                <a:cs typeface="Times New Roman" pitchFamily="18" charset="0"/>
              </a:rPr>
              <a:t>Receiving and opening procedure for quotations up to R30 000</a:t>
            </a:r>
            <a:endParaRPr lang="en-ZA" sz="1600" b="1" dirty="0" smtClean="0">
              <a:latin typeface="Arial Narrow" pitchFamily="34" charset="0"/>
              <a:cs typeface="Arial" pitchFamily="34" charset="0"/>
            </a:endParaRPr>
          </a:p>
          <a:p>
            <a:pPr indent="612775" algn="just" eaLnBrk="0" fontAlgn="base" hangingPunct="0">
              <a:spcBef>
                <a:spcPct val="0"/>
              </a:spcBef>
              <a:spcAft>
                <a:spcPct val="0"/>
              </a:spcAft>
              <a:buFont typeface="Wingdings" pitchFamily="2" charset="2"/>
              <a:buChar char="q"/>
              <a:tabLst>
                <a:tab pos="6073775" algn="r"/>
              </a:tabLst>
            </a:pPr>
            <a:r>
              <a:rPr lang="en-GB" sz="1600" b="1" dirty="0" smtClean="0">
                <a:latin typeface="Arial Narrow" pitchFamily="34" charset="0"/>
                <a:ea typeface="Times New Roman" pitchFamily="18" charset="0"/>
                <a:cs typeface="Times New Roman" pitchFamily="18" charset="0"/>
              </a:rPr>
              <a:t>Receiving and opening procedure for Bids above R30 000</a:t>
            </a:r>
            <a:endParaRPr lang="en-ZA" sz="1600" b="1" dirty="0" smtClean="0">
              <a:latin typeface="Arial Narrow" pitchFamily="34" charset="0"/>
              <a:cs typeface="Arial" pitchFamily="34" charset="0"/>
            </a:endParaRPr>
          </a:p>
          <a:p>
            <a:pPr indent="612775" algn="just" eaLnBrk="0" fontAlgn="base" hangingPunct="0">
              <a:spcBef>
                <a:spcPct val="0"/>
              </a:spcBef>
              <a:spcAft>
                <a:spcPct val="0"/>
              </a:spcAft>
              <a:buFont typeface="Wingdings" pitchFamily="2" charset="2"/>
              <a:buChar char="q"/>
              <a:tabLst>
                <a:tab pos="6073775" algn="r"/>
              </a:tabLst>
            </a:pPr>
            <a:r>
              <a:rPr lang="en-GB" sz="1600" b="1" dirty="0" smtClean="0">
                <a:latin typeface="Arial Narrow" pitchFamily="34" charset="0"/>
                <a:ea typeface="Times New Roman" pitchFamily="18" charset="0"/>
                <a:cs typeface="Times New Roman" pitchFamily="18" charset="0"/>
              </a:rPr>
              <a:t>Admission of bids</a:t>
            </a:r>
            <a:endParaRPr lang="en-ZA" sz="1600" b="1" dirty="0" smtClean="0">
              <a:latin typeface="Arial Narrow" pitchFamily="34" charset="0"/>
              <a:cs typeface="Arial" pitchFamily="34" charset="0"/>
            </a:endParaRPr>
          </a:p>
          <a:p>
            <a:pPr indent="612775" algn="just" eaLnBrk="0" fontAlgn="base" hangingPunct="0">
              <a:spcBef>
                <a:spcPct val="0"/>
              </a:spcBef>
              <a:spcAft>
                <a:spcPct val="0"/>
              </a:spcAft>
              <a:buFont typeface="Wingdings" pitchFamily="2" charset="2"/>
              <a:buChar char="q"/>
              <a:tabLst>
                <a:tab pos="6073775" algn="r"/>
              </a:tabLst>
            </a:pPr>
            <a:r>
              <a:rPr lang="en-GB" sz="1600" b="1" dirty="0" smtClean="0">
                <a:latin typeface="Arial Narrow" pitchFamily="34" charset="0"/>
                <a:ea typeface="Times New Roman" pitchFamily="18" charset="0"/>
                <a:cs typeface="Times New Roman" pitchFamily="18" charset="0"/>
              </a:rPr>
              <a:t>Confidentiality</a:t>
            </a:r>
            <a:endParaRPr lang="en-ZA" sz="1600" b="1" dirty="0" smtClean="0">
              <a:latin typeface="Arial Narrow" pitchFamily="34" charset="0"/>
              <a:cs typeface="Arial" pitchFamily="34" charset="0"/>
            </a:endParaRPr>
          </a:p>
          <a:p>
            <a:pPr indent="612775" algn="just" eaLnBrk="0" fontAlgn="base" hangingPunct="0">
              <a:spcBef>
                <a:spcPct val="0"/>
              </a:spcBef>
              <a:spcAft>
                <a:spcPct val="0"/>
              </a:spcAft>
              <a:buFont typeface="Wingdings" pitchFamily="2" charset="2"/>
              <a:buChar char="q"/>
              <a:tabLst>
                <a:tab pos="6073775" algn="r"/>
              </a:tabLst>
            </a:pPr>
            <a:r>
              <a:rPr lang="en-GB" sz="1600" b="1" dirty="0" smtClean="0">
                <a:latin typeface="Arial Narrow" pitchFamily="34" charset="0"/>
                <a:ea typeface="Times New Roman" pitchFamily="18" charset="0"/>
                <a:cs typeface="Times New Roman" pitchFamily="18" charset="0"/>
              </a:rPr>
              <a:t>Bids received late</a:t>
            </a:r>
            <a:endParaRPr lang="en-ZA" sz="1600" b="1" dirty="0" smtClean="0">
              <a:latin typeface="Arial Narrow" pitchFamily="34" charset="0"/>
              <a:cs typeface="Arial" pitchFamily="34" charset="0"/>
            </a:endParaRPr>
          </a:p>
          <a:p>
            <a:pPr indent="612775" algn="just" eaLnBrk="0" fontAlgn="base" hangingPunct="0">
              <a:spcBef>
                <a:spcPct val="0"/>
              </a:spcBef>
              <a:spcAft>
                <a:spcPct val="0"/>
              </a:spcAft>
              <a:buFont typeface="Wingdings" pitchFamily="2" charset="2"/>
              <a:buChar char="q"/>
              <a:tabLst>
                <a:tab pos="6073775" algn="r"/>
              </a:tabLst>
            </a:pPr>
            <a:r>
              <a:rPr lang="en-GB" sz="1600" b="1" dirty="0" smtClean="0">
                <a:latin typeface="Arial Narrow" pitchFamily="34" charset="0"/>
                <a:ea typeface="Times New Roman" pitchFamily="18" charset="0"/>
                <a:cs typeface="Times New Roman" pitchFamily="18" charset="0"/>
              </a:rPr>
              <a:t>Dealing with unsolicited Bids</a:t>
            </a:r>
            <a:endParaRPr lang="en-ZA" sz="1600" b="1" dirty="0" smtClean="0">
              <a:latin typeface="Arial Narrow" pitchFamily="34" charset="0"/>
              <a:cs typeface="Arial" pitchFamily="34" charset="0"/>
            </a:endParaRPr>
          </a:p>
          <a:p>
            <a:pPr indent="612775" algn="just" eaLnBrk="0" fontAlgn="base" hangingPunct="0">
              <a:spcBef>
                <a:spcPct val="0"/>
              </a:spcBef>
              <a:spcAft>
                <a:spcPct val="0"/>
              </a:spcAft>
              <a:buFont typeface="Wingdings" pitchFamily="2" charset="2"/>
              <a:buChar char="q"/>
              <a:tabLst>
                <a:tab pos="6073775" algn="r"/>
              </a:tabLst>
            </a:pPr>
            <a:r>
              <a:rPr lang="en-GB" sz="1600" b="1" dirty="0" smtClean="0">
                <a:solidFill>
                  <a:srgbClr val="FF0000"/>
                </a:solidFill>
                <a:latin typeface="Arial Narrow" pitchFamily="34" charset="0"/>
                <a:ea typeface="Times New Roman" pitchFamily="18" charset="0"/>
                <a:cs typeface="Times New Roman" pitchFamily="18" charset="0"/>
              </a:rPr>
              <a:t>Reason for rejection</a:t>
            </a:r>
            <a:endParaRPr lang="en-ZA" sz="1600" b="1" dirty="0" smtClean="0">
              <a:solidFill>
                <a:srgbClr val="FF0000"/>
              </a:solidFill>
              <a:latin typeface="Arial Narrow" pitchFamily="34" charset="0"/>
              <a:cs typeface="Arial" pitchFamily="34" charset="0"/>
            </a:endParaRPr>
          </a:p>
          <a:p>
            <a:pPr indent="612775" algn="just" eaLnBrk="0" fontAlgn="base" hangingPunct="0">
              <a:spcBef>
                <a:spcPct val="0"/>
              </a:spcBef>
              <a:spcAft>
                <a:spcPct val="0"/>
              </a:spcAft>
              <a:buFont typeface="Wingdings" pitchFamily="2" charset="2"/>
              <a:buChar char="q"/>
              <a:tabLst>
                <a:tab pos="6073775" algn="r"/>
              </a:tabLst>
            </a:pPr>
            <a:r>
              <a:rPr lang="en-GB" sz="1600" b="1" dirty="0" smtClean="0">
                <a:latin typeface="Arial Narrow" pitchFamily="34" charset="0"/>
                <a:ea typeface="Times New Roman" pitchFamily="18" charset="0"/>
                <a:cs typeface="Times New Roman" pitchFamily="18" charset="0"/>
              </a:rPr>
              <a:t>Compliance check procedures</a:t>
            </a:r>
            <a:endParaRPr lang="en-ZA" sz="1600" b="1" dirty="0" smtClean="0">
              <a:latin typeface="Arial Narrow" pitchFamily="34" charset="0"/>
              <a:cs typeface="Arial" pitchFamily="34" charset="0"/>
            </a:endParaRPr>
          </a:p>
          <a:p>
            <a:pPr indent="612775" algn="just" eaLnBrk="0" fontAlgn="base" hangingPunct="0">
              <a:spcBef>
                <a:spcPct val="0"/>
              </a:spcBef>
              <a:spcAft>
                <a:spcPct val="0"/>
              </a:spcAft>
              <a:buFont typeface="Wingdings" pitchFamily="2" charset="2"/>
              <a:buChar char="q"/>
              <a:tabLst>
                <a:tab pos="6073775" algn="r"/>
              </a:tabLst>
            </a:pPr>
            <a:r>
              <a:rPr lang="en-GB" sz="1600" b="1" dirty="0" smtClean="0">
                <a:latin typeface="Arial Narrow" pitchFamily="34" charset="0"/>
                <a:ea typeface="Times New Roman" pitchFamily="18" charset="0"/>
                <a:cs typeface="Times New Roman" pitchFamily="18" charset="0"/>
              </a:rPr>
              <a:t>Signing of Bids</a:t>
            </a:r>
            <a:endParaRPr lang="en-ZA" sz="1600" b="1" dirty="0" smtClean="0">
              <a:latin typeface="Arial Narrow" pitchFamily="34" charset="0"/>
              <a:cs typeface="Arial" pitchFamily="34" charset="0"/>
            </a:endParaRPr>
          </a:p>
          <a:p>
            <a:pPr indent="612775" algn="just" eaLnBrk="0" fontAlgn="base" hangingPunct="0">
              <a:spcBef>
                <a:spcPct val="0"/>
              </a:spcBef>
              <a:spcAft>
                <a:spcPct val="0"/>
              </a:spcAft>
              <a:buFont typeface="Wingdings" pitchFamily="2" charset="2"/>
              <a:buChar char="q"/>
              <a:tabLst>
                <a:tab pos="6073775" algn="r"/>
              </a:tabLst>
            </a:pPr>
            <a:r>
              <a:rPr lang="en-GB" sz="1600" b="1" dirty="0" smtClean="0">
                <a:latin typeface="Arial Narrow" pitchFamily="34" charset="0"/>
                <a:ea typeface="Times New Roman" pitchFamily="18" charset="0"/>
                <a:cs typeface="Times New Roman" pitchFamily="18" charset="0"/>
              </a:rPr>
              <a:t>Authority to sign bid documents</a:t>
            </a:r>
            <a:endParaRPr lang="en-ZA" sz="1600" b="1" dirty="0" smtClean="0">
              <a:latin typeface="Arial Narrow" pitchFamily="34" charset="0"/>
              <a:cs typeface="Arial" pitchFamily="34" charset="0"/>
            </a:endParaRPr>
          </a:p>
          <a:p>
            <a:pPr indent="612775" algn="just" eaLnBrk="0" fontAlgn="base" hangingPunct="0">
              <a:spcBef>
                <a:spcPct val="0"/>
              </a:spcBef>
              <a:spcAft>
                <a:spcPct val="0"/>
              </a:spcAft>
              <a:buFont typeface="Wingdings" pitchFamily="2" charset="2"/>
              <a:buChar char="q"/>
              <a:tabLst>
                <a:tab pos="6073775" algn="r"/>
              </a:tabLst>
            </a:pPr>
            <a:r>
              <a:rPr lang="en-GB" sz="1600" b="1" dirty="0" smtClean="0">
                <a:solidFill>
                  <a:srgbClr val="FF0000"/>
                </a:solidFill>
                <a:latin typeface="Arial Narrow" pitchFamily="34" charset="0"/>
                <a:ea typeface="Times New Roman" pitchFamily="18" charset="0"/>
                <a:cs typeface="Times New Roman" pitchFamily="18" charset="0"/>
              </a:rPr>
              <a:t>Tax Clearance Certificates</a:t>
            </a:r>
            <a:endParaRPr lang="en-ZA" sz="1600" b="1" dirty="0" smtClean="0">
              <a:solidFill>
                <a:srgbClr val="FF0000"/>
              </a:solidFill>
              <a:latin typeface="Arial Narrow" pitchFamily="34" charset="0"/>
              <a:cs typeface="Arial" pitchFamily="34" charset="0"/>
            </a:endParaRPr>
          </a:p>
          <a:p>
            <a:pPr indent="612775" algn="just" eaLnBrk="0" fontAlgn="base" hangingPunct="0">
              <a:spcBef>
                <a:spcPct val="0"/>
              </a:spcBef>
              <a:spcAft>
                <a:spcPct val="0"/>
              </a:spcAft>
              <a:buFont typeface="Wingdings" pitchFamily="2" charset="2"/>
              <a:buChar char="q"/>
              <a:tabLst>
                <a:tab pos="6073775" algn="r"/>
              </a:tabLst>
            </a:pPr>
            <a:r>
              <a:rPr lang="en-GB" sz="1600" b="1" dirty="0" smtClean="0">
                <a:latin typeface="Arial Narrow" pitchFamily="34" charset="0"/>
                <a:ea typeface="Times New Roman" pitchFamily="18" charset="0"/>
                <a:cs typeface="Times New Roman" pitchFamily="18" charset="0"/>
              </a:rPr>
              <a:t>Submission and signing of declaration or certificate</a:t>
            </a:r>
            <a:endParaRPr lang="en-ZA" sz="1600" b="1" dirty="0" smtClean="0">
              <a:latin typeface="Arial Narrow" pitchFamily="34" charset="0"/>
              <a:cs typeface="Arial" pitchFamily="34" charset="0"/>
            </a:endParaRPr>
          </a:p>
          <a:p>
            <a:pPr indent="612775" algn="just" eaLnBrk="0" fontAlgn="base" hangingPunct="0">
              <a:spcBef>
                <a:spcPct val="0"/>
              </a:spcBef>
              <a:spcAft>
                <a:spcPct val="0"/>
              </a:spcAft>
              <a:buFont typeface="Wingdings" pitchFamily="2" charset="2"/>
              <a:buChar char="q"/>
              <a:tabLst>
                <a:tab pos="6073775" algn="r"/>
              </a:tabLst>
            </a:pPr>
            <a:r>
              <a:rPr lang="en-GB" sz="1600" b="1" dirty="0" smtClean="0">
                <a:solidFill>
                  <a:srgbClr val="FF0000"/>
                </a:solidFill>
                <a:latin typeface="Arial Narrow" pitchFamily="34" charset="0"/>
                <a:ea typeface="Times New Roman" pitchFamily="18" charset="0"/>
                <a:cs typeface="Times New Roman" pitchFamily="18" charset="0"/>
              </a:rPr>
              <a:t>Declaration of interest</a:t>
            </a:r>
            <a:endParaRPr lang="en-ZA" sz="1600" b="1" dirty="0" smtClean="0">
              <a:solidFill>
                <a:srgbClr val="FF0000"/>
              </a:solidFill>
              <a:latin typeface="Arial Narrow" pitchFamily="34" charset="0"/>
              <a:cs typeface="Arial" pitchFamily="34" charset="0"/>
            </a:endParaRPr>
          </a:p>
          <a:p>
            <a:pPr indent="612775" algn="just" eaLnBrk="0" fontAlgn="base" hangingPunct="0">
              <a:spcBef>
                <a:spcPct val="0"/>
              </a:spcBef>
              <a:spcAft>
                <a:spcPct val="0"/>
              </a:spcAft>
              <a:buFont typeface="Wingdings" pitchFamily="2" charset="2"/>
              <a:buChar char="q"/>
              <a:tabLst>
                <a:tab pos="6073775" algn="r"/>
              </a:tabLst>
            </a:pPr>
            <a:r>
              <a:rPr lang="en-GB" sz="1600" b="1" dirty="0" smtClean="0">
                <a:latin typeface="Arial Narrow" pitchFamily="34" charset="0"/>
                <a:ea typeface="Times New Roman" pitchFamily="18" charset="0"/>
                <a:cs typeface="Times New Roman" pitchFamily="18" charset="0"/>
              </a:rPr>
              <a:t>Providers own conditions</a:t>
            </a:r>
            <a:endParaRPr lang="en-ZA" sz="1600" b="1" dirty="0" smtClean="0">
              <a:latin typeface="Arial Narrow" pitchFamily="34" charset="0"/>
              <a:cs typeface="Arial" pitchFamily="34" charset="0"/>
            </a:endParaRPr>
          </a:p>
          <a:p>
            <a:pPr indent="612775" algn="just" eaLnBrk="0" fontAlgn="base" hangingPunct="0">
              <a:spcBef>
                <a:spcPct val="0"/>
              </a:spcBef>
              <a:spcAft>
                <a:spcPct val="0"/>
              </a:spcAft>
              <a:buFont typeface="Wingdings" pitchFamily="2" charset="2"/>
              <a:buChar char="q"/>
              <a:tabLst>
                <a:tab pos="6073775" algn="r"/>
              </a:tabLst>
            </a:pPr>
            <a:r>
              <a:rPr lang="en-GB" sz="1600" b="1" dirty="0" smtClean="0">
                <a:latin typeface="Arial Narrow" pitchFamily="34" charset="0"/>
                <a:ea typeface="Times New Roman" pitchFamily="18" charset="0"/>
                <a:cs typeface="Times New Roman" pitchFamily="18" charset="0"/>
              </a:rPr>
              <a:t>Evaluation from R30 000 and up to R200 000</a:t>
            </a:r>
            <a:endParaRPr lang="en-ZA" sz="1600" b="1" dirty="0" smtClean="0">
              <a:latin typeface="Arial Narrow" pitchFamily="34" charset="0"/>
              <a:cs typeface="Arial" pitchFamily="34" charset="0"/>
            </a:endParaRPr>
          </a:p>
          <a:p>
            <a:pPr indent="612775" algn="just" eaLnBrk="0" fontAlgn="base" hangingPunct="0">
              <a:spcBef>
                <a:spcPct val="0"/>
              </a:spcBef>
              <a:spcAft>
                <a:spcPct val="0"/>
              </a:spcAft>
              <a:buFont typeface="Wingdings" pitchFamily="2" charset="2"/>
              <a:buChar char="q"/>
              <a:tabLst>
                <a:tab pos="6073775" algn="r"/>
              </a:tabLst>
            </a:pPr>
            <a:r>
              <a:rPr lang="en-GB" sz="1600" b="1" dirty="0" smtClean="0">
                <a:latin typeface="Arial Narrow" pitchFamily="34" charset="0"/>
                <a:ea typeface="Times New Roman" pitchFamily="18" charset="0"/>
                <a:cs typeface="Times New Roman" pitchFamily="18" charset="0"/>
              </a:rPr>
              <a:t>Bid evaluation committee for procurement above R200 000</a:t>
            </a:r>
            <a:endParaRPr lang="en-ZA" sz="1600" b="1" dirty="0" smtClean="0">
              <a:latin typeface="Arial Narrow" pitchFamily="34" charset="0"/>
              <a:cs typeface="Arial" pitchFamily="34" charset="0"/>
            </a:endParaRPr>
          </a:p>
          <a:p>
            <a:pPr indent="612775" algn="just" eaLnBrk="0" fontAlgn="base" hangingPunct="0">
              <a:spcBef>
                <a:spcPct val="0"/>
              </a:spcBef>
              <a:spcAft>
                <a:spcPct val="0"/>
              </a:spcAft>
              <a:buFont typeface="Wingdings" pitchFamily="2" charset="2"/>
              <a:buChar char="q"/>
              <a:tabLst>
                <a:tab pos="6073775" algn="r"/>
              </a:tabLst>
            </a:pPr>
            <a:r>
              <a:rPr lang="en-GB" sz="1600" b="1" dirty="0" smtClean="0">
                <a:latin typeface="Arial Narrow" pitchFamily="34" charset="0"/>
                <a:ea typeface="Times New Roman" pitchFamily="18" charset="0"/>
                <a:cs typeface="Times New Roman" pitchFamily="18" charset="0"/>
              </a:rPr>
              <a:t>Format of the recommendation report</a:t>
            </a:r>
            <a:endParaRPr lang="en-ZA" sz="1600" b="1" dirty="0" smtClean="0">
              <a:latin typeface="Arial Narrow" pitchFamily="34" charset="0"/>
              <a:cs typeface="Arial" pitchFamily="34" charset="0"/>
            </a:endParaRPr>
          </a:p>
          <a:p>
            <a:pPr indent="612775" algn="just" eaLnBrk="0" fontAlgn="base" hangingPunct="0">
              <a:spcBef>
                <a:spcPct val="0"/>
              </a:spcBef>
              <a:spcAft>
                <a:spcPct val="0"/>
              </a:spcAft>
              <a:buFont typeface="Wingdings" pitchFamily="2" charset="2"/>
              <a:buChar char="q"/>
              <a:tabLst>
                <a:tab pos="6073775" algn="r"/>
              </a:tabLst>
            </a:pPr>
            <a:r>
              <a:rPr lang="en-GB" sz="1600" b="1" dirty="0" smtClean="0">
                <a:latin typeface="Arial Narrow" pitchFamily="34" charset="0"/>
                <a:ea typeface="Times New Roman" pitchFamily="18" charset="0"/>
                <a:cs typeface="Times New Roman" pitchFamily="18" charset="0"/>
              </a:rPr>
              <a:t>Information that must be supplied</a:t>
            </a:r>
            <a:endParaRPr lang="en-ZA" dirty="0"/>
          </a:p>
        </p:txBody>
      </p:sp>
      <p:sp>
        <p:nvSpPr>
          <p:cNvPr id="11" name="10-Point Star 10"/>
          <p:cNvSpPr/>
          <p:nvPr/>
        </p:nvSpPr>
        <p:spPr>
          <a:xfrm>
            <a:off x="6732240" y="3861048"/>
            <a:ext cx="2232248" cy="2304256"/>
          </a:xfrm>
          <a:prstGeom prst="star1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schemeClr val="accent4">
                    <a:lumMod val="50000"/>
                  </a:schemeClr>
                </a:solidFill>
                <a:latin typeface="Arial Black" pitchFamily="34" charset="0"/>
              </a:rPr>
              <a:t>Non responsive tenders – See notes on Municipal taxes and Tax clearance certificates</a:t>
            </a:r>
            <a:endParaRPr lang="en-ZA" sz="1200" b="1" dirty="0">
              <a:solidFill>
                <a:schemeClr val="accent4">
                  <a:lumMod val="50000"/>
                </a:schemeClr>
              </a:solidFill>
              <a:latin typeface="Arial Black" pitchFamily="34" charset="0"/>
            </a:endParaRPr>
          </a:p>
        </p:txBody>
      </p:sp>
      <p:sp>
        <p:nvSpPr>
          <p:cNvPr id="12" name="Text Box 3"/>
          <p:cNvSpPr txBox="1">
            <a:spLocks/>
          </p:cNvSpPr>
          <p:nvPr/>
        </p:nvSpPr>
        <p:spPr bwMode="auto">
          <a:xfrm>
            <a:off x="251520" y="908720"/>
            <a:ext cx="2016224" cy="5688632"/>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en-ZA" sz="1100" b="1" i="0" u="none" strike="noStrike" cap="none" normalizeH="0" baseline="0" dirty="0" smtClean="0">
                <a:ln>
                  <a:noFill/>
                </a:ln>
                <a:solidFill>
                  <a:schemeClr val="tx1"/>
                </a:solidFill>
                <a:effectLst/>
                <a:latin typeface="Arial Narrow" pitchFamily="34" charset="0"/>
                <a:cs typeface="Arial" pitchFamily="34" charset="0"/>
              </a:rPr>
              <a:t>ACQUISITION MANAGEMENT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1100" b="1" i="0" u="none" strike="noStrike" cap="none" normalizeH="0" baseline="0" dirty="0" smtClean="0">
                <a:ln>
                  <a:noFill/>
                </a:ln>
                <a:solidFill>
                  <a:schemeClr val="tx1"/>
                </a:solidFill>
                <a:effectLst/>
                <a:latin typeface="Arial Narrow" pitchFamily="34" charset="0"/>
                <a:cs typeface="Arial" pitchFamily="34" charset="0"/>
              </a:rPr>
              <a:t>Acquisition Management System</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Compilation of bid documents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Receipt and opening of bids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Evaluation and adjudication </a:t>
            </a:r>
            <a:r>
              <a:rPr kumimoji="0" lang="en-US" sz="1100" b="1" i="0" u="none" strike="noStrike" cap="none" normalizeH="0" baseline="0" dirty="0" smtClean="0">
                <a:ln>
                  <a:noFill/>
                </a:ln>
                <a:solidFill>
                  <a:schemeClr val="tx1"/>
                </a:solidFill>
                <a:effectLst/>
                <a:latin typeface="Arial Narrow" pitchFamily="34" charset="0"/>
                <a:cs typeface="Arial" pitchFamily="34" charset="0"/>
              </a:rPr>
              <a:t>of bids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11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1100" b="1" i="0" u="none" strike="noStrike" cap="none" normalizeH="0" baseline="0" dirty="0" smtClean="0">
                <a:ln>
                  <a:noFill/>
                </a:ln>
                <a:solidFill>
                  <a:schemeClr val="tx1"/>
                </a:solidFill>
                <a:effectLst/>
                <a:latin typeface="Arial Narrow" pitchFamily="34" charset="0"/>
                <a:cs typeface="Arial" pitchFamily="34" charset="0"/>
              </a:rPr>
              <a:t>Acquisition process: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Petty cash</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Verbal Quotes </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Written Quotes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Competitive </a:t>
            </a:r>
            <a:r>
              <a:rPr kumimoji="0" lang="en-US" sz="1100" b="1" i="0" u="none" strike="noStrike" cap="none" normalizeH="0" baseline="0" dirty="0" smtClean="0">
                <a:ln>
                  <a:noFill/>
                </a:ln>
                <a:solidFill>
                  <a:schemeClr val="tx1"/>
                </a:solidFill>
                <a:effectLst/>
                <a:latin typeface="Arial Narrow" pitchFamily="34" charset="0"/>
                <a:cs typeface="Arial" pitchFamily="34" charset="0"/>
              </a:rPr>
              <a:t>bidding</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Limited bidding</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Transversal bids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Direct negotiation</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Consultants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IT</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Banking</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Safety arrangements</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Procurement abroad</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Organs of state</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Roster</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List of selected suppliers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Emergency</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Urgent procurement</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Unsolicited bids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Sponsorships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575446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MODULE 4 – ACQUISITION MANAGEMENT</a:t>
            </a:r>
            <a:endParaRPr lang="en-ZA" sz="3200" b="1" dirty="0">
              <a:solidFill>
                <a:schemeClr val="tx1">
                  <a:lumMod val="75000"/>
                  <a:lumOff val="25000"/>
                </a:schemeClr>
              </a:solidFill>
            </a:endParaRPr>
          </a:p>
        </p:txBody>
      </p:sp>
      <p:sp>
        <p:nvSpPr>
          <p:cNvPr id="6" name="TextBox 5"/>
          <p:cNvSpPr txBox="1"/>
          <p:nvPr/>
        </p:nvSpPr>
        <p:spPr>
          <a:xfrm>
            <a:off x="539552" y="980728"/>
            <a:ext cx="7992888" cy="1815882"/>
          </a:xfrm>
          <a:prstGeom prst="rect">
            <a:avLst/>
          </a:prstGeom>
          <a:noFill/>
        </p:spPr>
        <p:txBody>
          <a:bodyPr wrap="square" rtlCol="0">
            <a:spAutoFit/>
          </a:bodyPr>
          <a:lstStyle/>
          <a:p>
            <a:pPr lvl="4"/>
            <a:endParaRPr lang="en-US" sz="2000" dirty="0"/>
          </a:p>
          <a:p>
            <a:pPr lvl="4"/>
            <a:endParaRPr lang="en-US" sz="2000" dirty="0"/>
          </a:p>
          <a:p>
            <a:pPr lvl="4"/>
            <a:endParaRPr lang="en-US" dirty="0"/>
          </a:p>
          <a:p>
            <a:pPr lvl="3"/>
            <a:endParaRPr lang="en-US" dirty="0"/>
          </a:p>
          <a:p>
            <a:pPr lvl="3"/>
            <a:endParaRPr lang="en-US" dirty="0"/>
          </a:p>
          <a:p>
            <a:pPr lvl="4"/>
            <a:endParaRPr lang="en-ZA" dirty="0"/>
          </a:p>
        </p:txBody>
      </p:sp>
      <p:sp>
        <p:nvSpPr>
          <p:cNvPr id="9" name="Slide Number Placeholder 8"/>
          <p:cNvSpPr>
            <a:spLocks noGrp="1"/>
          </p:cNvSpPr>
          <p:nvPr>
            <p:ph type="sldNum" sz="quarter" idx="12"/>
          </p:nvPr>
        </p:nvSpPr>
        <p:spPr/>
        <p:txBody>
          <a:bodyPr/>
          <a:lstStyle/>
          <a:p>
            <a:fld id="{C97F4B4B-1DA3-4C64-BEF4-4C458259B3CF}" type="slidenum">
              <a:rPr lang="en-ZA" smtClean="0"/>
              <a:pPr/>
              <a:t>25</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04183"/>
            <a:ext cx="1804377" cy="563355"/>
          </a:xfrm>
          <a:prstGeom prst="rect">
            <a:avLst/>
          </a:prstGeom>
        </p:spPr>
      </p:pic>
      <p:sp>
        <p:nvSpPr>
          <p:cNvPr id="10" name="Rectangle 9"/>
          <p:cNvSpPr/>
          <p:nvPr/>
        </p:nvSpPr>
        <p:spPr>
          <a:xfrm>
            <a:off x="2339752" y="1124744"/>
            <a:ext cx="6264696" cy="4770537"/>
          </a:xfrm>
          <a:prstGeom prst="rect">
            <a:avLst/>
          </a:prstGeom>
        </p:spPr>
        <p:txBody>
          <a:bodyPr wrap="square">
            <a:spAutoFit/>
          </a:bodyPr>
          <a:lstStyle/>
          <a:p>
            <a:pPr indent="612775" algn="just" eaLnBrk="0" fontAlgn="base" hangingPunct="0">
              <a:spcBef>
                <a:spcPct val="0"/>
              </a:spcBef>
              <a:spcAft>
                <a:spcPct val="0"/>
              </a:spcAft>
              <a:buFont typeface="Wingdings" pitchFamily="2" charset="2"/>
              <a:buChar char="q"/>
              <a:tabLst>
                <a:tab pos="6073775" algn="r"/>
              </a:tabLst>
            </a:pPr>
            <a:r>
              <a:rPr lang="en-GB" sz="1600" b="1" dirty="0" smtClean="0">
                <a:latin typeface="Arial Narrow" pitchFamily="34" charset="0"/>
                <a:ea typeface="Times New Roman" pitchFamily="18" charset="0"/>
                <a:cs typeface="Times New Roman" pitchFamily="18" charset="0"/>
              </a:rPr>
              <a:t>Consideration of additional information</a:t>
            </a:r>
            <a:endParaRPr lang="en-ZA" sz="1600" b="1" dirty="0" smtClean="0">
              <a:latin typeface="Arial" pitchFamily="34" charset="0"/>
              <a:cs typeface="Arial" pitchFamily="34" charset="0"/>
            </a:endParaRPr>
          </a:p>
          <a:p>
            <a:pPr indent="612775" algn="just" eaLnBrk="0" fontAlgn="base" hangingPunct="0">
              <a:spcBef>
                <a:spcPct val="0"/>
              </a:spcBef>
              <a:spcAft>
                <a:spcPct val="0"/>
              </a:spcAft>
              <a:buFont typeface="Wingdings" pitchFamily="2" charset="2"/>
              <a:buChar char="q"/>
              <a:tabLst>
                <a:tab pos="6073775" algn="r"/>
              </a:tabLst>
            </a:pPr>
            <a:r>
              <a:rPr lang="en-GB" sz="1600" b="1" dirty="0" smtClean="0">
                <a:latin typeface="Arial Narrow" pitchFamily="34" charset="0"/>
                <a:ea typeface="Times New Roman" pitchFamily="18" charset="0"/>
                <a:cs typeface="Times New Roman" pitchFamily="18" charset="0"/>
              </a:rPr>
              <a:t>Cancellation of Quotation Bids</a:t>
            </a:r>
            <a:endParaRPr lang="en-ZA" sz="1600" b="1" dirty="0" smtClean="0">
              <a:latin typeface="Arial" pitchFamily="34" charset="0"/>
              <a:cs typeface="Arial" pitchFamily="34" charset="0"/>
            </a:endParaRPr>
          </a:p>
          <a:p>
            <a:pPr indent="612775" algn="just" eaLnBrk="0" fontAlgn="base" hangingPunct="0">
              <a:spcBef>
                <a:spcPct val="0"/>
              </a:spcBef>
              <a:spcAft>
                <a:spcPct val="0"/>
              </a:spcAft>
              <a:buFont typeface="Wingdings" pitchFamily="2" charset="2"/>
              <a:buChar char="q"/>
              <a:tabLst>
                <a:tab pos="6073775" algn="r"/>
              </a:tabLst>
            </a:pPr>
            <a:r>
              <a:rPr lang="en-GB" sz="1600" b="1" dirty="0" smtClean="0">
                <a:latin typeface="Arial Narrow" pitchFamily="34" charset="0"/>
                <a:ea typeface="Times New Roman" pitchFamily="18" charset="0"/>
                <a:cs typeface="Times New Roman" pitchFamily="18" charset="0"/>
              </a:rPr>
              <a:t>Discussion with bidders</a:t>
            </a:r>
            <a:endParaRPr lang="en-ZA" sz="1600" b="1" dirty="0" smtClean="0">
              <a:latin typeface="Arial" pitchFamily="34" charset="0"/>
              <a:cs typeface="Arial" pitchFamily="34" charset="0"/>
            </a:endParaRPr>
          </a:p>
          <a:p>
            <a:pPr indent="612775" algn="just" eaLnBrk="0" fontAlgn="base" hangingPunct="0">
              <a:spcBef>
                <a:spcPct val="0"/>
              </a:spcBef>
              <a:spcAft>
                <a:spcPct val="0"/>
              </a:spcAft>
              <a:buFont typeface="Wingdings" pitchFamily="2" charset="2"/>
              <a:buChar char="q"/>
              <a:tabLst>
                <a:tab pos="6073775" algn="r"/>
              </a:tabLst>
            </a:pPr>
            <a:r>
              <a:rPr lang="en-GB" sz="1600" b="1" dirty="0" smtClean="0">
                <a:latin typeface="Arial Narrow" pitchFamily="34" charset="0"/>
                <a:ea typeface="Times New Roman" pitchFamily="18" charset="0"/>
                <a:cs typeface="Times New Roman" pitchFamily="18" charset="0"/>
              </a:rPr>
              <a:t>Verifying Preferences</a:t>
            </a:r>
            <a:endParaRPr lang="en-ZA" sz="1600" b="1" dirty="0" smtClean="0">
              <a:latin typeface="Arial" pitchFamily="34" charset="0"/>
              <a:cs typeface="Arial" pitchFamily="34" charset="0"/>
            </a:endParaRPr>
          </a:p>
          <a:p>
            <a:pPr indent="612775" algn="just" eaLnBrk="0" fontAlgn="base" hangingPunct="0">
              <a:spcBef>
                <a:spcPct val="0"/>
              </a:spcBef>
              <a:spcAft>
                <a:spcPct val="0"/>
              </a:spcAft>
              <a:buFont typeface="Wingdings" pitchFamily="2" charset="2"/>
              <a:buChar char="q"/>
              <a:tabLst>
                <a:tab pos="6073775" algn="r"/>
              </a:tabLst>
            </a:pPr>
            <a:r>
              <a:rPr lang="en-GB" sz="1600" b="1" dirty="0" smtClean="0">
                <a:latin typeface="Arial Narrow" pitchFamily="34" charset="0"/>
                <a:ea typeface="Times New Roman" pitchFamily="18" charset="0"/>
                <a:cs typeface="Times New Roman" pitchFamily="18" charset="0"/>
              </a:rPr>
              <a:t>Amendment of prices prior to lapse of validity</a:t>
            </a:r>
            <a:endParaRPr lang="en-ZA" sz="1600" b="1" dirty="0" smtClean="0">
              <a:latin typeface="Arial" pitchFamily="34" charset="0"/>
              <a:cs typeface="Arial" pitchFamily="34" charset="0"/>
            </a:endParaRPr>
          </a:p>
          <a:p>
            <a:pPr indent="612775" algn="just" eaLnBrk="0" fontAlgn="base" hangingPunct="0">
              <a:spcBef>
                <a:spcPct val="0"/>
              </a:spcBef>
              <a:spcAft>
                <a:spcPct val="0"/>
              </a:spcAft>
              <a:buFont typeface="Wingdings" pitchFamily="2" charset="2"/>
              <a:buChar char="q"/>
              <a:tabLst>
                <a:tab pos="6073775" algn="r"/>
              </a:tabLst>
            </a:pPr>
            <a:r>
              <a:rPr lang="en-GB" sz="1600" b="1" dirty="0" smtClean="0">
                <a:latin typeface="Arial Narrow" pitchFamily="34" charset="0"/>
                <a:ea typeface="Times New Roman" pitchFamily="18" charset="0"/>
                <a:cs typeface="Times New Roman" pitchFamily="18" charset="0"/>
              </a:rPr>
              <a:t>Extension of validity period</a:t>
            </a:r>
            <a:endParaRPr lang="en-ZA" sz="1600" b="1" dirty="0" smtClean="0">
              <a:latin typeface="Arial" pitchFamily="34" charset="0"/>
              <a:cs typeface="Arial" pitchFamily="34" charset="0"/>
            </a:endParaRPr>
          </a:p>
          <a:p>
            <a:pPr indent="612775" algn="just" eaLnBrk="0" fontAlgn="base" hangingPunct="0">
              <a:spcBef>
                <a:spcPct val="0"/>
              </a:spcBef>
              <a:spcAft>
                <a:spcPct val="0"/>
              </a:spcAft>
              <a:buFont typeface="Wingdings" pitchFamily="2" charset="2"/>
              <a:buChar char="q"/>
              <a:tabLst>
                <a:tab pos="6073775" algn="r"/>
              </a:tabLst>
            </a:pPr>
            <a:r>
              <a:rPr lang="en-GB" sz="1600" b="1" dirty="0" smtClean="0">
                <a:latin typeface="Arial Narrow" pitchFamily="34" charset="0"/>
                <a:ea typeface="Times New Roman" pitchFamily="18" charset="0"/>
                <a:cs typeface="Times New Roman" pitchFamily="18" charset="0"/>
              </a:rPr>
              <a:t>New and unproven products</a:t>
            </a:r>
            <a:endParaRPr lang="en-ZA" sz="1600" b="1" dirty="0" smtClean="0">
              <a:latin typeface="Arial" pitchFamily="34" charset="0"/>
              <a:cs typeface="Arial" pitchFamily="34" charset="0"/>
            </a:endParaRPr>
          </a:p>
          <a:p>
            <a:pPr indent="612775" algn="just" eaLnBrk="0" fontAlgn="base" hangingPunct="0">
              <a:spcBef>
                <a:spcPct val="0"/>
              </a:spcBef>
              <a:spcAft>
                <a:spcPct val="0"/>
              </a:spcAft>
              <a:buFont typeface="Wingdings" pitchFamily="2" charset="2"/>
              <a:buChar char="q"/>
              <a:tabLst>
                <a:tab pos="6073775" algn="r"/>
              </a:tabLst>
            </a:pPr>
            <a:r>
              <a:rPr lang="en-GB" sz="1600" b="1" dirty="0" smtClean="0">
                <a:latin typeface="Arial Narrow" pitchFamily="34" charset="0"/>
                <a:ea typeface="Times New Roman" pitchFamily="18" charset="0"/>
                <a:cs typeface="Times New Roman" pitchFamily="18" charset="0"/>
              </a:rPr>
              <a:t>Country of origin</a:t>
            </a:r>
            <a:endParaRPr lang="en-ZA" sz="1600" b="1" dirty="0" smtClean="0">
              <a:latin typeface="Arial" pitchFamily="34" charset="0"/>
              <a:cs typeface="Arial" pitchFamily="34" charset="0"/>
            </a:endParaRPr>
          </a:p>
          <a:p>
            <a:pPr indent="612775" algn="just" eaLnBrk="0" fontAlgn="base" hangingPunct="0">
              <a:spcBef>
                <a:spcPct val="0"/>
              </a:spcBef>
              <a:spcAft>
                <a:spcPct val="0"/>
              </a:spcAft>
              <a:buFont typeface="Wingdings" pitchFamily="2" charset="2"/>
              <a:buChar char="q"/>
              <a:tabLst>
                <a:tab pos="6073775" algn="r"/>
              </a:tabLst>
            </a:pPr>
            <a:r>
              <a:rPr lang="en-GB" sz="1600" b="1" dirty="0" smtClean="0">
                <a:latin typeface="Arial Narrow" pitchFamily="34" charset="0"/>
                <a:ea typeface="Times New Roman" pitchFamily="18" charset="0"/>
                <a:cs typeface="Times New Roman" pitchFamily="18" charset="0"/>
              </a:rPr>
              <a:t>Deviations from specifications</a:t>
            </a:r>
            <a:endParaRPr lang="en-ZA" sz="1600" b="1" dirty="0" smtClean="0">
              <a:latin typeface="Arial" pitchFamily="34" charset="0"/>
              <a:cs typeface="Arial" pitchFamily="34" charset="0"/>
            </a:endParaRPr>
          </a:p>
          <a:p>
            <a:pPr indent="612775" algn="just" eaLnBrk="0" fontAlgn="base" hangingPunct="0">
              <a:spcBef>
                <a:spcPct val="0"/>
              </a:spcBef>
              <a:spcAft>
                <a:spcPct val="0"/>
              </a:spcAft>
              <a:buFont typeface="Wingdings" pitchFamily="2" charset="2"/>
              <a:buChar char="q"/>
              <a:tabLst>
                <a:tab pos="6073775" algn="r"/>
              </a:tabLst>
            </a:pPr>
            <a:r>
              <a:rPr lang="en-GB" sz="1600" b="1" dirty="0" smtClean="0">
                <a:latin typeface="Arial Narrow" pitchFamily="34" charset="0"/>
                <a:ea typeface="Times New Roman" pitchFamily="18" charset="0"/>
                <a:cs typeface="Times New Roman" pitchFamily="18" charset="0"/>
              </a:rPr>
              <a:t>Alternative offers</a:t>
            </a:r>
            <a:endParaRPr lang="en-ZA" sz="1600" b="1" dirty="0" smtClean="0">
              <a:latin typeface="Arial" pitchFamily="34" charset="0"/>
              <a:cs typeface="Arial" pitchFamily="34" charset="0"/>
            </a:endParaRPr>
          </a:p>
          <a:p>
            <a:pPr indent="612775" algn="just" eaLnBrk="0" fontAlgn="base" hangingPunct="0">
              <a:spcBef>
                <a:spcPct val="0"/>
              </a:spcBef>
              <a:spcAft>
                <a:spcPct val="0"/>
              </a:spcAft>
              <a:buFont typeface="Wingdings" pitchFamily="2" charset="2"/>
              <a:buChar char="q"/>
              <a:tabLst>
                <a:tab pos="6073775" algn="r"/>
              </a:tabLst>
            </a:pPr>
            <a:r>
              <a:rPr lang="en-GB" sz="1600" b="1" dirty="0" smtClean="0">
                <a:latin typeface="Arial Narrow" pitchFamily="34" charset="0"/>
                <a:ea typeface="Times New Roman" pitchFamily="18" charset="0"/>
                <a:cs typeface="Times New Roman" pitchFamily="18" charset="0"/>
              </a:rPr>
              <a:t>Improvement on specifications</a:t>
            </a:r>
            <a:endParaRPr lang="en-ZA" sz="1600" b="1" dirty="0" smtClean="0">
              <a:latin typeface="Arial" pitchFamily="34" charset="0"/>
              <a:cs typeface="Arial" pitchFamily="34" charset="0"/>
            </a:endParaRPr>
          </a:p>
          <a:p>
            <a:pPr indent="612775" algn="just" eaLnBrk="0" fontAlgn="base" hangingPunct="0">
              <a:spcBef>
                <a:spcPct val="0"/>
              </a:spcBef>
              <a:spcAft>
                <a:spcPct val="0"/>
              </a:spcAft>
              <a:buFont typeface="Wingdings" pitchFamily="2" charset="2"/>
              <a:buChar char="q"/>
              <a:tabLst>
                <a:tab pos="6073775" algn="r"/>
              </a:tabLst>
            </a:pPr>
            <a:r>
              <a:rPr lang="en-GB" sz="1600" b="1" dirty="0" smtClean="0">
                <a:latin typeface="Arial Narrow" pitchFamily="34" charset="0"/>
                <a:ea typeface="Times New Roman" pitchFamily="18" charset="0"/>
                <a:cs typeface="Times New Roman" pitchFamily="18" charset="0"/>
              </a:rPr>
              <a:t>Equal offers</a:t>
            </a:r>
            <a:endParaRPr lang="en-ZA" sz="1600" b="1" dirty="0" smtClean="0">
              <a:latin typeface="Arial" pitchFamily="34" charset="0"/>
              <a:cs typeface="Arial" pitchFamily="34" charset="0"/>
            </a:endParaRPr>
          </a:p>
          <a:p>
            <a:pPr indent="612775" algn="just" eaLnBrk="0" fontAlgn="base" hangingPunct="0">
              <a:spcBef>
                <a:spcPct val="0"/>
              </a:spcBef>
              <a:spcAft>
                <a:spcPct val="0"/>
              </a:spcAft>
              <a:buFont typeface="Wingdings" pitchFamily="2" charset="2"/>
              <a:buChar char="q"/>
              <a:tabLst>
                <a:tab pos="6073775" algn="r"/>
              </a:tabLst>
            </a:pPr>
            <a:r>
              <a:rPr lang="en-GB" sz="1600" b="1" dirty="0" smtClean="0">
                <a:latin typeface="Arial Narrow" pitchFamily="34" charset="0"/>
                <a:ea typeface="Times New Roman" pitchFamily="18" charset="0"/>
                <a:cs typeface="Times New Roman" pitchFamily="18" charset="0"/>
              </a:rPr>
              <a:t>Additional Quantities</a:t>
            </a:r>
            <a:endParaRPr lang="en-ZA" sz="1600" b="1" dirty="0" smtClean="0">
              <a:latin typeface="Arial" pitchFamily="34" charset="0"/>
              <a:cs typeface="Arial" pitchFamily="34" charset="0"/>
            </a:endParaRPr>
          </a:p>
          <a:p>
            <a:pPr indent="612775" algn="just" eaLnBrk="0" fontAlgn="base" hangingPunct="0">
              <a:spcBef>
                <a:spcPct val="0"/>
              </a:spcBef>
              <a:spcAft>
                <a:spcPct val="0"/>
              </a:spcAft>
              <a:buFont typeface="Wingdings" pitchFamily="2" charset="2"/>
              <a:buChar char="q"/>
              <a:tabLst>
                <a:tab pos="6073775" algn="r"/>
              </a:tabLst>
            </a:pPr>
            <a:r>
              <a:rPr lang="en-GB" sz="1600" b="1" dirty="0" smtClean="0">
                <a:latin typeface="Arial Narrow" pitchFamily="34" charset="0"/>
                <a:ea typeface="Times New Roman" pitchFamily="18" charset="0"/>
                <a:cs typeface="Times New Roman" pitchFamily="18" charset="0"/>
              </a:rPr>
              <a:t>Samples</a:t>
            </a:r>
            <a:endParaRPr lang="en-ZA" sz="1600" b="1" dirty="0" smtClean="0">
              <a:latin typeface="Arial" pitchFamily="34" charset="0"/>
              <a:cs typeface="Arial" pitchFamily="34" charset="0"/>
            </a:endParaRPr>
          </a:p>
          <a:p>
            <a:pPr indent="612775" algn="just" eaLnBrk="0" fontAlgn="base" hangingPunct="0">
              <a:spcBef>
                <a:spcPct val="0"/>
              </a:spcBef>
              <a:spcAft>
                <a:spcPct val="0"/>
              </a:spcAft>
              <a:buFont typeface="Wingdings" pitchFamily="2" charset="2"/>
              <a:buChar char="q"/>
              <a:tabLst>
                <a:tab pos="6073775" algn="r"/>
              </a:tabLst>
            </a:pPr>
            <a:r>
              <a:rPr lang="en-GB" sz="1600" b="1" dirty="0" smtClean="0">
                <a:latin typeface="Arial Narrow" pitchFamily="34" charset="0"/>
                <a:ea typeface="Times New Roman" pitchFamily="18" charset="0"/>
                <a:cs typeface="Times New Roman" pitchFamily="18" charset="0"/>
              </a:rPr>
              <a:t>Comparison of Quoted prices</a:t>
            </a:r>
            <a:endParaRPr lang="en-ZA" sz="1600" b="1" dirty="0" smtClean="0">
              <a:latin typeface="Arial" pitchFamily="34" charset="0"/>
              <a:cs typeface="Arial" pitchFamily="34" charset="0"/>
            </a:endParaRPr>
          </a:p>
          <a:p>
            <a:pPr indent="612775" algn="just" eaLnBrk="0" fontAlgn="base" hangingPunct="0">
              <a:spcBef>
                <a:spcPct val="0"/>
              </a:spcBef>
              <a:spcAft>
                <a:spcPct val="0"/>
              </a:spcAft>
              <a:buFont typeface="Wingdings" pitchFamily="2" charset="2"/>
              <a:buChar char="q"/>
              <a:tabLst>
                <a:tab pos="6073775" algn="r"/>
              </a:tabLst>
            </a:pPr>
            <a:r>
              <a:rPr lang="en-GB" sz="1600" b="1" dirty="0" smtClean="0">
                <a:latin typeface="Arial Narrow" pitchFamily="34" charset="0"/>
                <a:ea typeface="Times New Roman" pitchFamily="18" charset="0"/>
                <a:cs typeface="Times New Roman" pitchFamily="18" charset="0"/>
              </a:rPr>
              <a:t>Comparative prices: Bids for contracts of more than three years</a:t>
            </a:r>
            <a:endParaRPr lang="en-ZA" sz="1600" b="1" dirty="0" smtClean="0">
              <a:latin typeface="Arial" pitchFamily="34" charset="0"/>
              <a:cs typeface="Arial" pitchFamily="34" charset="0"/>
            </a:endParaRPr>
          </a:p>
          <a:p>
            <a:pPr indent="612775" algn="just" eaLnBrk="0" fontAlgn="base" hangingPunct="0">
              <a:spcBef>
                <a:spcPct val="0"/>
              </a:spcBef>
              <a:spcAft>
                <a:spcPct val="0"/>
              </a:spcAft>
              <a:buFont typeface="Wingdings" pitchFamily="2" charset="2"/>
              <a:buChar char="q"/>
              <a:tabLst>
                <a:tab pos="6073775" algn="r"/>
              </a:tabLst>
            </a:pPr>
            <a:r>
              <a:rPr lang="en-GB" sz="1600" b="1" dirty="0" smtClean="0">
                <a:latin typeface="Arial Narrow" pitchFamily="34" charset="0"/>
                <a:ea typeface="Times New Roman" pitchFamily="18" charset="0"/>
                <a:cs typeface="Times New Roman" pitchFamily="18" charset="0"/>
              </a:rPr>
              <a:t>Confidentiality</a:t>
            </a:r>
            <a:endParaRPr lang="en-ZA" sz="1600" b="1" dirty="0" smtClean="0">
              <a:latin typeface="Arial" pitchFamily="34" charset="0"/>
              <a:cs typeface="Arial" pitchFamily="34" charset="0"/>
            </a:endParaRPr>
          </a:p>
          <a:p>
            <a:pPr indent="612775" algn="just" eaLnBrk="0" fontAlgn="base" hangingPunct="0">
              <a:spcBef>
                <a:spcPct val="0"/>
              </a:spcBef>
              <a:spcAft>
                <a:spcPct val="0"/>
              </a:spcAft>
              <a:buFont typeface="Wingdings" pitchFamily="2" charset="2"/>
              <a:buChar char="q"/>
              <a:tabLst>
                <a:tab pos="6073775" algn="r"/>
              </a:tabLst>
            </a:pPr>
            <a:r>
              <a:rPr lang="en-GB" sz="1600" b="1" dirty="0" smtClean="0">
                <a:latin typeface="Arial Narrow" pitchFamily="34" charset="0"/>
                <a:ea typeface="Times New Roman" pitchFamily="18" charset="0"/>
                <a:cs typeface="Times New Roman" pitchFamily="18" charset="0"/>
              </a:rPr>
              <a:t>Subcontracting and joint ventures</a:t>
            </a:r>
            <a:endParaRPr lang="en-ZA" sz="1600" b="1" dirty="0" smtClean="0">
              <a:latin typeface="Arial" pitchFamily="34" charset="0"/>
              <a:cs typeface="Arial" pitchFamily="34" charset="0"/>
            </a:endParaRPr>
          </a:p>
          <a:p>
            <a:pPr indent="612775" algn="just" eaLnBrk="0" fontAlgn="base" hangingPunct="0">
              <a:spcBef>
                <a:spcPct val="0"/>
              </a:spcBef>
              <a:spcAft>
                <a:spcPct val="0"/>
              </a:spcAft>
              <a:buFont typeface="Wingdings" pitchFamily="2" charset="2"/>
              <a:buChar char="q"/>
              <a:tabLst>
                <a:tab pos="6073775" algn="r"/>
              </a:tabLst>
            </a:pPr>
            <a:r>
              <a:rPr lang="en-GB" sz="1600" b="1" dirty="0" smtClean="0">
                <a:latin typeface="Arial Narrow" pitchFamily="34" charset="0"/>
                <a:ea typeface="Times New Roman" pitchFamily="18" charset="0"/>
                <a:cs typeface="Times New Roman" pitchFamily="18" charset="0"/>
              </a:rPr>
              <a:t>Clearance of providers prior to the award of a contract</a:t>
            </a:r>
            <a:endParaRPr lang="en-GB" sz="1600" b="1" dirty="0" smtClean="0">
              <a:latin typeface="Arial" pitchFamily="34" charset="0"/>
              <a:cs typeface="Arial" pitchFamily="34" charset="0"/>
            </a:endParaRPr>
          </a:p>
        </p:txBody>
      </p:sp>
      <p:sp>
        <p:nvSpPr>
          <p:cNvPr id="12" name="Text Box 3"/>
          <p:cNvSpPr txBox="1">
            <a:spLocks/>
          </p:cNvSpPr>
          <p:nvPr/>
        </p:nvSpPr>
        <p:spPr bwMode="auto">
          <a:xfrm>
            <a:off x="251520" y="908720"/>
            <a:ext cx="2016224" cy="5688632"/>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en-ZA" sz="1100" b="1" i="0" u="none" strike="noStrike" cap="none" normalizeH="0" baseline="0" dirty="0" smtClean="0">
                <a:ln>
                  <a:noFill/>
                </a:ln>
                <a:solidFill>
                  <a:schemeClr val="tx1"/>
                </a:solidFill>
                <a:effectLst/>
                <a:latin typeface="Arial Narrow" pitchFamily="34" charset="0"/>
                <a:cs typeface="Arial" pitchFamily="34" charset="0"/>
              </a:rPr>
              <a:t>ACQUISITION MANAGEMENT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1100" b="1" i="0" u="none" strike="noStrike" cap="none" normalizeH="0" baseline="0" dirty="0" smtClean="0">
                <a:ln>
                  <a:noFill/>
                </a:ln>
                <a:solidFill>
                  <a:schemeClr val="tx1"/>
                </a:solidFill>
                <a:effectLst/>
                <a:latin typeface="Arial Narrow" pitchFamily="34" charset="0"/>
                <a:cs typeface="Arial" pitchFamily="34" charset="0"/>
              </a:rPr>
              <a:t>Acquisition Management System</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Compilation of bid documents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Receipt and opening of bids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Evaluation and adjudication </a:t>
            </a:r>
            <a:r>
              <a:rPr kumimoji="0" lang="en-US" sz="1100" b="1" i="0" u="none" strike="noStrike" cap="none" normalizeH="0" baseline="0" dirty="0" smtClean="0">
                <a:ln>
                  <a:noFill/>
                </a:ln>
                <a:solidFill>
                  <a:schemeClr val="tx1"/>
                </a:solidFill>
                <a:effectLst/>
                <a:latin typeface="Arial Narrow" pitchFamily="34" charset="0"/>
                <a:cs typeface="Arial" pitchFamily="34" charset="0"/>
              </a:rPr>
              <a:t>of bids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11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1100" b="1" i="0" u="none" strike="noStrike" cap="none" normalizeH="0" baseline="0" dirty="0" smtClean="0">
                <a:ln>
                  <a:noFill/>
                </a:ln>
                <a:solidFill>
                  <a:schemeClr val="tx1"/>
                </a:solidFill>
                <a:effectLst/>
                <a:latin typeface="Arial Narrow" pitchFamily="34" charset="0"/>
                <a:cs typeface="Arial" pitchFamily="34" charset="0"/>
              </a:rPr>
              <a:t>Acquisition process: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Petty cash</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Verbal Quotes </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Written Quotes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Competitive </a:t>
            </a:r>
            <a:r>
              <a:rPr kumimoji="0" lang="en-US" sz="1100" b="1" i="0" u="none" strike="noStrike" cap="none" normalizeH="0" baseline="0" dirty="0" smtClean="0">
                <a:ln>
                  <a:noFill/>
                </a:ln>
                <a:solidFill>
                  <a:schemeClr val="tx1"/>
                </a:solidFill>
                <a:effectLst/>
                <a:latin typeface="Arial Narrow" pitchFamily="34" charset="0"/>
                <a:cs typeface="Arial" pitchFamily="34" charset="0"/>
              </a:rPr>
              <a:t>bidding</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Limited bidding</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Transversal bids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Direct negotiation</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Consultants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IT</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Banking</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Safety arrangements</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Procurement abroad</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Organs of state</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Roster</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List of selected suppliers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Emergency</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Urgent procurement</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Unsolicited bids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Sponsorships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575446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MODULE 4 – ACQUISITION MANAGEMENT</a:t>
            </a:r>
            <a:endParaRPr lang="en-ZA" sz="3200" b="1" dirty="0">
              <a:solidFill>
                <a:schemeClr val="tx1">
                  <a:lumMod val="75000"/>
                  <a:lumOff val="25000"/>
                </a:schemeClr>
              </a:solidFill>
            </a:endParaRPr>
          </a:p>
        </p:txBody>
      </p:sp>
      <p:sp>
        <p:nvSpPr>
          <p:cNvPr id="6" name="TextBox 5"/>
          <p:cNvSpPr txBox="1"/>
          <p:nvPr/>
        </p:nvSpPr>
        <p:spPr>
          <a:xfrm>
            <a:off x="539552" y="980728"/>
            <a:ext cx="7992888" cy="1815882"/>
          </a:xfrm>
          <a:prstGeom prst="rect">
            <a:avLst/>
          </a:prstGeom>
          <a:noFill/>
        </p:spPr>
        <p:txBody>
          <a:bodyPr wrap="square" rtlCol="0">
            <a:spAutoFit/>
          </a:bodyPr>
          <a:lstStyle/>
          <a:p>
            <a:pPr lvl="4"/>
            <a:endParaRPr lang="en-US" sz="2000" dirty="0"/>
          </a:p>
          <a:p>
            <a:pPr lvl="4"/>
            <a:endParaRPr lang="en-US" sz="2000" dirty="0"/>
          </a:p>
          <a:p>
            <a:pPr lvl="4"/>
            <a:endParaRPr lang="en-US" dirty="0"/>
          </a:p>
          <a:p>
            <a:pPr lvl="3"/>
            <a:endParaRPr lang="en-US" dirty="0"/>
          </a:p>
          <a:p>
            <a:pPr lvl="3"/>
            <a:endParaRPr lang="en-US" dirty="0"/>
          </a:p>
          <a:p>
            <a:pPr lvl="4"/>
            <a:endParaRPr lang="en-ZA" dirty="0"/>
          </a:p>
        </p:txBody>
      </p:sp>
      <p:sp>
        <p:nvSpPr>
          <p:cNvPr id="9" name="Slide Number Placeholder 8"/>
          <p:cNvSpPr>
            <a:spLocks noGrp="1"/>
          </p:cNvSpPr>
          <p:nvPr>
            <p:ph type="sldNum" sz="quarter" idx="12"/>
          </p:nvPr>
        </p:nvSpPr>
        <p:spPr/>
        <p:txBody>
          <a:bodyPr/>
          <a:lstStyle/>
          <a:p>
            <a:fld id="{C97F4B4B-1DA3-4C64-BEF4-4C458259B3CF}" type="slidenum">
              <a:rPr lang="en-ZA" smtClean="0"/>
              <a:pPr/>
              <a:t>26</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04183"/>
            <a:ext cx="1804377" cy="563355"/>
          </a:xfrm>
          <a:prstGeom prst="rect">
            <a:avLst/>
          </a:prstGeom>
        </p:spPr>
      </p:pic>
      <p:sp>
        <p:nvSpPr>
          <p:cNvPr id="10" name="Rectangle 9"/>
          <p:cNvSpPr/>
          <p:nvPr/>
        </p:nvSpPr>
        <p:spPr>
          <a:xfrm>
            <a:off x="2411760" y="1484784"/>
            <a:ext cx="6048672" cy="3477875"/>
          </a:xfrm>
          <a:prstGeom prst="rect">
            <a:avLst/>
          </a:prstGeom>
        </p:spPr>
        <p:txBody>
          <a:bodyPr wrap="square">
            <a:spAutoFit/>
          </a:bodyPr>
          <a:lstStyle/>
          <a:p>
            <a:pPr lvl="0" algn="just" fontAlgn="base">
              <a:spcBef>
                <a:spcPct val="0"/>
              </a:spcBef>
              <a:spcAft>
                <a:spcPct val="0"/>
              </a:spcAft>
              <a:tabLst>
                <a:tab pos="6073775" algn="r"/>
              </a:tabLst>
            </a:pPr>
            <a:r>
              <a:rPr lang="en-GB" sz="2400" b="1" u="sng" dirty="0">
                <a:solidFill>
                  <a:prstClr val="black"/>
                </a:solidFill>
                <a:latin typeface="Arial Narrow" pitchFamily="34" charset="0"/>
                <a:ea typeface="Times New Roman" pitchFamily="18" charset="0"/>
                <a:cs typeface="Times New Roman" pitchFamily="18" charset="0"/>
              </a:rPr>
              <a:t>Award structures</a:t>
            </a:r>
            <a:endParaRPr lang="en-ZA" sz="2400" b="1" dirty="0">
              <a:solidFill>
                <a:prstClr val="black"/>
              </a:solidFill>
              <a:latin typeface="Arial Narrow" pitchFamily="34" charset="0"/>
              <a:cs typeface="Arial" pitchFamily="34" charset="0"/>
            </a:endParaRPr>
          </a:p>
          <a:p>
            <a:pPr lvl="0" algn="just" eaLnBrk="0" fontAlgn="base" hangingPunct="0">
              <a:spcBef>
                <a:spcPct val="0"/>
              </a:spcBef>
              <a:spcAft>
                <a:spcPct val="0"/>
              </a:spcAft>
              <a:tabLst>
                <a:tab pos="6073775" algn="r"/>
              </a:tabLst>
            </a:pPr>
            <a:endParaRPr lang="en-GB" sz="2400" b="1" dirty="0" smtClean="0">
              <a:solidFill>
                <a:prstClr val="black"/>
              </a:solidFill>
              <a:latin typeface="Arial Narrow" pitchFamily="34" charset="0"/>
              <a:ea typeface="Times New Roman" pitchFamily="18" charset="0"/>
              <a:cs typeface="Times New Roman" pitchFamily="18" charset="0"/>
            </a:endParaRPr>
          </a:p>
          <a:p>
            <a:pPr lvl="0" algn="just" eaLnBrk="0" fontAlgn="base" hangingPunct="0">
              <a:spcBef>
                <a:spcPct val="0"/>
              </a:spcBef>
              <a:spcAft>
                <a:spcPct val="0"/>
              </a:spcAft>
              <a:tabLst>
                <a:tab pos="6073775" algn="r"/>
              </a:tabLst>
            </a:pPr>
            <a:r>
              <a:rPr lang="en-GB" sz="2400" b="1" dirty="0" smtClean="0">
                <a:solidFill>
                  <a:prstClr val="black"/>
                </a:solidFill>
                <a:latin typeface="Arial Narrow" pitchFamily="34" charset="0"/>
                <a:ea typeface="Times New Roman" pitchFamily="18" charset="0"/>
                <a:cs typeface="Times New Roman" pitchFamily="18" charset="0"/>
              </a:rPr>
              <a:t>Powers of Award </a:t>
            </a:r>
            <a:r>
              <a:rPr lang="en-GB" sz="2400" b="1" dirty="0">
                <a:solidFill>
                  <a:prstClr val="black"/>
                </a:solidFill>
                <a:latin typeface="Arial Narrow" pitchFamily="34" charset="0"/>
                <a:ea typeface="Times New Roman" pitchFamily="18" charset="0"/>
                <a:cs typeface="Times New Roman" pitchFamily="18" charset="0"/>
              </a:rPr>
              <a:t>structure up to </a:t>
            </a:r>
            <a:r>
              <a:rPr lang="en-GB" sz="2400" b="1" dirty="0">
                <a:solidFill>
                  <a:srgbClr val="FF0000"/>
                </a:solidFill>
                <a:latin typeface="Arial Narrow" pitchFamily="34" charset="0"/>
                <a:ea typeface="Times New Roman" pitchFamily="18" charset="0"/>
                <a:cs typeface="Times New Roman" pitchFamily="18" charset="0"/>
              </a:rPr>
              <a:t>R200 </a:t>
            </a:r>
            <a:r>
              <a:rPr lang="en-GB" sz="2400" b="1" dirty="0" smtClean="0">
                <a:solidFill>
                  <a:srgbClr val="FF0000"/>
                </a:solidFill>
                <a:latin typeface="Arial Narrow" pitchFamily="34" charset="0"/>
                <a:ea typeface="Times New Roman" pitchFamily="18" charset="0"/>
                <a:cs typeface="Times New Roman" pitchFamily="18" charset="0"/>
              </a:rPr>
              <a:t>000</a:t>
            </a:r>
            <a:r>
              <a:rPr lang="en-GB" sz="2400" b="1" dirty="0" smtClean="0">
                <a:solidFill>
                  <a:prstClr val="black"/>
                </a:solidFill>
                <a:latin typeface="Arial Narrow" pitchFamily="34" charset="0"/>
                <a:ea typeface="Times New Roman" pitchFamily="18" charset="0"/>
                <a:cs typeface="Times New Roman" pitchFamily="18" charset="0"/>
              </a:rPr>
              <a:t> – delegated authority</a:t>
            </a:r>
          </a:p>
          <a:p>
            <a:pPr lvl="0" algn="just" eaLnBrk="0" fontAlgn="base" hangingPunct="0">
              <a:spcBef>
                <a:spcPct val="0"/>
              </a:spcBef>
              <a:spcAft>
                <a:spcPct val="0"/>
              </a:spcAft>
              <a:tabLst>
                <a:tab pos="6073775" algn="r"/>
              </a:tabLst>
            </a:pPr>
            <a:endParaRPr lang="en-GB" sz="2400" b="1" dirty="0" smtClean="0">
              <a:solidFill>
                <a:prstClr val="black"/>
              </a:solidFill>
              <a:latin typeface="Arial Narrow" pitchFamily="34" charset="0"/>
              <a:ea typeface="Times New Roman" pitchFamily="18" charset="0"/>
              <a:cs typeface="Times New Roman" pitchFamily="18" charset="0"/>
            </a:endParaRPr>
          </a:p>
          <a:p>
            <a:pPr lvl="0" algn="just" eaLnBrk="0" fontAlgn="base" hangingPunct="0">
              <a:spcBef>
                <a:spcPct val="0"/>
              </a:spcBef>
              <a:spcAft>
                <a:spcPct val="0"/>
              </a:spcAft>
              <a:tabLst>
                <a:tab pos="6073775" algn="r"/>
              </a:tabLst>
            </a:pPr>
            <a:r>
              <a:rPr lang="en-GB" sz="2400" b="1" dirty="0" smtClean="0">
                <a:solidFill>
                  <a:prstClr val="black"/>
                </a:solidFill>
                <a:latin typeface="Arial Narrow" pitchFamily="34" charset="0"/>
                <a:ea typeface="Times New Roman" pitchFamily="18" charset="0"/>
                <a:cs typeface="Times New Roman" pitchFamily="18" charset="0"/>
              </a:rPr>
              <a:t>Powers of Award </a:t>
            </a:r>
            <a:r>
              <a:rPr lang="en-GB" sz="2400" b="1" dirty="0">
                <a:solidFill>
                  <a:prstClr val="black"/>
                </a:solidFill>
                <a:latin typeface="Arial Narrow" pitchFamily="34" charset="0"/>
                <a:ea typeface="Times New Roman" pitchFamily="18" charset="0"/>
                <a:cs typeface="Times New Roman" pitchFamily="18" charset="0"/>
              </a:rPr>
              <a:t>structure above </a:t>
            </a:r>
            <a:r>
              <a:rPr lang="en-GB" sz="2400" b="1" dirty="0">
                <a:solidFill>
                  <a:srgbClr val="FF0000"/>
                </a:solidFill>
                <a:latin typeface="Arial Narrow" pitchFamily="34" charset="0"/>
                <a:ea typeface="Times New Roman" pitchFamily="18" charset="0"/>
                <a:cs typeface="Times New Roman" pitchFamily="18" charset="0"/>
              </a:rPr>
              <a:t>R200 </a:t>
            </a:r>
            <a:r>
              <a:rPr lang="en-GB" sz="2400" b="1" dirty="0" smtClean="0">
                <a:solidFill>
                  <a:srgbClr val="FF0000"/>
                </a:solidFill>
                <a:latin typeface="Arial Narrow" pitchFamily="34" charset="0"/>
                <a:ea typeface="Times New Roman" pitchFamily="18" charset="0"/>
                <a:cs typeface="Times New Roman" pitchFamily="18" charset="0"/>
              </a:rPr>
              <a:t>000 </a:t>
            </a:r>
          </a:p>
          <a:p>
            <a:pPr lvl="1" algn="just" eaLnBrk="0" fontAlgn="base" hangingPunct="0">
              <a:spcBef>
                <a:spcPct val="0"/>
              </a:spcBef>
              <a:spcAft>
                <a:spcPct val="0"/>
              </a:spcAft>
              <a:buFont typeface="Wingdings" pitchFamily="2" charset="2"/>
              <a:buChar char="q"/>
              <a:tabLst>
                <a:tab pos="6073775" algn="r"/>
              </a:tabLst>
            </a:pPr>
            <a:r>
              <a:rPr lang="en-GB" sz="2400" b="1" dirty="0">
                <a:solidFill>
                  <a:prstClr val="black"/>
                </a:solidFill>
                <a:latin typeface="Arial Narrow" pitchFamily="34" charset="0"/>
                <a:ea typeface="Times New Roman" pitchFamily="18" charset="0"/>
                <a:cs typeface="Times New Roman" pitchFamily="18" charset="0"/>
              </a:rPr>
              <a:t>	</a:t>
            </a:r>
            <a:r>
              <a:rPr lang="en-GB" sz="2400" b="1" dirty="0" smtClean="0">
                <a:solidFill>
                  <a:prstClr val="black"/>
                </a:solidFill>
                <a:latin typeface="Arial Narrow" pitchFamily="34" charset="0"/>
                <a:ea typeface="Times New Roman" pitchFamily="18" charset="0"/>
                <a:cs typeface="Times New Roman" pitchFamily="18" charset="0"/>
              </a:rPr>
              <a:t>Evaluation and Adjudication Committees</a:t>
            </a:r>
          </a:p>
          <a:p>
            <a:pPr lvl="1" algn="just" eaLnBrk="0" fontAlgn="base" hangingPunct="0">
              <a:spcBef>
                <a:spcPct val="0"/>
              </a:spcBef>
              <a:spcAft>
                <a:spcPct val="0"/>
              </a:spcAft>
              <a:buFont typeface="Wingdings" pitchFamily="2" charset="2"/>
              <a:buChar char="q"/>
              <a:tabLst>
                <a:tab pos="6073775" algn="r"/>
              </a:tabLst>
            </a:pPr>
            <a:r>
              <a:rPr lang="en-GB" sz="2400" b="1" dirty="0" smtClean="0">
                <a:solidFill>
                  <a:prstClr val="black"/>
                </a:solidFill>
                <a:latin typeface="Arial Narrow" pitchFamily="34" charset="0"/>
                <a:ea typeface="Times New Roman" pitchFamily="18" charset="0"/>
                <a:cs typeface="Times New Roman" pitchFamily="18" charset="0"/>
              </a:rPr>
              <a:t>     Accounting Officer (MFMA section 114)</a:t>
            </a:r>
          </a:p>
          <a:p>
            <a:pPr lvl="0" algn="just" eaLnBrk="0" fontAlgn="base" hangingPunct="0">
              <a:spcBef>
                <a:spcPct val="0"/>
              </a:spcBef>
              <a:spcAft>
                <a:spcPct val="0"/>
              </a:spcAft>
              <a:tabLst>
                <a:tab pos="6073775" algn="r"/>
              </a:tabLst>
            </a:pPr>
            <a:r>
              <a:rPr lang="en-GB" sz="2800" b="1" dirty="0">
                <a:solidFill>
                  <a:prstClr val="black"/>
                </a:solidFill>
                <a:latin typeface="Arial Narrow" pitchFamily="34" charset="0"/>
                <a:cs typeface="Times New Roman" pitchFamily="18" charset="0"/>
              </a:rPr>
              <a:t>	</a:t>
            </a:r>
            <a:endParaRPr lang="en-GB" sz="2800" b="1" dirty="0">
              <a:solidFill>
                <a:prstClr val="black"/>
              </a:solidFill>
              <a:latin typeface="Arial Narrow" pitchFamily="34" charset="0"/>
              <a:cs typeface="Arial" pitchFamily="34" charset="0"/>
            </a:endParaRPr>
          </a:p>
        </p:txBody>
      </p:sp>
      <p:sp>
        <p:nvSpPr>
          <p:cNvPr id="11" name="Vertical Scroll 10"/>
          <p:cNvSpPr/>
          <p:nvPr/>
        </p:nvSpPr>
        <p:spPr>
          <a:xfrm>
            <a:off x="5220072" y="4581128"/>
            <a:ext cx="3697568" cy="1872208"/>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smtClean="0">
                <a:solidFill>
                  <a:schemeClr val="accent4">
                    <a:lumMod val="50000"/>
                  </a:schemeClr>
                </a:solidFill>
                <a:latin typeface="Arial Narrow" pitchFamily="34" charset="0"/>
              </a:rPr>
              <a:t>Refer to templates for committee minutes and resolutions + meeting procedures</a:t>
            </a:r>
            <a:endParaRPr lang="en-ZA" sz="2000" b="1" dirty="0">
              <a:solidFill>
                <a:schemeClr val="accent4">
                  <a:lumMod val="50000"/>
                </a:schemeClr>
              </a:solidFill>
              <a:latin typeface="Arial Narrow" pitchFamily="34" charset="0"/>
            </a:endParaRPr>
          </a:p>
        </p:txBody>
      </p:sp>
      <p:sp>
        <p:nvSpPr>
          <p:cNvPr id="12" name="Text Box 3"/>
          <p:cNvSpPr txBox="1">
            <a:spLocks/>
          </p:cNvSpPr>
          <p:nvPr/>
        </p:nvSpPr>
        <p:spPr bwMode="auto">
          <a:xfrm>
            <a:off x="251520" y="908720"/>
            <a:ext cx="2016224" cy="5688632"/>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en-ZA" sz="1100" b="1" i="0" u="none" strike="noStrike" cap="none" normalizeH="0" baseline="0" dirty="0" smtClean="0">
                <a:ln>
                  <a:noFill/>
                </a:ln>
                <a:solidFill>
                  <a:schemeClr val="tx1"/>
                </a:solidFill>
                <a:effectLst/>
                <a:latin typeface="Arial Narrow" pitchFamily="34" charset="0"/>
                <a:cs typeface="Arial" pitchFamily="34" charset="0"/>
              </a:rPr>
              <a:t>ACQUISITION MANAGEMENT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1100" b="1" i="0" u="none" strike="noStrike" cap="none" normalizeH="0" baseline="0" dirty="0" smtClean="0">
                <a:ln>
                  <a:noFill/>
                </a:ln>
                <a:solidFill>
                  <a:schemeClr val="tx1"/>
                </a:solidFill>
                <a:effectLst/>
                <a:latin typeface="Arial Narrow" pitchFamily="34" charset="0"/>
                <a:cs typeface="Arial" pitchFamily="34" charset="0"/>
              </a:rPr>
              <a:t>Acquisition Management System</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Compilation of bid documents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Receipt and opening of bids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Evaluation and adjudication </a:t>
            </a:r>
            <a:r>
              <a:rPr kumimoji="0" lang="en-US" sz="1100" b="1" i="0" u="none" strike="noStrike" cap="none" normalizeH="0" baseline="0" dirty="0" smtClean="0">
                <a:ln>
                  <a:noFill/>
                </a:ln>
                <a:solidFill>
                  <a:schemeClr val="tx1"/>
                </a:solidFill>
                <a:effectLst/>
                <a:latin typeface="Arial Narrow" pitchFamily="34" charset="0"/>
                <a:cs typeface="Arial" pitchFamily="34" charset="0"/>
              </a:rPr>
              <a:t>of bids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11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1100" b="1" i="0" u="none" strike="noStrike" cap="none" normalizeH="0" baseline="0" dirty="0" smtClean="0">
                <a:ln>
                  <a:noFill/>
                </a:ln>
                <a:solidFill>
                  <a:schemeClr val="tx1"/>
                </a:solidFill>
                <a:effectLst/>
                <a:latin typeface="Arial Narrow" pitchFamily="34" charset="0"/>
                <a:cs typeface="Arial" pitchFamily="34" charset="0"/>
              </a:rPr>
              <a:t>Acquisition process: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Petty cash</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Verbal Quotes </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Written Quotes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Competitive </a:t>
            </a:r>
            <a:r>
              <a:rPr kumimoji="0" lang="en-US" sz="1100" b="1" i="0" u="none" strike="noStrike" cap="none" normalizeH="0" baseline="0" dirty="0" smtClean="0">
                <a:ln>
                  <a:noFill/>
                </a:ln>
                <a:solidFill>
                  <a:schemeClr val="tx1"/>
                </a:solidFill>
                <a:effectLst/>
                <a:latin typeface="Arial Narrow" pitchFamily="34" charset="0"/>
                <a:cs typeface="Arial" pitchFamily="34" charset="0"/>
              </a:rPr>
              <a:t>bidding</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Limited bidding</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Transversal bids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Direct negotiation</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Consultants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IT</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Banking</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Safety arrangements</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Procurement abroad</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Organs of state</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Roster</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List of selected suppliers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Emergency</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Urgent procurement</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Unsolicited bids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Sponsorships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575446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MODULE 4 – ACQUISITION MANAGEMENT</a:t>
            </a:r>
            <a:endParaRPr lang="en-ZA" sz="3200" b="1" dirty="0">
              <a:solidFill>
                <a:schemeClr val="tx1">
                  <a:lumMod val="75000"/>
                  <a:lumOff val="25000"/>
                </a:schemeClr>
              </a:solidFill>
            </a:endParaRPr>
          </a:p>
        </p:txBody>
      </p:sp>
      <p:sp>
        <p:nvSpPr>
          <p:cNvPr id="6" name="TextBox 5"/>
          <p:cNvSpPr txBox="1"/>
          <p:nvPr/>
        </p:nvSpPr>
        <p:spPr>
          <a:xfrm>
            <a:off x="539552" y="980728"/>
            <a:ext cx="7992888" cy="1815882"/>
          </a:xfrm>
          <a:prstGeom prst="rect">
            <a:avLst/>
          </a:prstGeom>
          <a:noFill/>
        </p:spPr>
        <p:txBody>
          <a:bodyPr wrap="square" rtlCol="0">
            <a:spAutoFit/>
          </a:bodyPr>
          <a:lstStyle/>
          <a:p>
            <a:pPr lvl="4"/>
            <a:endParaRPr lang="en-US" sz="2000" dirty="0"/>
          </a:p>
          <a:p>
            <a:pPr lvl="4"/>
            <a:endParaRPr lang="en-US" sz="2000" dirty="0"/>
          </a:p>
          <a:p>
            <a:pPr lvl="4"/>
            <a:endParaRPr lang="en-US" dirty="0"/>
          </a:p>
          <a:p>
            <a:pPr lvl="3"/>
            <a:endParaRPr lang="en-US" dirty="0"/>
          </a:p>
          <a:p>
            <a:pPr lvl="3"/>
            <a:endParaRPr lang="en-US" dirty="0"/>
          </a:p>
          <a:p>
            <a:pPr lvl="4"/>
            <a:endParaRPr lang="en-ZA" dirty="0"/>
          </a:p>
        </p:txBody>
      </p:sp>
      <p:sp>
        <p:nvSpPr>
          <p:cNvPr id="9" name="Slide Number Placeholder 8"/>
          <p:cNvSpPr>
            <a:spLocks noGrp="1"/>
          </p:cNvSpPr>
          <p:nvPr>
            <p:ph type="sldNum" sz="quarter" idx="12"/>
          </p:nvPr>
        </p:nvSpPr>
        <p:spPr/>
        <p:txBody>
          <a:bodyPr/>
          <a:lstStyle/>
          <a:p>
            <a:fld id="{C97F4B4B-1DA3-4C64-BEF4-4C458259B3CF}" type="slidenum">
              <a:rPr lang="en-ZA" smtClean="0"/>
              <a:pPr/>
              <a:t>27</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04183"/>
            <a:ext cx="1804377" cy="563355"/>
          </a:xfrm>
          <a:prstGeom prst="rect">
            <a:avLst/>
          </a:prstGeom>
        </p:spPr>
      </p:pic>
      <p:sp>
        <p:nvSpPr>
          <p:cNvPr id="10" name="Rectangle 3"/>
          <p:cNvSpPr>
            <a:spLocks noChangeArrowheads="1"/>
          </p:cNvSpPr>
          <p:nvPr/>
        </p:nvSpPr>
        <p:spPr bwMode="auto">
          <a:xfrm>
            <a:off x="2627784" y="1367119"/>
            <a:ext cx="6300192"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tabLst>
                <a:tab pos="228600" algn="l"/>
              </a:tabLst>
            </a:pPr>
            <a:endParaRPr kumimoji="0" lang="en-GB" sz="20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endParaRPr>
          </a:p>
          <a:p>
            <a:pPr marL="0" marR="0" lvl="0" indent="0" algn="just" defTabSz="914400" rtl="0" eaLnBrk="1" fontAlgn="base" latinLnBrk="0" hangingPunct="1">
              <a:lnSpc>
                <a:spcPct val="150000"/>
              </a:lnSpc>
              <a:spcBef>
                <a:spcPct val="0"/>
              </a:spcBef>
              <a:spcAft>
                <a:spcPct val="0"/>
              </a:spcAft>
              <a:buClrTx/>
              <a:buSzTx/>
              <a:tabLst>
                <a:tab pos="228600" algn="l"/>
              </a:tabLst>
            </a:pPr>
            <a:r>
              <a:rPr kumimoji="0" lang="en-GB" sz="16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Where the Bid Adjudication Committee finds that the recommendation is not correct or not in the municipality’s best interest, the reasons for not supporting the review is:</a:t>
            </a:r>
            <a:endParaRPr kumimoji="0" lang="en-ZA" sz="1600" b="1" i="0" u="none" strike="noStrike" cap="none" normalizeH="0" baseline="0" dirty="0" smtClean="0">
              <a:ln>
                <a:noFill/>
              </a:ln>
              <a:solidFill>
                <a:schemeClr val="tx1"/>
              </a:solidFill>
              <a:effectLst/>
              <a:latin typeface="Arial Narrow" pitchFamily="34" charset="0"/>
              <a:cs typeface="Arial" pitchFamily="34" charset="0"/>
            </a:endParaRPr>
          </a:p>
          <a:p>
            <a:pPr lvl="1" algn="just" eaLnBrk="0" fontAlgn="base" hangingPunct="0">
              <a:lnSpc>
                <a:spcPct val="150000"/>
              </a:lnSpc>
              <a:spcBef>
                <a:spcPct val="0"/>
              </a:spcBef>
              <a:spcAft>
                <a:spcPct val="0"/>
              </a:spcAft>
              <a:buFont typeface="Wingdings" pitchFamily="2" charset="2"/>
              <a:buChar char="q"/>
              <a:tabLst>
                <a:tab pos="228600" algn="l"/>
              </a:tabLst>
            </a:pPr>
            <a:r>
              <a:rPr kumimoji="0" lang="en-GB" sz="160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Firstly returned to the Bid Evaluation Committee for reconsideration, then</a:t>
            </a:r>
            <a:endParaRPr kumimoji="0" lang="en-ZA" sz="1600" i="0" u="none" strike="noStrike" cap="none" normalizeH="0" baseline="0" dirty="0" smtClean="0">
              <a:ln>
                <a:noFill/>
              </a:ln>
              <a:solidFill>
                <a:schemeClr val="tx1"/>
              </a:solidFill>
              <a:effectLst/>
              <a:latin typeface="Arial Narrow" pitchFamily="34" charset="0"/>
              <a:cs typeface="Arial" pitchFamily="34" charset="0"/>
            </a:endParaRPr>
          </a:p>
          <a:p>
            <a:pPr lvl="1" algn="just" eaLnBrk="0" fontAlgn="base" hangingPunct="0">
              <a:lnSpc>
                <a:spcPct val="150000"/>
              </a:lnSpc>
              <a:spcBef>
                <a:spcPct val="0"/>
              </a:spcBef>
              <a:spcAft>
                <a:spcPct val="0"/>
              </a:spcAft>
              <a:buFont typeface="Wingdings" pitchFamily="2" charset="2"/>
              <a:buChar char="q"/>
              <a:tabLst>
                <a:tab pos="228600" algn="l"/>
              </a:tabLst>
            </a:pPr>
            <a:r>
              <a:rPr kumimoji="0" lang="en-GB" sz="160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Submitted to the Accounting Officer for final award.</a:t>
            </a:r>
          </a:p>
          <a:p>
            <a:pPr lvl="0" algn="just" eaLnBrk="0" fontAlgn="base" hangingPunct="0">
              <a:lnSpc>
                <a:spcPct val="150000"/>
              </a:lnSpc>
              <a:spcBef>
                <a:spcPct val="0"/>
              </a:spcBef>
              <a:spcAft>
                <a:spcPct val="0"/>
              </a:spcAft>
              <a:tabLst>
                <a:tab pos="228600" algn="l"/>
              </a:tabLst>
            </a:pPr>
            <a:endParaRPr lang="en-GB" sz="1600" b="1" dirty="0" smtClean="0">
              <a:latin typeface="Arial Narrow" pitchFamily="34" charset="0"/>
            </a:endParaRPr>
          </a:p>
          <a:p>
            <a:pPr lvl="0" algn="just" eaLnBrk="0" fontAlgn="base" hangingPunct="0">
              <a:lnSpc>
                <a:spcPct val="150000"/>
              </a:lnSpc>
              <a:spcBef>
                <a:spcPct val="0"/>
              </a:spcBef>
              <a:spcAft>
                <a:spcPct val="0"/>
              </a:spcAft>
              <a:tabLst>
                <a:tab pos="228600" algn="l"/>
              </a:tabLst>
            </a:pPr>
            <a:r>
              <a:rPr lang="en-GB" sz="1600" b="1" dirty="0" smtClean="0">
                <a:latin typeface="Arial Narrow" pitchFamily="34" charset="0"/>
              </a:rPr>
              <a:t>In </a:t>
            </a:r>
            <a:r>
              <a:rPr lang="en-GB" sz="1600" b="1" dirty="0">
                <a:latin typeface="Arial Narrow" pitchFamily="34" charset="0"/>
              </a:rPr>
              <a:t>the event that the Accounting Officer makes an alternative decision than the recommendation submitted by the Bid Adjudication Committee after returning the matter back to the Bid Adjudication Committee for reconsideration, the provisions of section 114 of the MFMA and SCM TR 29 will </a:t>
            </a:r>
            <a:r>
              <a:rPr lang="en-GB" sz="1600" b="1" dirty="0" smtClean="0">
                <a:latin typeface="Arial Narrow" pitchFamily="34" charset="0"/>
              </a:rPr>
              <a:t>apply.</a:t>
            </a:r>
            <a:endParaRPr kumimoji="0" lang="en-GB" sz="1600" b="1" i="0" u="none" strike="noStrike" cap="none" normalizeH="0" baseline="0" dirty="0" smtClean="0">
              <a:ln>
                <a:noFill/>
              </a:ln>
              <a:solidFill>
                <a:schemeClr val="tx1"/>
              </a:solidFill>
              <a:effectLst/>
              <a:latin typeface="Arial Narrow" pitchFamily="34" charset="0"/>
              <a:cs typeface="Arial" pitchFamily="34" charset="0"/>
            </a:endParaRPr>
          </a:p>
        </p:txBody>
      </p:sp>
      <p:sp>
        <p:nvSpPr>
          <p:cNvPr id="11" name="Text Box 3"/>
          <p:cNvSpPr txBox="1">
            <a:spLocks/>
          </p:cNvSpPr>
          <p:nvPr/>
        </p:nvSpPr>
        <p:spPr bwMode="auto">
          <a:xfrm>
            <a:off x="251520" y="908720"/>
            <a:ext cx="2016224" cy="5688632"/>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en-ZA" sz="1100" b="1" i="0" u="none" strike="noStrike" cap="none" normalizeH="0" baseline="0" dirty="0" smtClean="0">
                <a:ln>
                  <a:noFill/>
                </a:ln>
                <a:solidFill>
                  <a:schemeClr val="tx1"/>
                </a:solidFill>
                <a:effectLst/>
                <a:latin typeface="Arial Narrow" pitchFamily="34" charset="0"/>
                <a:cs typeface="Arial" pitchFamily="34" charset="0"/>
              </a:rPr>
              <a:t>ACQUISITION MANAGEMENT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1100" b="1" i="0" u="none" strike="noStrike" cap="none" normalizeH="0" baseline="0" dirty="0" smtClean="0">
                <a:ln>
                  <a:noFill/>
                </a:ln>
                <a:solidFill>
                  <a:schemeClr val="tx1"/>
                </a:solidFill>
                <a:effectLst/>
                <a:latin typeface="Arial Narrow" pitchFamily="34" charset="0"/>
                <a:cs typeface="Arial" pitchFamily="34" charset="0"/>
              </a:rPr>
              <a:t>Acquisition Management System</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Compilation of bid documents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Receipt and opening of bids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Evaluation and adjudication </a:t>
            </a:r>
            <a:r>
              <a:rPr kumimoji="0" lang="en-US" sz="1100" b="1" i="0" u="none" strike="noStrike" cap="none" normalizeH="0" baseline="0" dirty="0" smtClean="0">
                <a:ln>
                  <a:noFill/>
                </a:ln>
                <a:solidFill>
                  <a:schemeClr val="tx1"/>
                </a:solidFill>
                <a:effectLst/>
                <a:latin typeface="Arial Narrow" pitchFamily="34" charset="0"/>
                <a:cs typeface="Arial" pitchFamily="34" charset="0"/>
              </a:rPr>
              <a:t>of bids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11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1100" b="1" i="0" u="none" strike="noStrike" cap="none" normalizeH="0" baseline="0" dirty="0" smtClean="0">
                <a:ln>
                  <a:noFill/>
                </a:ln>
                <a:solidFill>
                  <a:schemeClr val="tx1"/>
                </a:solidFill>
                <a:effectLst/>
                <a:latin typeface="Arial Narrow" pitchFamily="34" charset="0"/>
                <a:cs typeface="Arial" pitchFamily="34" charset="0"/>
              </a:rPr>
              <a:t>Acquisition process: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Petty cash</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Verbal Quotes </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Written Quotes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Competitive </a:t>
            </a:r>
            <a:r>
              <a:rPr kumimoji="0" lang="en-US" sz="1100" b="1" i="0" u="none" strike="noStrike" cap="none" normalizeH="0" baseline="0" dirty="0" smtClean="0">
                <a:ln>
                  <a:noFill/>
                </a:ln>
                <a:solidFill>
                  <a:schemeClr val="tx1"/>
                </a:solidFill>
                <a:effectLst/>
                <a:latin typeface="Arial Narrow" pitchFamily="34" charset="0"/>
                <a:cs typeface="Arial" pitchFamily="34" charset="0"/>
              </a:rPr>
              <a:t>bidding</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Limited bidding</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Transversal bids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Direct negotiation</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Consultants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IT</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Banking</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Safety arrangements</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Procurement abroad</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Organs of state</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Roster</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List of selected suppliers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Emergency</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Urgent procurement</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Unsolicited bids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Sponsorships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Box 11"/>
          <p:cNvSpPr txBox="1"/>
          <p:nvPr/>
        </p:nvSpPr>
        <p:spPr>
          <a:xfrm>
            <a:off x="4860032" y="1196752"/>
            <a:ext cx="1544012" cy="369332"/>
          </a:xfrm>
          <a:prstGeom prst="rect">
            <a:avLst/>
          </a:prstGeom>
          <a:noFill/>
        </p:spPr>
        <p:txBody>
          <a:bodyPr wrap="none" rtlCol="0">
            <a:spAutoFit/>
          </a:bodyPr>
          <a:lstStyle/>
          <a:p>
            <a:r>
              <a:rPr lang="en-ZA" b="1" dirty="0" smtClean="0">
                <a:latin typeface="Arial Narrow" pitchFamily="34" charset="0"/>
              </a:rPr>
              <a:t>Disagreements</a:t>
            </a:r>
            <a:endParaRPr lang="en-ZA" b="1" dirty="0">
              <a:latin typeface="Arial Narrow" pitchFamily="34" charset="0"/>
            </a:endParaRPr>
          </a:p>
        </p:txBody>
      </p:sp>
    </p:spTree>
    <p:extLst>
      <p:ext uri="{BB962C8B-B14F-4D97-AF65-F5344CB8AC3E}">
        <p14:creationId xmlns:p14="http://schemas.microsoft.com/office/powerpoint/2010/main" val="27575446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MODULE 4 – ACQUISITION MANAGEMENT</a:t>
            </a:r>
            <a:endParaRPr lang="en-ZA" sz="3200" b="1" dirty="0">
              <a:solidFill>
                <a:schemeClr val="tx1">
                  <a:lumMod val="75000"/>
                  <a:lumOff val="25000"/>
                </a:schemeClr>
              </a:solidFill>
            </a:endParaRPr>
          </a:p>
        </p:txBody>
      </p:sp>
      <p:sp>
        <p:nvSpPr>
          <p:cNvPr id="6" name="TextBox 5"/>
          <p:cNvSpPr txBox="1"/>
          <p:nvPr/>
        </p:nvSpPr>
        <p:spPr>
          <a:xfrm>
            <a:off x="539552" y="980728"/>
            <a:ext cx="7992888" cy="1815882"/>
          </a:xfrm>
          <a:prstGeom prst="rect">
            <a:avLst/>
          </a:prstGeom>
          <a:noFill/>
        </p:spPr>
        <p:txBody>
          <a:bodyPr wrap="square" rtlCol="0">
            <a:spAutoFit/>
          </a:bodyPr>
          <a:lstStyle/>
          <a:p>
            <a:pPr lvl="4"/>
            <a:endParaRPr lang="en-US" sz="2000" dirty="0"/>
          </a:p>
          <a:p>
            <a:pPr lvl="4"/>
            <a:endParaRPr lang="en-US" sz="2000" dirty="0"/>
          </a:p>
          <a:p>
            <a:pPr lvl="4"/>
            <a:endParaRPr lang="en-US" dirty="0"/>
          </a:p>
          <a:p>
            <a:pPr lvl="3"/>
            <a:endParaRPr lang="en-US" dirty="0"/>
          </a:p>
          <a:p>
            <a:pPr lvl="3"/>
            <a:endParaRPr lang="en-US" dirty="0"/>
          </a:p>
          <a:p>
            <a:pPr lvl="4"/>
            <a:endParaRPr lang="en-ZA" dirty="0"/>
          </a:p>
        </p:txBody>
      </p:sp>
      <p:sp>
        <p:nvSpPr>
          <p:cNvPr id="9" name="Slide Number Placeholder 8"/>
          <p:cNvSpPr>
            <a:spLocks noGrp="1"/>
          </p:cNvSpPr>
          <p:nvPr>
            <p:ph type="sldNum" sz="quarter" idx="12"/>
          </p:nvPr>
        </p:nvSpPr>
        <p:spPr/>
        <p:txBody>
          <a:bodyPr/>
          <a:lstStyle/>
          <a:p>
            <a:fld id="{C97F4B4B-1DA3-4C64-BEF4-4C458259B3CF}" type="slidenum">
              <a:rPr lang="en-ZA" smtClean="0"/>
              <a:pPr/>
              <a:t>28</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04183"/>
            <a:ext cx="1804377" cy="563355"/>
          </a:xfrm>
          <a:prstGeom prst="rect">
            <a:avLst/>
          </a:prstGeom>
        </p:spPr>
      </p:pic>
      <p:sp>
        <p:nvSpPr>
          <p:cNvPr id="10" name="Rectangle 9"/>
          <p:cNvSpPr/>
          <p:nvPr/>
        </p:nvSpPr>
        <p:spPr>
          <a:xfrm>
            <a:off x="2483768" y="1340768"/>
            <a:ext cx="6408712" cy="5262979"/>
          </a:xfrm>
          <a:prstGeom prst="rect">
            <a:avLst/>
          </a:prstGeom>
        </p:spPr>
        <p:txBody>
          <a:bodyPr wrap="square">
            <a:spAutoFit/>
          </a:bodyPr>
          <a:lstStyle/>
          <a:p>
            <a:pPr algn="just" fontAlgn="base">
              <a:lnSpc>
                <a:spcPct val="150000"/>
              </a:lnSpc>
              <a:spcBef>
                <a:spcPct val="0"/>
              </a:spcBef>
              <a:spcAft>
                <a:spcPct val="0"/>
              </a:spcAft>
              <a:buFont typeface="Wingdings" pitchFamily="2" charset="2"/>
              <a:buChar char="q"/>
              <a:tabLst>
                <a:tab pos="228600" algn="l"/>
              </a:tabLst>
            </a:pPr>
            <a:r>
              <a:rPr lang="en-GB" sz="1600" dirty="0">
                <a:solidFill>
                  <a:prstClr val="black"/>
                </a:solidFill>
                <a:latin typeface="Arial Narrow" pitchFamily="34" charset="0"/>
                <a:ea typeface="Times New Roman" pitchFamily="18" charset="0"/>
                <a:cs typeface="Arial" pitchFamily="34" charset="0"/>
              </a:rPr>
              <a:t>The SCM Unit must finalise the adjudication by issuing the letter of </a:t>
            </a:r>
            <a:r>
              <a:rPr lang="en-GB" sz="1600" dirty="0" smtClean="0">
                <a:solidFill>
                  <a:prstClr val="black"/>
                </a:solidFill>
                <a:latin typeface="Arial Narrow" pitchFamily="34" charset="0"/>
                <a:ea typeface="Times New Roman" pitchFamily="18" charset="0"/>
                <a:cs typeface="Arial" pitchFamily="34" charset="0"/>
              </a:rPr>
              <a:t>intention to award o preferred bidder.</a:t>
            </a:r>
          </a:p>
          <a:p>
            <a:pPr lvl="1" algn="just" fontAlgn="base">
              <a:lnSpc>
                <a:spcPct val="150000"/>
              </a:lnSpc>
              <a:spcBef>
                <a:spcPct val="0"/>
              </a:spcBef>
              <a:spcAft>
                <a:spcPct val="0"/>
              </a:spcAft>
              <a:buFont typeface="Wingdings" pitchFamily="2" charset="2"/>
              <a:buChar char="q"/>
              <a:tabLst>
                <a:tab pos="228600" algn="l"/>
              </a:tabLst>
            </a:pPr>
            <a:r>
              <a:rPr lang="en-GB" sz="1600" dirty="0" smtClean="0">
                <a:solidFill>
                  <a:prstClr val="black"/>
                </a:solidFill>
                <a:latin typeface="Arial Narrow" pitchFamily="34" charset="0"/>
                <a:cs typeface="Times New Roman" pitchFamily="18" charset="0"/>
              </a:rPr>
              <a:t>14 day period to lodge complaint.</a:t>
            </a:r>
          </a:p>
          <a:p>
            <a:pPr lvl="1" algn="just" fontAlgn="base">
              <a:lnSpc>
                <a:spcPct val="150000"/>
              </a:lnSpc>
              <a:spcBef>
                <a:spcPct val="0"/>
              </a:spcBef>
              <a:spcAft>
                <a:spcPct val="0"/>
              </a:spcAft>
              <a:buFont typeface="Wingdings" pitchFamily="2" charset="2"/>
              <a:buChar char="q"/>
              <a:tabLst>
                <a:tab pos="228600" algn="l"/>
              </a:tabLst>
            </a:pPr>
            <a:r>
              <a:rPr lang="en-GB" sz="1600" dirty="0" smtClean="0">
                <a:solidFill>
                  <a:prstClr val="black"/>
                </a:solidFill>
                <a:latin typeface="Arial Narrow" pitchFamily="34" charset="0"/>
                <a:cs typeface="Times New Roman" pitchFamily="18" charset="0"/>
              </a:rPr>
              <a:t>SCM TR 24 negotiations</a:t>
            </a:r>
          </a:p>
          <a:p>
            <a:pPr lvl="1" algn="just" fontAlgn="base">
              <a:lnSpc>
                <a:spcPct val="150000"/>
              </a:lnSpc>
              <a:spcBef>
                <a:spcPct val="0"/>
              </a:spcBef>
              <a:spcAft>
                <a:spcPct val="0"/>
              </a:spcAft>
              <a:buFont typeface="Wingdings" pitchFamily="2" charset="2"/>
              <a:buChar char="q"/>
              <a:tabLst>
                <a:tab pos="228600" algn="l"/>
              </a:tabLst>
            </a:pPr>
            <a:r>
              <a:rPr lang="en-GB" sz="1600" dirty="0" smtClean="0">
                <a:solidFill>
                  <a:prstClr val="black"/>
                </a:solidFill>
                <a:latin typeface="Arial Narrow" pitchFamily="34" charset="0"/>
                <a:cs typeface="Times New Roman" pitchFamily="18" charset="0"/>
              </a:rPr>
              <a:t>Issue letter of acceptance</a:t>
            </a:r>
            <a:endParaRPr lang="en-ZA" sz="1600" dirty="0" smtClean="0">
              <a:solidFill>
                <a:prstClr val="black"/>
              </a:solidFill>
              <a:latin typeface="Arial Narrow" pitchFamily="34" charset="0"/>
              <a:cs typeface="Arial" pitchFamily="34" charset="0"/>
            </a:endParaRPr>
          </a:p>
          <a:p>
            <a:pPr algn="just" eaLnBrk="0" fontAlgn="base" hangingPunct="0">
              <a:lnSpc>
                <a:spcPct val="150000"/>
              </a:lnSpc>
              <a:spcBef>
                <a:spcPct val="0"/>
              </a:spcBef>
              <a:spcAft>
                <a:spcPct val="0"/>
              </a:spcAft>
              <a:buFont typeface="Wingdings" pitchFamily="2" charset="2"/>
              <a:buChar char="q"/>
              <a:tabLst>
                <a:tab pos="228600" algn="l"/>
              </a:tabLst>
            </a:pPr>
            <a:r>
              <a:rPr lang="en-GB" sz="1600" dirty="0" smtClean="0">
                <a:solidFill>
                  <a:prstClr val="black"/>
                </a:solidFill>
                <a:latin typeface="Arial Narrow" pitchFamily="34" charset="0"/>
                <a:ea typeface="Times New Roman" pitchFamily="18" charset="0"/>
                <a:cs typeface="Times New Roman" pitchFamily="18" charset="0"/>
              </a:rPr>
              <a:t>The </a:t>
            </a:r>
            <a:r>
              <a:rPr lang="en-GB" sz="1600" dirty="0">
                <a:solidFill>
                  <a:prstClr val="black"/>
                </a:solidFill>
                <a:latin typeface="Arial Narrow" pitchFamily="34" charset="0"/>
                <a:ea typeface="Times New Roman" pitchFamily="18" charset="0"/>
                <a:cs typeface="Times New Roman" pitchFamily="18" charset="0"/>
              </a:rPr>
              <a:t>acceptance of a successful bid must be in writing and must be sent by registered/certified mail or as indicated in a special condition, the principle being that there must be a mechanism of proof of delivery</a:t>
            </a:r>
            <a:r>
              <a:rPr lang="en-GB" sz="1600" dirty="0" smtClean="0">
                <a:solidFill>
                  <a:prstClr val="black"/>
                </a:solidFill>
                <a:latin typeface="Arial Narrow" pitchFamily="34" charset="0"/>
                <a:ea typeface="Times New Roman" pitchFamily="18" charset="0"/>
                <a:cs typeface="Times New Roman" pitchFamily="18" charset="0"/>
              </a:rPr>
              <a:t>.</a:t>
            </a:r>
          </a:p>
          <a:p>
            <a:pPr algn="just" eaLnBrk="0" fontAlgn="base" hangingPunct="0">
              <a:lnSpc>
                <a:spcPct val="150000"/>
              </a:lnSpc>
              <a:spcBef>
                <a:spcPct val="0"/>
              </a:spcBef>
              <a:spcAft>
                <a:spcPct val="0"/>
              </a:spcAft>
              <a:buFont typeface="Wingdings" pitchFamily="2" charset="2"/>
              <a:buChar char="q"/>
              <a:tabLst>
                <a:tab pos="228600" algn="l"/>
              </a:tabLst>
            </a:pPr>
            <a:r>
              <a:rPr lang="en-GB" sz="1600" dirty="0" smtClean="0">
                <a:solidFill>
                  <a:prstClr val="black"/>
                </a:solidFill>
                <a:latin typeface="Arial Narrow" pitchFamily="34" charset="0"/>
                <a:ea typeface="Times New Roman" pitchFamily="18" charset="0"/>
                <a:cs typeface="Times New Roman" pitchFamily="18" charset="0"/>
              </a:rPr>
              <a:t>The </a:t>
            </a:r>
            <a:r>
              <a:rPr lang="en-GB" sz="1600" dirty="0">
                <a:solidFill>
                  <a:prstClr val="black"/>
                </a:solidFill>
                <a:latin typeface="Arial Narrow" pitchFamily="34" charset="0"/>
                <a:ea typeface="Times New Roman" pitchFamily="18" charset="0"/>
                <a:cs typeface="Times New Roman" pitchFamily="18" charset="0"/>
              </a:rPr>
              <a:t>official with the necessary delegated authority to commit the municipality, must be satisfied that all the necessary contractual conditions have been included prior to signing.</a:t>
            </a:r>
            <a:endParaRPr lang="en-ZA" sz="1600" dirty="0">
              <a:solidFill>
                <a:prstClr val="black"/>
              </a:solidFill>
              <a:latin typeface="Arial Narrow" pitchFamily="34" charset="0"/>
              <a:cs typeface="Arial" pitchFamily="34" charset="0"/>
            </a:endParaRPr>
          </a:p>
          <a:p>
            <a:pPr algn="just" eaLnBrk="0" fontAlgn="base" hangingPunct="0">
              <a:lnSpc>
                <a:spcPct val="150000"/>
              </a:lnSpc>
              <a:spcBef>
                <a:spcPct val="0"/>
              </a:spcBef>
              <a:spcAft>
                <a:spcPct val="0"/>
              </a:spcAft>
              <a:buFont typeface="Wingdings" pitchFamily="2" charset="2"/>
              <a:buChar char="q"/>
              <a:tabLst>
                <a:tab pos="228600" algn="l"/>
              </a:tabLst>
            </a:pPr>
            <a:r>
              <a:rPr lang="en-GB" sz="1600" dirty="0">
                <a:solidFill>
                  <a:prstClr val="black"/>
                </a:solidFill>
                <a:latin typeface="Arial Narrow" pitchFamily="34" charset="0"/>
                <a:ea typeface="Times New Roman" pitchFamily="18" charset="0"/>
                <a:cs typeface="Times New Roman" pitchFamily="18" charset="0"/>
              </a:rPr>
              <a:t>The municipality’s contract documents shall promote uniformity across the entity.</a:t>
            </a:r>
            <a:endParaRPr lang="en-ZA" sz="1600" dirty="0">
              <a:solidFill>
                <a:prstClr val="black"/>
              </a:solidFill>
              <a:latin typeface="Arial Narrow" pitchFamily="34" charset="0"/>
              <a:cs typeface="Arial" pitchFamily="34" charset="0"/>
            </a:endParaRPr>
          </a:p>
          <a:p>
            <a:pPr algn="just" eaLnBrk="0" fontAlgn="base" hangingPunct="0">
              <a:lnSpc>
                <a:spcPct val="150000"/>
              </a:lnSpc>
              <a:spcBef>
                <a:spcPct val="0"/>
              </a:spcBef>
              <a:spcAft>
                <a:spcPct val="0"/>
              </a:spcAft>
              <a:buFont typeface="Wingdings" pitchFamily="2" charset="2"/>
              <a:buChar char="q"/>
              <a:tabLst>
                <a:tab pos="228600" algn="l"/>
              </a:tabLst>
            </a:pPr>
            <a:r>
              <a:rPr lang="en-GB" sz="1600" dirty="0">
                <a:solidFill>
                  <a:prstClr val="black"/>
                </a:solidFill>
                <a:latin typeface="Arial Narrow" pitchFamily="34" charset="0"/>
                <a:ea typeface="Times New Roman" pitchFamily="18" charset="0"/>
                <a:cs typeface="Times New Roman" pitchFamily="18" charset="0"/>
              </a:rPr>
              <a:t>Both parties to the contract shall sign the contract form or formal contract.</a:t>
            </a:r>
          </a:p>
          <a:p>
            <a:pPr algn="just" eaLnBrk="0" fontAlgn="base" hangingPunct="0">
              <a:lnSpc>
                <a:spcPct val="150000"/>
              </a:lnSpc>
              <a:spcBef>
                <a:spcPct val="0"/>
              </a:spcBef>
              <a:spcAft>
                <a:spcPct val="0"/>
              </a:spcAft>
              <a:buFont typeface="Wingdings" pitchFamily="2" charset="2"/>
              <a:buChar char="q"/>
              <a:tabLst>
                <a:tab pos="228600" algn="l"/>
              </a:tabLst>
            </a:pPr>
            <a:r>
              <a:rPr lang="en-GB" sz="1600" dirty="0">
                <a:solidFill>
                  <a:prstClr val="black"/>
                </a:solidFill>
                <a:latin typeface="Arial Narrow" pitchFamily="34" charset="0"/>
                <a:ea typeface="Times New Roman" pitchFamily="18" charset="0"/>
                <a:cs typeface="Times New Roman" pitchFamily="18" charset="0"/>
              </a:rPr>
              <a:t>Legal copies shall be kept in a safe place for judicial reference.</a:t>
            </a:r>
            <a:r>
              <a:rPr lang="en-ZA" sz="1600" dirty="0">
                <a:solidFill>
                  <a:prstClr val="black"/>
                </a:solidFill>
                <a:latin typeface="Arial Narrow" pitchFamily="34" charset="0"/>
                <a:cs typeface="Arial" pitchFamily="34" charset="0"/>
              </a:rPr>
              <a:t> </a:t>
            </a:r>
          </a:p>
        </p:txBody>
      </p:sp>
      <p:sp>
        <p:nvSpPr>
          <p:cNvPr id="11" name="Text Box 3"/>
          <p:cNvSpPr txBox="1">
            <a:spLocks/>
          </p:cNvSpPr>
          <p:nvPr/>
        </p:nvSpPr>
        <p:spPr bwMode="auto">
          <a:xfrm>
            <a:off x="251520" y="908720"/>
            <a:ext cx="2016224" cy="5688632"/>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en-ZA" sz="1100" b="1" i="0" u="none" strike="noStrike" cap="none" normalizeH="0" baseline="0" dirty="0" smtClean="0">
                <a:ln>
                  <a:noFill/>
                </a:ln>
                <a:solidFill>
                  <a:schemeClr val="tx1"/>
                </a:solidFill>
                <a:effectLst/>
                <a:latin typeface="Arial Narrow" pitchFamily="34" charset="0"/>
                <a:cs typeface="Arial" pitchFamily="34" charset="0"/>
              </a:rPr>
              <a:t>ACQUISITION MANAGEMENT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1100" b="1" i="0" u="none" strike="noStrike" cap="none" normalizeH="0" baseline="0" dirty="0" smtClean="0">
                <a:ln>
                  <a:noFill/>
                </a:ln>
                <a:solidFill>
                  <a:schemeClr val="tx1"/>
                </a:solidFill>
                <a:effectLst/>
                <a:latin typeface="Arial Narrow" pitchFamily="34" charset="0"/>
                <a:cs typeface="Arial" pitchFamily="34" charset="0"/>
              </a:rPr>
              <a:t>Acquisition Management System</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Compilation of bid documents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Receipt and opening of bids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Evaluation and adjudication </a:t>
            </a:r>
            <a:r>
              <a:rPr kumimoji="0" lang="en-US" sz="1100" b="1" i="0" u="none" strike="noStrike" cap="none" normalizeH="0" baseline="0" dirty="0" smtClean="0">
                <a:ln>
                  <a:noFill/>
                </a:ln>
                <a:solidFill>
                  <a:schemeClr val="tx1"/>
                </a:solidFill>
                <a:effectLst/>
                <a:latin typeface="Arial Narrow" pitchFamily="34" charset="0"/>
                <a:cs typeface="Arial" pitchFamily="34" charset="0"/>
              </a:rPr>
              <a:t>of bids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11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1100" b="1" i="0" u="none" strike="noStrike" cap="none" normalizeH="0" baseline="0" dirty="0" smtClean="0">
                <a:ln>
                  <a:noFill/>
                </a:ln>
                <a:solidFill>
                  <a:schemeClr val="tx1"/>
                </a:solidFill>
                <a:effectLst/>
                <a:latin typeface="Arial Narrow" pitchFamily="34" charset="0"/>
                <a:cs typeface="Arial" pitchFamily="34" charset="0"/>
              </a:rPr>
              <a:t>Acquisition process: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Petty cash</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Verbal Quotes </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Written Quotes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Competitive </a:t>
            </a:r>
            <a:r>
              <a:rPr kumimoji="0" lang="en-US" sz="1100" b="1" i="0" u="none" strike="noStrike" cap="none" normalizeH="0" baseline="0" dirty="0" smtClean="0">
                <a:ln>
                  <a:noFill/>
                </a:ln>
                <a:solidFill>
                  <a:schemeClr val="tx1"/>
                </a:solidFill>
                <a:effectLst/>
                <a:latin typeface="Arial Narrow" pitchFamily="34" charset="0"/>
                <a:cs typeface="Arial" pitchFamily="34" charset="0"/>
              </a:rPr>
              <a:t>bidding</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Limited bidding</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Transversal bids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Direct negotiation</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Consultants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IT</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Banking</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Safety arrangements</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Procurement abroad</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Organs of state</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Roster</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List of selected suppliers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Emergency</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Urgent procurement</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Unsolicited bids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Sponsorships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Box 11"/>
          <p:cNvSpPr txBox="1"/>
          <p:nvPr/>
        </p:nvSpPr>
        <p:spPr>
          <a:xfrm>
            <a:off x="4644008" y="1052736"/>
            <a:ext cx="1483676" cy="369332"/>
          </a:xfrm>
          <a:prstGeom prst="rect">
            <a:avLst/>
          </a:prstGeom>
          <a:noFill/>
        </p:spPr>
        <p:txBody>
          <a:bodyPr wrap="none" rtlCol="0">
            <a:spAutoFit/>
          </a:bodyPr>
          <a:lstStyle/>
          <a:p>
            <a:r>
              <a:rPr lang="en-ZA" b="1" dirty="0" smtClean="0">
                <a:latin typeface="Arial Narrow" pitchFamily="34" charset="0"/>
              </a:rPr>
              <a:t>ACCEPTANCE</a:t>
            </a:r>
            <a:endParaRPr lang="en-ZA" b="1" dirty="0">
              <a:latin typeface="Arial Narrow" pitchFamily="34" charset="0"/>
            </a:endParaRPr>
          </a:p>
        </p:txBody>
      </p:sp>
    </p:spTree>
    <p:extLst>
      <p:ext uri="{BB962C8B-B14F-4D97-AF65-F5344CB8AC3E}">
        <p14:creationId xmlns:p14="http://schemas.microsoft.com/office/powerpoint/2010/main" val="27575446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MODULE 4 – ACQUISITION MANAGEMENT</a:t>
            </a:r>
            <a:endParaRPr lang="en-ZA" sz="3200" b="1" dirty="0">
              <a:solidFill>
                <a:schemeClr val="tx1">
                  <a:lumMod val="75000"/>
                  <a:lumOff val="25000"/>
                </a:schemeClr>
              </a:solidFill>
            </a:endParaRPr>
          </a:p>
        </p:txBody>
      </p:sp>
      <p:sp>
        <p:nvSpPr>
          <p:cNvPr id="6" name="TextBox 5"/>
          <p:cNvSpPr txBox="1"/>
          <p:nvPr/>
        </p:nvSpPr>
        <p:spPr>
          <a:xfrm>
            <a:off x="539552" y="980728"/>
            <a:ext cx="7992888" cy="1815882"/>
          </a:xfrm>
          <a:prstGeom prst="rect">
            <a:avLst/>
          </a:prstGeom>
          <a:noFill/>
        </p:spPr>
        <p:txBody>
          <a:bodyPr wrap="square" rtlCol="0">
            <a:spAutoFit/>
          </a:bodyPr>
          <a:lstStyle/>
          <a:p>
            <a:pPr lvl="4"/>
            <a:endParaRPr lang="en-US" sz="2000" dirty="0"/>
          </a:p>
          <a:p>
            <a:pPr lvl="4"/>
            <a:endParaRPr lang="en-US" sz="2000" dirty="0"/>
          </a:p>
          <a:p>
            <a:pPr lvl="4"/>
            <a:endParaRPr lang="en-US" dirty="0"/>
          </a:p>
          <a:p>
            <a:pPr lvl="3"/>
            <a:endParaRPr lang="en-US" dirty="0"/>
          </a:p>
          <a:p>
            <a:pPr lvl="3"/>
            <a:endParaRPr lang="en-US" dirty="0"/>
          </a:p>
          <a:p>
            <a:pPr lvl="4"/>
            <a:endParaRPr lang="en-ZA" dirty="0"/>
          </a:p>
        </p:txBody>
      </p:sp>
      <p:sp>
        <p:nvSpPr>
          <p:cNvPr id="9" name="Slide Number Placeholder 8"/>
          <p:cNvSpPr>
            <a:spLocks noGrp="1"/>
          </p:cNvSpPr>
          <p:nvPr>
            <p:ph type="sldNum" sz="quarter" idx="12"/>
          </p:nvPr>
        </p:nvSpPr>
        <p:spPr/>
        <p:txBody>
          <a:bodyPr/>
          <a:lstStyle/>
          <a:p>
            <a:fld id="{C97F4B4B-1DA3-4C64-BEF4-4C458259B3CF}" type="slidenum">
              <a:rPr lang="en-ZA" smtClean="0"/>
              <a:pPr/>
              <a:t>29</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04183"/>
            <a:ext cx="1804377" cy="563355"/>
          </a:xfrm>
          <a:prstGeom prst="rect">
            <a:avLst/>
          </a:prstGeom>
        </p:spPr>
      </p:pic>
      <p:sp>
        <p:nvSpPr>
          <p:cNvPr id="11" name="Rectangle 3"/>
          <p:cNvSpPr>
            <a:spLocks noChangeArrowheads="1"/>
          </p:cNvSpPr>
          <p:nvPr/>
        </p:nvSpPr>
        <p:spPr bwMode="auto">
          <a:xfrm>
            <a:off x="3131840" y="1912925"/>
            <a:ext cx="568863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tab pos="228600" algn="l"/>
              </a:tabLst>
            </a:pPr>
            <a:r>
              <a:rPr kumimoji="0" lang="en-GB" sz="16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This process does not constitute an APPEAL and the provisions of SCM TR 50 must be adhered to in order to respond to objections or complaints received in this regard.</a:t>
            </a:r>
            <a:r>
              <a:rPr kumimoji="0" lang="en-ZA" sz="1600" b="1" i="0" u="none" strike="noStrike" cap="none" normalizeH="0" baseline="0" dirty="0" smtClean="0">
                <a:ln>
                  <a:noFill/>
                </a:ln>
                <a:solidFill>
                  <a:schemeClr val="tx1"/>
                </a:solidFill>
                <a:effectLst/>
                <a:latin typeface="Arial" pitchFamily="34" charset="0"/>
                <a:cs typeface="Arial" pitchFamily="34" charset="0"/>
              </a:rPr>
              <a:t> </a:t>
            </a:r>
          </a:p>
          <a:p>
            <a:pPr marL="0" marR="0" lvl="0" indent="0" algn="just" defTabSz="914400" rtl="0" eaLnBrk="0" fontAlgn="base" latinLnBrk="0" hangingPunct="0">
              <a:lnSpc>
                <a:spcPct val="150000"/>
              </a:lnSpc>
              <a:spcBef>
                <a:spcPct val="0"/>
              </a:spcBef>
              <a:spcAft>
                <a:spcPct val="0"/>
              </a:spcAft>
              <a:buClrTx/>
              <a:buSzTx/>
              <a:buFontTx/>
              <a:buNone/>
              <a:tabLst>
                <a:tab pos="228600" algn="l"/>
              </a:tabLst>
            </a:pPr>
            <a:endParaRPr kumimoji="0" lang="en-ZA"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tab pos="228600" algn="l"/>
              </a:tabLst>
            </a:pPr>
            <a:r>
              <a:rPr kumimoji="0" lang="en-GB" sz="16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Bidders are allowed the opportunity to lodge an objection or complaint against the decisions of the municipality within a period of 14 (</a:t>
            </a:r>
            <a:r>
              <a:rPr kumimoji="0" lang="en-GB" sz="1600" b="1" i="1"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working</a:t>
            </a:r>
            <a:r>
              <a:rPr kumimoji="0" lang="en-GB" sz="16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days of the municipal decision or action.</a:t>
            </a:r>
          </a:p>
          <a:p>
            <a:pPr marL="0" marR="0" lvl="0" indent="0" algn="just" defTabSz="914400" rtl="0" eaLnBrk="0" fontAlgn="base" latinLnBrk="0" hangingPunct="0">
              <a:lnSpc>
                <a:spcPct val="150000"/>
              </a:lnSpc>
              <a:spcBef>
                <a:spcPct val="0"/>
              </a:spcBef>
              <a:spcAft>
                <a:spcPct val="0"/>
              </a:spcAft>
              <a:buClrTx/>
              <a:buSzTx/>
              <a:buFontTx/>
              <a:buNone/>
              <a:tabLst>
                <a:tab pos="228600" algn="l"/>
              </a:tabLst>
            </a:pPr>
            <a:endParaRPr lang="en-GB" sz="1600" b="1" dirty="0" smtClean="0">
              <a:latin typeface="Arial Narrow" pitchFamily="34" charset="0"/>
              <a:ea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tab pos="228600" algn="l"/>
              </a:tabLst>
            </a:pPr>
            <a:r>
              <a:rPr kumimoji="0" lang="en-GB" sz="16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An independent and impartial</a:t>
            </a:r>
            <a:r>
              <a:rPr kumimoji="0" lang="en-GB" sz="1600" b="1" i="0" u="none" strike="noStrike" cap="none" normalizeH="0" dirty="0" smtClean="0">
                <a:ln>
                  <a:noFill/>
                </a:ln>
                <a:solidFill>
                  <a:schemeClr val="tx1"/>
                </a:solidFill>
                <a:effectLst/>
                <a:latin typeface="Arial Narrow" pitchFamily="34" charset="0"/>
                <a:ea typeface="Times New Roman" pitchFamily="18" charset="0"/>
                <a:cs typeface="Times New Roman" pitchFamily="18" charset="0"/>
              </a:rPr>
              <a:t> person deal with objection or complaint</a:t>
            </a:r>
            <a:endParaRPr kumimoji="0" lang="en-GB" sz="16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endParaRPr>
          </a:p>
        </p:txBody>
      </p:sp>
      <p:sp>
        <p:nvSpPr>
          <p:cNvPr id="12" name="AutoShape 4"/>
          <p:cNvSpPr>
            <a:spLocks noChangeArrowheads="1"/>
          </p:cNvSpPr>
          <p:nvPr/>
        </p:nvSpPr>
        <p:spPr bwMode="auto">
          <a:xfrm rot="-21600000">
            <a:off x="6300192" y="1196752"/>
            <a:ext cx="2481758" cy="504056"/>
          </a:xfrm>
          <a:prstGeom prst="bracketPair">
            <a:avLst>
              <a:gd name="adj" fmla="val 8051"/>
            </a:avLst>
          </a:prstGeom>
          <a:solidFill>
            <a:srgbClr val="EEECE1"/>
          </a:solidFill>
          <a:ln w="38100">
            <a:solidFill>
              <a:srgbClr val="938953"/>
            </a:solidFill>
            <a:round/>
            <a:headEnd/>
            <a:tailEnd/>
          </a:ln>
          <a:effectLst/>
        </p:spPr>
        <p:txBody>
          <a:bodyPr vert="horz" wrap="square" lIns="45720" tIns="45720" rIns="4572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b="1" i="0" u="none" strike="noStrike" cap="none" normalizeH="0" baseline="0" dirty="0" smtClean="0">
                <a:ln>
                  <a:noFill/>
                </a:ln>
                <a:solidFill>
                  <a:srgbClr val="1D1B11"/>
                </a:solidFill>
                <a:effectLst/>
                <a:latin typeface="Arial Narrow" pitchFamily="34" charset="0"/>
                <a:cs typeface="Arial" pitchFamily="34" charset="0"/>
              </a:rPr>
              <a:t>Refer SCM TR 21(e) &amp; 50</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3"/>
          <p:cNvSpPr txBox="1">
            <a:spLocks/>
          </p:cNvSpPr>
          <p:nvPr/>
        </p:nvSpPr>
        <p:spPr bwMode="auto">
          <a:xfrm>
            <a:off x="251520" y="908720"/>
            <a:ext cx="2016224" cy="5688632"/>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en-ZA" sz="1100" b="1" i="0" u="none" strike="noStrike" cap="none" normalizeH="0" baseline="0" dirty="0" smtClean="0">
                <a:ln>
                  <a:noFill/>
                </a:ln>
                <a:solidFill>
                  <a:schemeClr val="tx1"/>
                </a:solidFill>
                <a:effectLst/>
                <a:latin typeface="Arial Narrow" pitchFamily="34" charset="0"/>
                <a:cs typeface="Arial" pitchFamily="34" charset="0"/>
              </a:rPr>
              <a:t>ACQUISITION MANAGEMENT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1100" b="1" i="0" u="none" strike="noStrike" cap="none" normalizeH="0" baseline="0" dirty="0" smtClean="0">
                <a:ln>
                  <a:noFill/>
                </a:ln>
                <a:solidFill>
                  <a:schemeClr val="tx1"/>
                </a:solidFill>
                <a:effectLst/>
                <a:latin typeface="Arial Narrow" pitchFamily="34" charset="0"/>
                <a:cs typeface="Arial" pitchFamily="34" charset="0"/>
              </a:rPr>
              <a:t>Acquisition Management System</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Compilation of bid documents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Receipt and opening of bids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Evaluation and adjudication </a:t>
            </a:r>
            <a:r>
              <a:rPr kumimoji="0" lang="en-US" sz="1100" b="1" i="0" u="none" strike="noStrike" cap="none" normalizeH="0" baseline="0" dirty="0" smtClean="0">
                <a:ln>
                  <a:noFill/>
                </a:ln>
                <a:solidFill>
                  <a:schemeClr val="tx1"/>
                </a:solidFill>
                <a:effectLst/>
                <a:latin typeface="Arial Narrow" pitchFamily="34" charset="0"/>
                <a:cs typeface="Arial" pitchFamily="34" charset="0"/>
              </a:rPr>
              <a:t>of bids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11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1100" b="1" i="0" u="none" strike="noStrike" cap="none" normalizeH="0" baseline="0" dirty="0" smtClean="0">
                <a:ln>
                  <a:noFill/>
                </a:ln>
                <a:solidFill>
                  <a:schemeClr val="tx1"/>
                </a:solidFill>
                <a:effectLst/>
                <a:latin typeface="Arial Narrow" pitchFamily="34" charset="0"/>
                <a:cs typeface="Arial" pitchFamily="34" charset="0"/>
              </a:rPr>
              <a:t>Acquisition process: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Petty cash</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Verbal Quotes </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Written Quotes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Competitive </a:t>
            </a:r>
            <a:r>
              <a:rPr kumimoji="0" lang="en-US" sz="1100" b="1" i="0" u="none" strike="noStrike" cap="none" normalizeH="0" baseline="0" dirty="0" smtClean="0">
                <a:ln>
                  <a:noFill/>
                </a:ln>
                <a:solidFill>
                  <a:schemeClr val="tx1"/>
                </a:solidFill>
                <a:effectLst/>
                <a:latin typeface="Arial Narrow" pitchFamily="34" charset="0"/>
                <a:cs typeface="Arial" pitchFamily="34" charset="0"/>
              </a:rPr>
              <a:t>bidding</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Limited bidding</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Transversal bids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Direct negotiation</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Consultants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IT</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Banking</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Safety arrangements</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Procurement abroad</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Organs of state</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Roster</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List of selected suppliers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Emergency</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Urgent procurement</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Unsolicited bids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Sponsorships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Box 9"/>
          <p:cNvSpPr txBox="1"/>
          <p:nvPr/>
        </p:nvSpPr>
        <p:spPr>
          <a:xfrm>
            <a:off x="3491880" y="1412776"/>
            <a:ext cx="1289135" cy="369332"/>
          </a:xfrm>
          <a:prstGeom prst="rect">
            <a:avLst/>
          </a:prstGeom>
          <a:noFill/>
        </p:spPr>
        <p:txBody>
          <a:bodyPr wrap="none" rtlCol="0">
            <a:spAutoFit/>
          </a:bodyPr>
          <a:lstStyle/>
          <a:p>
            <a:r>
              <a:rPr lang="en-ZA" b="1" dirty="0" smtClean="0">
                <a:latin typeface="Arial Narrow" pitchFamily="34" charset="0"/>
              </a:rPr>
              <a:t>OBJECTION</a:t>
            </a:r>
            <a:endParaRPr lang="en-ZA" b="1" dirty="0">
              <a:latin typeface="Arial Narrow" pitchFamily="34" charset="0"/>
            </a:endParaRPr>
          </a:p>
        </p:txBody>
      </p:sp>
    </p:spTree>
    <p:extLst>
      <p:ext uri="{BB962C8B-B14F-4D97-AF65-F5344CB8AC3E}">
        <p14:creationId xmlns:p14="http://schemas.microsoft.com/office/powerpoint/2010/main" val="2757544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MFMA SCM PPOS – MFMA ENGINE ROOM</a:t>
            </a:r>
            <a:endParaRPr lang="en-ZA" sz="3200" b="1" dirty="0">
              <a:solidFill>
                <a:schemeClr val="tx1">
                  <a:lumMod val="75000"/>
                  <a:lumOff val="25000"/>
                </a:schemeClr>
              </a:solidFill>
            </a:endParaRPr>
          </a:p>
        </p:txBody>
      </p:sp>
      <p:sp>
        <p:nvSpPr>
          <p:cNvPr id="6" name="TextBox 5"/>
          <p:cNvSpPr txBox="1"/>
          <p:nvPr/>
        </p:nvSpPr>
        <p:spPr>
          <a:xfrm>
            <a:off x="539552" y="980728"/>
            <a:ext cx="7992888" cy="1815882"/>
          </a:xfrm>
          <a:prstGeom prst="rect">
            <a:avLst/>
          </a:prstGeom>
          <a:noFill/>
        </p:spPr>
        <p:txBody>
          <a:bodyPr wrap="square" rtlCol="0">
            <a:spAutoFit/>
          </a:bodyPr>
          <a:lstStyle/>
          <a:p>
            <a:pPr lvl="4"/>
            <a:endParaRPr lang="en-US" sz="2000" dirty="0"/>
          </a:p>
          <a:p>
            <a:pPr lvl="4"/>
            <a:endParaRPr lang="en-US" sz="2000" dirty="0"/>
          </a:p>
          <a:p>
            <a:pPr lvl="4"/>
            <a:endParaRPr lang="en-US" dirty="0"/>
          </a:p>
          <a:p>
            <a:pPr lvl="3"/>
            <a:endParaRPr lang="en-US" dirty="0"/>
          </a:p>
          <a:p>
            <a:pPr lvl="3"/>
            <a:endParaRPr lang="en-US" dirty="0"/>
          </a:p>
          <a:p>
            <a:pPr lvl="4"/>
            <a:endParaRPr lang="en-ZA" dirty="0"/>
          </a:p>
        </p:txBody>
      </p:sp>
      <p:sp>
        <p:nvSpPr>
          <p:cNvPr id="9" name="Slide Number Placeholder 8"/>
          <p:cNvSpPr>
            <a:spLocks noGrp="1"/>
          </p:cNvSpPr>
          <p:nvPr>
            <p:ph type="sldNum" sz="quarter" idx="12"/>
          </p:nvPr>
        </p:nvSpPr>
        <p:spPr/>
        <p:txBody>
          <a:bodyPr/>
          <a:lstStyle/>
          <a:p>
            <a:fld id="{C97F4B4B-1DA3-4C64-BEF4-4C458259B3CF}" type="slidenum">
              <a:rPr lang="en-ZA" smtClean="0"/>
              <a:pPr/>
              <a:t>3</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04183"/>
            <a:ext cx="1804377" cy="563355"/>
          </a:xfrm>
          <a:prstGeom prst="rect">
            <a:avLst/>
          </a:prstGeom>
        </p:spPr>
      </p:pic>
      <p:pic>
        <p:nvPicPr>
          <p:cNvPr id="91" name="Picture 90"/>
          <p:cNvPicPr/>
          <p:nvPr/>
        </p:nvPicPr>
        <p:blipFill>
          <a:blip r:embed="rId4" cstate="print"/>
          <a:srcRect/>
          <a:stretch>
            <a:fillRect/>
          </a:stretch>
        </p:blipFill>
        <p:spPr bwMode="auto">
          <a:xfrm>
            <a:off x="539552" y="908720"/>
            <a:ext cx="8136904" cy="5544616"/>
          </a:xfrm>
          <a:prstGeom prst="rect">
            <a:avLst/>
          </a:prstGeom>
          <a:noFill/>
          <a:ln w="9525">
            <a:noFill/>
            <a:miter lim="800000"/>
            <a:headEnd/>
            <a:tailEnd/>
          </a:ln>
        </p:spPr>
      </p:pic>
    </p:spTree>
    <p:extLst>
      <p:ext uri="{BB962C8B-B14F-4D97-AF65-F5344CB8AC3E}">
        <p14:creationId xmlns:p14="http://schemas.microsoft.com/office/powerpoint/2010/main" val="27575446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MODULE 4 – ACQUISITION MANAGEMENT</a:t>
            </a:r>
            <a:endParaRPr lang="en-ZA" sz="3200" b="1" dirty="0">
              <a:solidFill>
                <a:schemeClr val="tx1">
                  <a:lumMod val="75000"/>
                  <a:lumOff val="25000"/>
                </a:schemeClr>
              </a:solidFill>
            </a:endParaRPr>
          </a:p>
        </p:txBody>
      </p:sp>
      <p:sp>
        <p:nvSpPr>
          <p:cNvPr id="6" name="TextBox 5"/>
          <p:cNvSpPr txBox="1"/>
          <p:nvPr/>
        </p:nvSpPr>
        <p:spPr>
          <a:xfrm>
            <a:off x="539552" y="980728"/>
            <a:ext cx="7992888" cy="1815882"/>
          </a:xfrm>
          <a:prstGeom prst="rect">
            <a:avLst/>
          </a:prstGeom>
          <a:noFill/>
        </p:spPr>
        <p:txBody>
          <a:bodyPr wrap="square" rtlCol="0">
            <a:spAutoFit/>
          </a:bodyPr>
          <a:lstStyle/>
          <a:p>
            <a:pPr lvl="4"/>
            <a:endParaRPr lang="en-US" sz="2000" dirty="0"/>
          </a:p>
          <a:p>
            <a:pPr lvl="4"/>
            <a:endParaRPr lang="en-US" sz="2000" dirty="0"/>
          </a:p>
          <a:p>
            <a:pPr lvl="4"/>
            <a:endParaRPr lang="en-US" dirty="0"/>
          </a:p>
          <a:p>
            <a:pPr lvl="3"/>
            <a:endParaRPr lang="en-US" dirty="0"/>
          </a:p>
          <a:p>
            <a:pPr lvl="3"/>
            <a:endParaRPr lang="en-US" dirty="0"/>
          </a:p>
          <a:p>
            <a:pPr lvl="4"/>
            <a:endParaRPr lang="en-ZA" dirty="0"/>
          </a:p>
        </p:txBody>
      </p:sp>
      <p:sp>
        <p:nvSpPr>
          <p:cNvPr id="9" name="Slide Number Placeholder 8"/>
          <p:cNvSpPr>
            <a:spLocks noGrp="1"/>
          </p:cNvSpPr>
          <p:nvPr>
            <p:ph type="sldNum" sz="quarter" idx="12"/>
          </p:nvPr>
        </p:nvSpPr>
        <p:spPr/>
        <p:txBody>
          <a:bodyPr/>
          <a:lstStyle/>
          <a:p>
            <a:fld id="{C97F4B4B-1DA3-4C64-BEF4-4C458259B3CF}" type="slidenum">
              <a:rPr lang="en-ZA" smtClean="0"/>
              <a:pPr/>
              <a:t>30</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04183"/>
            <a:ext cx="1804377" cy="563355"/>
          </a:xfrm>
          <a:prstGeom prst="rect">
            <a:avLst/>
          </a:prstGeom>
        </p:spPr>
      </p:pic>
      <p:sp>
        <p:nvSpPr>
          <p:cNvPr id="10" name="Rectangle 9"/>
          <p:cNvSpPr/>
          <p:nvPr/>
        </p:nvSpPr>
        <p:spPr>
          <a:xfrm>
            <a:off x="2555776" y="1268760"/>
            <a:ext cx="6588224" cy="5262979"/>
          </a:xfrm>
          <a:prstGeom prst="rect">
            <a:avLst/>
          </a:prstGeom>
        </p:spPr>
        <p:txBody>
          <a:bodyPr wrap="square">
            <a:spAutoFit/>
          </a:bodyPr>
          <a:lstStyle/>
          <a:p>
            <a:pPr algn="just" fontAlgn="base">
              <a:spcBef>
                <a:spcPct val="0"/>
              </a:spcBef>
              <a:spcAft>
                <a:spcPct val="0"/>
              </a:spcAft>
              <a:buFont typeface="Wingdings" pitchFamily="2" charset="2"/>
              <a:buChar char="q"/>
              <a:tabLst>
                <a:tab pos="228600" algn="l"/>
              </a:tabLst>
            </a:pPr>
            <a:r>
              <a:rPr lang="en-GB" sz="1600" dirty="0">
                <a:solidFill>
                  <a:prstClr val="black"/>
                </a:solidFill>
                <a:latin typeface="Arial Narrow" pitchFamily="34" charset="0"/>
                <a:ea typeface="Times New Roman" pitchFamily="18" charset="0"/>
                <a:cs typeface="Times New Roman" pitchFamily="18" charset="0"/>
              </a:rPr>
              <a:t>Bidders are allowed to appeal against a decision or action of the municipality, but only after exhausting the provisions of SCM TR 21(e) and </a:t>
            </a:r>
            <a:r>
              <a:rPr lang="en-GB" sz="1600" dirty="0" smtClean="0">
                <a:solidFill>
                  <a:prstClr val="black"/>
                </a:solidFill>
                <a:latin typeface="Arial Narrow" pitchFamily="34" charset="0"/>
                <a:ea typeface="Times New Roman" pitchFamily="18" charset="0"/>
                <a:cs typeface="Times New Roman" pitchFamily="18" charset="0"/>
              </a:rPr>
              <a:t>50 – MSA section 62</a:t>
            </a:r>
          </a:p>
          <a:p>
            <a:pPr algn="just" fontAlgn="base">
              <a:spcBef>
                <a:spcPct val="0"/>
              </a:spcBef>
              <a:spcAft>
                <a:spcPct val="0"/>
              </a:spcAft>
              <a:tabLst>
                <a:tab pos="228600" algn="l"/>
              </a:tabLst>
            </a:pPr>
            <a:endParaRPr lang="en-ZA" sz="1600" dirty="0">
              <a:solidFill>
                <a:prstClr val="black"/>
              </a:solidFill>
              <a:latin typeface="Arial" pitchFamily="34" charset="0"/>
              <a:cs typeface="Arial" pitchFamily="34" charset="0"/>
            </a:endParaRPr>
          </a:p>
          <a:p>
            <a:pPr algn="just" eaLnBrk="0" fontAlgn="base" hangingPunct="0">
              <a:spcBef>
                <a:spcPct val="0"/>
              </a:spcBef>
              <a:spcAft>
                <a:spcPct val="0"/>
              </a:spcAft>
              <a:buFont typeface="Wingdings" pitchFamily="2" charset="2"/>
              <a:buChar char="q"/>
              <a:tabLst>
                <a:tab pos="228600" algn="l"/>
              </a:tabLst>
            </a:pPr>
            <a:r>
              <a:rPr lang="en-GB" sz="1600" dirty="0">
                <a:solidFill>
                  <a:prstClr val="black"/>
                </a:solidFill>
                <a:latin typeface="Arial Narrow" pitchFamily="34" charset="0"/>
                <a:ea typeface="Times New Roman" pitchFamily="18" charset="0"/>
                <a:cs typeface="Arial" pitchFamily="34" charset="0"/>
              </a:rPr>
              <a:t>In </a:t>
            </a:r>
            <a:r>
              <a:rPr lang="en-GB" sz="1600" dirty="0">
                <a:solidFill>
                  <a:prstClr val="black"/>
                </a:solidFill>
                <a:latin typeface="Arial Narrow" pitchFamily="34" charset="0"/>
                <a:ea typeface="Times New Roman" pitchFamily="18" charset="0"/>
                <a:cs typeface="Times New Roman" pitchFamily="18" charset="0"/>
              </a:rPr>
              <a:t>strict legal terms the nature of an appeal has a specific meaning in relation to administrative </a:t>
            </a:r>
            <a:r>
              <a:rPr lang="en-GB" sz="1600" dirty="0" smtClean="0">
                <a:solidFill>
                  <a:prstClr val="black"/>
                </a:solidFill>
                <a:latin typeface="Arial Narrow" pitchFamily="34" charset="0"/>
                <a:ea typeface="Times New Roman" pitchFamily="18" charset="0"/>
                <a:cs typeface="Times New Roman" pitchFamily="18" charset="0"/>
              </a:rPr>
              <a:t>actions.</a:t>
            </a:r>
          </a:p>
          <a:p>
            <a:pPr algn="just" eaLnBrk="0" fontAlgn="base" hangingPunct="0">
              <a:spcBef>
                <a:spcPct val="0"/>
              </a:spcBef>
              <a:spcAft>
                <a:spcPct val="0"/>
              </a:spcAft>
              <a:tabLst>
                <a:tab pos="228600" algn="l"/>
              </a:tabLst>
            </a:pPr>
            <a:endParaRPr lang="en-ZA" sz="1600" dirty="0">
              <a:solidFill>
                <a:prstClr val="black"/>
              </a:solidFill>
              <a:latin typeface="Arial" pitchFamily="34" charset="0"/>
              <a:cs typeface="Arial" pitchFamily="34" charset="0"/>
            </a:endParaRPr>
          </a:p>
          <a:p>
            <a:pPr algn="just" eaLnBrk="0" fontAlgn="base" hangingPunct="0">
              <a:spcBef>
                <a:spcPct val="0"/>
              </a:spcBef>
              <a:spcAft>
                <a:spcPct val="0"/>
              </a:spcAft>
              <a:buFont typeface="Wingdings" pitchFamily="2" charset="2"/>
              <a:buChar char="q"/>
              <a:tabLst>
                <a:tab pos="228600" algn="l"/>
              </a:tabLst>
            </a:pPr>
            <a:r>
              <a:rPr lang="en-GB" sz="1600" dirty="0" smtClean="0">
                <a:solidFill>
                  <a:prstClr val="black"/>
                </a:solidFill>
                <a:latin typeface="Arial Narrow" pitchFamily="34" charset="0"/>
                <a:ea typeface="Times New Roman" pitchFamily="18" charset="0"/>
                <a:cs typeface="Times New Roman" pitchFamily="18" charset="0"/>
              </a:rPr>
              <a:t>The </a:t>
            </a:r>
            <a:r>
              <a:rPr lang="en-GB" sz="1600" dirty="0">
                <a:solidFill>
                  <a:prstClr val="black"/>
                </a:solidFill>
                <a:latin typeface="Arial Narrow" pitchFamily="34" charset="0"/>
                <a:ea typeface="Times New Roman" pitchFamily="18" charset="0"/>
                <a:cs typeface="Times New Roman" pitchFamily="18" charset="0"/>
              </a:rPr>
              <a:t>Accounting Officer </a:t>
            </a:r>
            <a:r>
              <a:rPr lang="en-GB" sz="1600" dirty="0" smtClean="0">
                <a:solidFill>
                  <a:prstClr val="black"/>
                </a:solidFill>
                <a:latin typeface="Arial Narrow" pitchFamily="34" charset="0"/>
                <a:ea typeface="Times New Roman" pitchFamily="18" charset="0"/>
                <a:cs typeface="Times New Roman" pitchFamily="18" charset="0"/>
              </a:rPr>
              <a:t>will </a:t>
            </a:r>
            <a:r>
              <a:rPr lang="en-GB" sz="1600" dirty="0">
                <a:solidFill>
                  <a:prstClr val="black"/>
                </a:solidFill>
                <a:latin typeface="Arial Narrow" pitchFamily="34" charset="0"/>
                <a:ea typeface="Times New Roman" pitchFamily="18" charset="0"/>
                <a:cs typeface="Times New Roman" pitchFamily="18" charset="0"/>
              </a:rPr>
              <a:t>not have to defend the merits of any discretionary decisions </a:t>
            </a:r>
            <a:r>
              <a:rPr lang="en-GB" sz="1600" dirty="0" smtClean="0">
                <a:solidFill>
                  <a:prstClr val="black"/>
                </a:solidFill>
                <a:latin typeface="Arial Narrow" pitchFamily="34" charset="0"/>
                <a:ea typeface="Times New Roman" pitchFamily="18" charset="0"/>
                <a:cs typeface="Times New Roman" pitchFamily="18" charset="0"/>
              </a:rPr>
              <a:t>taken, but will have to </a:t>
            </a:r>
            <a:r>
              <a:rPr lang="en-GB" sz="1600" dirty="0">
                <a:solidFill>
                  <a:prstClr val="black"/>
                </a:solidFill>
                <a:latin typeface="Arial Narrow" pitchFamily="34" charset="0"/>
                <a:ea typeface="Times New Roman" pitchFamily="18" charset="0"/>
                <a:cs typeface="Times New Roman" pitchFamily="18" charset="0"/>
              </a:rPr>
              <a:t>confirm that:</a:t>
            </a:r>
            <a:endParaRPr lang="en-ZA" sz="1600" dirty="0">
              <a:solidFill>
                <a:prstClr val="black"/>
              </a:solidFill>
              <a:latin typeface="Arial" pitchFamily="34" charset="0"/>
              <a:cs typeface="Arial" pitchFamily="34" charset="0"/>
            </a:endParaRPr>
          </a:p>
          <a:p>
            <a:pPr lvl="1" algn="just" eaLnBrk="0" fontAlgn="base" hangingPunct="0">
              <a:spcBef>
                <a:spcPct val="0"/>
              </a:spcBef>
              <a:spcAft>
                <a:spcPct val="0"/>
              </a:spcAft>
              <a:buFontTx/>
              <a:buChar char="•"/>
              <a:tabLst>
                <a:tab pos="228600" algn="l"/>
              </a:tabLst>
            </a:pPr>
            <a:r>
              <a:rPr lang="en-GB" sz="1600" dirty="0">
                <a:solidFill>
                  <a:prstClr val="black"/>
                </a:solidFill>
                <a:latin typeface="Arial Narrow" pitchFamily="34" charset="0"/>
                <a:ea typeface="Times New Roman" pitchFamily="18" charset="0"/>
                <a:cs typeface="Times New Roman" pitchFamily="18" charset="0"/>
              </a:rPr>
              <a:t>Due process was followed in awarding the tender, i.e. all relevant legal prescripts were complied with; and</a:t>
            </a:r>
            <a:endParaRPr lang="en-GB" sz="1600" dirty="0">
              <a:solidFill>
                <a:prstClr val="black"/>
              </a:solidFill>
              <a:latin typeface="Arial" pitchFamily="34" charset="0"/>
              <a:ea typeface="Times New Roman" pitchFamily="18" charset="0"/>
              <a:cs typeface="Times New Roman" pitchFamily="18" charset="0"/>
            </a:endParaRPr>
          </a:p>
          <a:p>
            <a:pPr lvl="1" algn="just" eaLnBrk="0" fontAlgn="base" hangingPunct="0">
              <a:spcBef>
                <a:spcPct val="0"/>
              </a:spcBef>
              <a:spcAft>
                <a:spcPct val="0"/>
              </a:spcAft>
              <a:buFontTx/>
              <a:buChar char="•"/>
              <a:tabLst>
                <a:tab pos="228600" algn="l"/>
              </a:tabLst>
            </a:pPr>
            <a:r>
              <a:rPr lang="en-GB" sz="1600" dirty="0">
                <a:solidFill>
                  <a:prstClr val="black"/>
                </a:solidFill>
                <a:latin typeface="Arial Narrow" pitchFamily="34" charset="0"/>
                <a:ea typeface="Times New Roman" pitchFamily="18" charset="0"/>
                <a:cs typeface="Times New Roman" pitchFamily="18" charset="0"/>
              </a:rPr>
              <a:t>The discretionary decision made to award the tender was reached having followed such due process</a:t>
            </a:r>
            <a:r>
              <a:rPr lang="en-GB" sz="1600" dirty="0" smtClean="0">
                <a:solidFill>
                  <a:prstClr val="black"/>
                </a:solidFill>
                <a:latin typeface="Arial Narrow" pitchFamily="34" charset="0"/>
                <a:ea typeface="Times New Roman" pitchFamily="18" charset="0"/>
                <a:cs typeface="Times New Roman" pitchFamily="18" charset="0"/>
              </a:rPr>
              <a:t>.</a:t>
            </a:r>
          </a:p>
          <a:p>
            <a:pPr lvl="1" algn="just" eaLnBrk="0" fontAlgn="base" hangingPunct="0">
              <a:spcBef>
                <a:spcPct val="0"/>
              </a:spcBef>
              <a:spcAft>
                <a:spcPct val="0"/>
              </a:spcAft>
              <a:tabLst>
                <a:tab pos="228600" algn="l"/>
              </a:tabLst>
            </a:pPr>
            <a:endParaRPr lang="en-ZA" sz="1600" dirty="0">
              <a:solidFill>
                <a:prstClr val="black"/>
              </a:solidFill>
              <a:latin typeface="Arial" pitchFamily="34" charset="0"/>
              <a:cs typeface="Arial" pitchFamily="34" charset="0"/>
            </a:endParaRPr>
          </a:p>
          <a:p>
            <a:pPr lvl="0" algn="just" eaLnBrk="0" fontAlgn="base" hangingPunct="0">
              <a:spcBef>
                <a:spcPct val="0"/>
              </a:spcBef>
              <a:spcAft>
                <a:spcPct val="0"/>
              </a:spcAft>
              <a:buFont typeface="Wingdings" pitchFamily="2" charset="2"/>
              <a:buChar char="q"/>
              <a:tabLst>
                <a:tab pos="228600" algn="l"/>
              </a:tabLst>
            </a:pPr>
            <a:r>
              <a:rPr lang="en-GB" sz="1600" dirty="0">
                <a:solidFill>
                  <a:prstClr val="black"/>
                </a:solidFill>
                <a:latin typeface="Arial Narrow" pitchFamily="34" charset="0"/>
                <a:ea typeface="Times New Roman" pitchFamily="18" charset="0"/>
                <a:cs typeface="Times New Roman" pitchFamily="18" charset="0"/>
              </a:rPr>
              <a:t>If an application for appeal is upheld, the only sanction could be that the tender evaluation and/or adjudication process</a:t>
            </a:r>
            <a:r>
              <a:rPr lang="en-GB" sz="1600" dirty="0">
                <a:solidFill>
                  <a:prstClr val="black"/>
                </a:solidFill>
                <a:latin typeface="Arial Narrow" pitchFamily="34" charset="0"/>
                <a:ea typeface="Times New Roman" pitchFamily="18" charset="0"/>
                <a:cs typeface="Arial" pitchFamily="34" charset="0"/>
              </a:rPr>
              <a:t> must be re-constituted following due process</a:t>
            </a:r>
            <a:r>
              <a:rPr lang="en-GB" sz="1600" dirty="0" smtClean="0">
                <a:solidFill>
                  <a:prstClr val="black"/>
                </a:solidFill>
                <a:latin typeface="Arial Narrow" pitchFamily="34" charset="0"/>
                <a:ea typeface="Times New Roman" pitchFamily="18" charset="0"/>
                <a:cs typeface="Arial" pitchFamily="34" charset="0"/>
              </a:rPr>
              <a:t>.</a:t>
            </a:r>
          </a:p>
          <a:p>
            <a:pPr lvl="0" algn="just" eaLnBrk="0" fontAlgn="base" hangingPunct="0">
              <a:spcBef>
                <a:spcPct val="0"/>
              </a:spcBef>
              <a:spcAft>
                <a:spcPct val="0"/>
              </a:spcAft>
              <a:tabLst>
                <a:tab pos="228600" algn="l"/>
              </a:tabLst>
            </a:pPr>
            <a:endParaRPr lang="en-GB" sz="1600" dirty="0">
              <a:solidFill>
                <a:prstClr val="black"/>
              </a:solidFill>
              <a:latin typeface="Arial Narrow" pitchFamily="34" charset="0"/>
              <a:ea typeface="Times New Roman" pitchFamily="18" charset="0"/>
              <a:cs typeface="Times New Roman" pitchFamily="18" charset="0"/>
            </a:endParaRPr>
          </a:p>
          <a:p>
            <a:pPr lvl="0" algn="just" eaLnBrk="0" fontAlgn="base" hangingPunct="0">
              <a:spcBef>
                <a:spcPct val="0"/>
              </a:spcBef>
              <a:spcAft>
                <a:spcPct val="0"/>
              </a:spcAft>
              <a:buFont typeface="Wingdings" pitchFamily="2" charset="2"/>
              <a:buChar char="q"/>
              <a:tabLst>
                <a:tab pos="228600" algn="l"/>
              </a:tabLst>
            </a:pPr>
            <a:r>
              <a:rPr lang="en-GB" sz="1600" dirty="0">
                <a:solidFill>
                  <a:prstClr val="black"/>
                </a:solidFill>
                <a:latin typeface="Arial Narrow" pitchFamily="34" charset="0"/>
                <a:ea typeface="Times New Roman" pitchFamily="18" charset="0"/>
                <a:cs typeface="Times New Roman" pitchFamily="18" charset="0"/>
              </a:rPr>
              <a:t>Since the Accounting Officer and members of the Adjudication Committee are involved in the final decision making </a:t>
            </a:r>
            <a:r>
              <a:rPr lang="en-GB" sz="1600" dirty="0" smtClean="0">
                <a:solidFill>
                  <a:prstClr val="black"/>
                </a:solidFill>
                <a:latin typeface="Arial Narrow" pitchFamily="34" charset="0"/>
                <a:ea typeface="Times New Roman" pitchFamily="18" charset="0"/>
                <a:cs typeface="Times New Roman" pitchFamily="18" charset="0"/>
              </a:rPr>
              <a:t>they </a:t>
            </a:r>
            <a:r>
              <a:rPr lang="en-GB" sz="1600" dirty="0">
                <a:solidFill>
                  <a:prstClr val="black"/>
                </a:solidFill>
                <a:latin typeface="Arial Narrow" pitchFamily="34" charset="0"/>
                <a:ea typeface="Times New Roman" pitchFamily="18" charset="0"/>
                <a:cs typeface="Times New Roman" pitchFamily="18" charset="0"/>
              </a:rPr>
              <a:t>cannot be an Appeal Authority.  </a:t>
            </a:r>
            <a:endParaRPr lang="en-GB" sz="1600" dirty="0" smtClean="0">
              <a:solidFill>
                <a:prstClr val="black"/>
              </a:solidFill>
              <a:latin typeface="Arial Narrow" pitchFamily="34" charset="0"/>
              <a:ea typeface="Times New Roman" pitchFamily="18" charset="0"/>
              <a:cs typeface="Times New Roman" pitchFamily="18" charset="0"/>
            </a:endParaRPr>
          </a:p>
          <a:p>
            <a:pPr lvl="0" algn="just" eaLnBrk="0" fontAlgn="base" hangingPunct="0">
              <a:spcBef>
                <a:spcPct val="0"/>
              </a:spcBef>
              <a:spcAft>
                <a:spcPct val="0"/>
              </a:spcAft>
              <a:buFont typeface="Wingdings" pitchFamily="2" charset="2"/>
              <a:buChar char="q"/>
              <a:tabLst>
                <a:tab pos="228600" algn="l"/>
              </a:tabLst>
            </a:pPr>
            <a:endParaRPr lang="en-GB" sz="1600" dirty="0" smtClean="0">
              <a:solidFill>
                <a:prstClr val="black"/>
              </a:solidFill>
              <a:latin typeface="Arial Narrow" pitchFamily="34" charset="0"/>
              <a:ea typeface="Times New Roman" pitchFamily="18" charset="0"/>
              <a:cs typeface="Times New Roman" pitchFamily="18" charset="0"/>
            </a:endParaRPr>
          </a:p>
          <a:p>
            <a:pPr lvl="0" algn="just" eaLnBrk="0" fontAlgn="base" hangingPunct="0">
              <a:spcBef>
                <a:spcPct val="0"/>
              </a:spcBef>
              <a:spcAft>
                <a:spcPct val="0"/>
              </a:spcAft>
              <a:buFont typeface="Wingdings" pitchFamily="2" charset="2"/>
              <a:buChar char="q"/>
              <a:tabLst>
                <a:tab pos="228600" algn="l"/>
              </a:tabLst>
            </a:pPr>
            <a:r>
              <a:rPr lang="en-GB" sz="1600" b="1" i="1" dirty="0" smtClean="0">
                <a:solidFill>
                  <a:prstClr val="black"/>
                </a:solidFill>
                <a:latin typeface="Arial Narrow" pitchFamily="34" charset="0"/>
                <a:ea typeface="Times New Roman" pitchFamily="18" charset="0"/>
                <a:cs typeface="Times New Roman" pitchFamily="18" charset="0"/>
              </a:rPr>
              <a:t>NOTE: </a:t>
            </a:r>
            <a:r>
              <a:rPr lang="en-GB" sz="1600" dirty="0" smtClean="0">
                <a:solidFill>
                  <a:prstClr val="black"/>
                </a:solidFill>
                <a:latin typeface="Arial Narrow" pitchFamily="34" charset="0"/>
                <a:ea typeface="Times New Roman" pitchFamily="18" charset="0"/>
                <a:cs typeface="Times New Roman" pitchFamily="18" charset="0"/>
              </a:rPr>
              <a:t>Appeals </a:t>
            </a:r>
            <a:r>
              <a:rPr lang="en-GB" sz="1600" dirty="0">
                <a:solidFill>
                  <a:prstClr val="black"/>
                </a:solidFill>
                <a:latin typeface="Arial Narrow" pitchFamily="34" charset="0"/>
                <a:ea typeface="Times New Roman" pitchFamily="18" charset="0"/>
                <a:cs typeface="Times New Roman" pitchFamily="18" charset="0"/>
              </a:rPr>
              <a:t>may </a:t>
            </a:r>
            <a:r>
              <a:rPr lang="en-GB" sz="1600" dirty="0" smtClean="0">
                <a:solidFill>
                  <a:prstClr val="black"/>
                </a:solidFill>
                <a:latin typeface="Arial Narrow" pitchFamily="34" charset="0"/>
                <a:ea typeface="Times New Roman" pitchFamily="18" charset="0"/>
                <a:cs typeface="Times New Roman" pitchFamily="18" charset="0"/>
              </a:rPr>
              <a:t>thus only </a:t>
            </a:r>
            <a:r>
              <a:rPr lang="en-GB" sz="1600" dirty="0">
                <a:solidFill>
                  <a:prstClr val="black"/>
                </a:solidFill>
                <a:latin typeface="Arial Narrow" pitchFamily="34" charset="0"/>
                <a:ea typeface="Times New Roman" pitchFamily="18" charset="0"/>
                <a:cs typeface="Times New Roman" pitchFamily="18" charset="0"/>
              </a:rPr>
              <a:t>be considered through a court of law process or as per SCM TR 50(1). </a:t>
            </a:r>
            <a:endParaRPr lang="en-GB" sz="1600" dirty="0">
              <a:solidFill>
                <a:prstClr val="black"/>
              </a:solidFill>
              <a:latin typeface="Arial" pitchFamily="34" charset="0"/>
              <a:cs typeface="Arial" pitchFamily="34" charset="0"/>
            </a:endParaRPr>
          </a:p>
        </p:txBody>
      </p:sp>
      <p:sp>
        <p:nvSpPr>
          <p:cNvPr id="11" name="AutoShape 4"/>
          <p:cNvSpPr>
            <a:spLocks noChangeArrowheads="1"/>
          </p:cNvSpPr>
          <p:nvPr/>
        </p:nvSpPr>
        <p:spPr bwMode="auto">
          <a:xfrm rot="-21600000">
            <a:off x="6660232" y="908720"/>
            <a:ext cx="2049710" cy="360040"/>
          </a:xfrm>
          <a:prstGeom prst="bracketPair">
            <a:avLst>
              <a:gd name="adj" fmla="val 8051"/>
            </a:avLst>
          </a:prstGeom>
          <a:solidFill>
            <a:srgbClr val="EEECE1"/>
          </a:solidFill>
          <a:ln w="38100">
            <a:solidFill>
              <a:srgbClr val="938953"/>
            </a:solidFill>
            <a:round/>
            <a:headEnd/>
            <a:tailEnd/>
          </a:ln>
          <a:effectLst/>
        </p:spPr>
        <p:txBody>
          <a:bodyPr vert="horz" wrap="square" lIns="45720" tIns="45720" rIns="4572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b="1" i="0" u="none" strike="noStrike" cap="none" normalizeH="0" baseline="0" dirty="0" smtClean="0">
                <a:ln>
                  <a:noFill/>
                </a:ln>
                <a:solidFill>
                  <a:srgbClr val="1D1B11"/>
                </a:solidFill>
                <a:effectLst/>
                <a:latin typeface="Arial Narrow" pitchFamily="34" charset="0"/>
                <a:cs typeface="Arial" pitchFamily="34" charset="0"/>
              </a:rPr>
              <a:t>Appeal process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3"/>
          <p:cNvSpPr txBox="1">
            <a:spLocks/>
          </p:cNvSpPr>
          <p:nvPr/>
        </p:nvSpPr>
        <p:spPr bwMode="auto">
          <a:xfrm>
            <a:off x="251520" y="908720"/>
            <a:ext cx="2016224" cy="5688632"/>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en-ZA" sz="1100" b="1" i="0" u="none" strike="noStrike" cap="none" normalizeH="0" baseline="0" dirty="0" smtClean="0">
                <a:ln>
                  <a:noFill/>
                </a:ln>
                <a:solidFill>
                  <a:schemeClr val="tx1"/>
                </a:solidFill>
                <a:effectLst/>
                <a:latin typeface="Arial Narrow" pitchFamily="34" charset="0"/>
                <a:cs typeface="Arial" pitchFamily="34" charset="0"/>
              </a:rPr>
              <a:t>ACQUISITION MANAGEMENT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1100" b="1" i="0" u="none" strike="noStrike" cap="none" normalizeH="0" baseline="0" dirty="0" smtClean="0">
                <a:ln>
                  <a:noFill/>
                </a:ln>
                <a:solidFill>
                  <a:schemeClr val="tx1"/>
                </a:solidFill>
                <a:effectLst/>
                <a:latin typeface="Arial Narrow" pitchFamily="34" charset="0"/>
                <a:cs typeface="Arial" pitchFamily="34" charset="0"/>
              </a:rPr>
              <a:t>Acquisition Management System</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Compilation of bid documents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Receipt and opening of bids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Evaluation and adjudication </a:t>
            </a:r>
            <a:r>
              <a:rPr kumimoji="0" lang="en-US" sz="1100" b="1" i="0" u="none" strike="noStrike" cap="none" normalizeH="0" baseline="0" dirty="0" smtClean="0">
                <a:ln>
                  <a:noFill/>
                </a:ln>
                <a:solidFill>
                  <a:schemeClr val="tx1"/>
                </a:solidFill>
                <a:effectLst/>
                <a:latin typeface="Arial Narrow" pitchFamily="34" charset="0"/>
                <a:cs typeface="Arial" pitchFamily="34" charset="0"/>
              </a:rPr>
              <a:t>of bids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11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1100" b="1" i="0" u="none" strike="noStrike" cap="none" normalizeH="0" baseline="0" dirty="0" smtClean="0">
                <a:ln>
                  <a:noFill/>
                </a:ln>
                <a:solidFill>
                  <a:schemeClr val="tx1"/>
                </a:solidFill>
                <a:effectLst/>
                <a:latin typeface="Arial Narrow" pitchFamily="34" charset="0"/>
                <a:cs typeface="Arial" pitchFamily="34" charset="0"/>
              </a:rPr>
              <a:t>Acquisition process: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Petty cash</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Verbal Quotes </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Written Quotes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Competitive </a:t>
            </a:r>
            <a:r>
              <a:rPr kumimoji="0" lang="en-US" sz="1100" b="1" i="0" u="none" strike="noStrike" cap="none" normalizeH="0" baseline="0" dirty="0" smtClean="0">
                <a:ln>
                  <a:noFill/>
                </a:ln>
                <a:solidFill>
                  <a:schemeClr val="tx1"/>
                </a:solidFill>
                <a:effectLst/>
                <a:latin typeface="Arial Narrow" pitchFamily="34" charset="0"/>
                <a:cs typeface="Arial" pitchFamily="34" charset="0"/>
              </a:rPr>
              <a:t>bidding</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Limited bidding</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Transversal bids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Direct negotiation</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Consultants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IT</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Banking</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Safety arrangements</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Procurement abroad</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Organs of state</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Roster</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List of selected suppliers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Emergency</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Urgent procurement</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Unsolicited bids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Sponsorships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575446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MODULE 4 – ACQUISITION MANAGEMENT</a:t>
            </a:r>
            <a:endParaRPr lang="en-ZA" sz="3200" b="1" dirty="0">
              <a:solidFill>
                <a:schemeClr val="tx1">
                  <a:lumMod val="75000"/>
                  <a:lumOff val="25000"/>
                </a:schemeClr>
              </a:solidFill>
            </a:endParaRPr>
          </a:p>
        </p:txBody>
      </p:sp>
      <p:sp>
        <p:nvSpPr>
          <p:cNvPr id="6" name="TextBox 5"/>
          <p:cNvSpPr txBox="1"/>
          <p:nvPr/>
        </p:nvSpPr>
        <p:spPr>
          <a:xfrm>
            <a:off x="539552" y="980728"/>
            <a:ext cx="7992888" cy="1815882"/>
          </a:xfrm>
          <a:prstGeom prst="rect">
            <a:avLst/>
          </a:prstGeom>
          <a:noFill/>
        </p:spPr>
        <p:txBody>
          <a:bodyPr wrap="square" rtlCol="0">
            <a:spAutoFit/>
          </a:bodyPr>
          <a:lstStyle/>
          <a:p>
            <a:pPr lvl="4"/>
            <a:endParaRPr lang="en-US" sz="2000" dirty="0"/>
          </a:p>
          <a:p>
            <a:pPr lvl="4"/>
            <a:endParaRPr lang="en-US" sz="2000" dirty="0"/>
          </a:p>
          <a:p>
            <a:pPr lvl="4"/>
            <a:endParaRPr lang="en-US" dirty="0"/>
          </a:p>
          <a:p>
            <a:pPr lvl="3"/>
            <a:endParaRPr lang="en-US" dirty="0"/>
          </a:p>
          <a:p>
            <a:pPr lvl="3"/>
            <a:endParaRPr lang="en-US" dirty="0"/>
          </a:p>
          <a:p>
            <a:pPr lvl="4"/>
            <a:endParaRPr lang="en-ZA" dirty="0"/>
          </a:p>
        </p:txBody>
      </p:sp>
      <p:sp>
        <p:nvSpPr>
          <p:cNvPr id="9" name="Slide Number Placeholder 8"/>
          <p:cNvSpPr>
            <a:spLocks noGrp="1"/>
          </p:cNvSpPr>
          <p:nvPr>
            <p:ph type="sldNum" sz="quarter" idx="12"/>
          </p:nvPr>
        </p:nvSpPr>
        <p:spPr/>
        <p:txBody>
          <a:bodyPr/>
          <a:lstStyle/>
          <a:p>
            <a:fld id="{C97F4B4B-1DA3-4C64-BEF4-4C458259B3CF}" type="slidenum">
              <a:rPr lang="en-ZA" smtClean="0"/>
              <a:pPr/>
              <a:t>31</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04183"/>
            <a:ext cx="1804377" cy="563355"/>
          </a:xfrm>
          <a:prstGeom prst="rect">
            <a:avLst/>
          </a:prstGeom>
        </p:spPr>
      </p:pic>
      <p:sp>
        <p:nvSpPr>
          <p:cNvPr id="10" name="Rectangle 9"/>
          <p:cNvSpPr/>
          <p:nvPr/>
        </p:nvSpPr>
        <p:spPr>
          <a:xfrm>
            <a:off x="2555776" y="1268760"/>
            <a:ext cx="6588224" cy="3600986"/>
          </a:xfrm>
          <a:prstGeom prst="rect">
            <a:avLst/>
          </a:prstGeom>
        </p:spPr>
        <p:txBody>
          <a:bodyPr wrap="square">
            <a:spAutoFit/>
          </a:bodyPr>
          <a:lstStyle/>
          <a:p>
            <a:pPr algn="just" fontAlgn="base">
              <a:spcBef>
                <a:spcPct val="0"/>
              </a:spcBef>
              <a:spcAft>
                <a:spcPct val="0"/>
              </a:spcAft>
              <a:tabLst>
                <a:tab pos="228600" algn="l"/>
              </a:tabLst>
            </a:pPr>
            <a:r>
              <a:rPr lang="en-GB" sz="2000" b="1" dirty="0" smtClean="0">
                <a:solidFill>
                  <a:prstClr val="black"/>
                </a:solidFill>
                <a:latin typeface="Arial Narrow" pitchFamily="34" charset="0"/>
                <a:cs typeface="Arial" pitchFamily="34" charset="0"/>
              </a:rPr>
              <a:t>ASSIGNMENT</a:t>
            </a:r>
          </a:p>
          <a:p>
            <a:pPr lvl="0"/>
            <a:endParaRPr lang="en-US" sz="1600" dirty="0" smtClean="0">
              <a:latin typeface="Arial Narrow" pitchFamily="34" charset="0"/>
            </a:endParaRPr>
          </a:p>
          <a:p>
            <a:pPr lvl="0"/>
            <a:r>
              <a:rPr lang="en-US" sz="1600" dirty="0" smtClean="0">
                <a:latin typeface="Arial Narrow" pitchFamily="34" charset="0"/>
              </a:rPr>
              <a:t>Evaluate the template provided in Annexure C and indicate whether it serves as a good management tool to evaluate bids received with substantiating reasons.</a:t>
            </a:r>
            <a:endParaRPr lang="en-ZA" sz="1600" dirty="0" smtClean="0">
              <a:latin typeface="Arial Narrow" pitchFamily="34" charset="0"/>
            </a:endParaRPr>
          </a:p>
          <a:p>
            <a:pPr lvl="0"/>
            <a:endParaRPr lang="en-US" sz="1600" dirty="0" smtClean="0">
              <a:latin typeface="Arial Narrow" pitchFamily="34" charset="0"/>
            </a:endParaRPr>
          </a:p>
          <a:p>
            <a:pPr lvl="0"/>
            <a:r>
              <a:rPr lang="en-US" sz="1600" dirty="0" smtClean="0">
                <a:latin typeface="Arial Narrow" pitchFamily="34" charset="0"/>
              </a:rPr>
              <a:t>May a bid be disqualified due to the fact that the bidder did not submit sufficient proof that its Municipal accounts are up to date or did not submit a valid tax clearance certificate?</a:t>
            </a:r>
            <a:endParaRPr lang="en-ZA" sz="1600" dirty="0" smtClean="0">
              <a:latin typeface="Arial Narrow" pitchFamily="34" charset="0"/>
            </a:endParaRPr>
          </a:p>
          <a:p>
            <a:pPr algn="just" fontAlgn="base">
              <a:spcBef>
                <a:spcPct val="0"/>
              </a:spcBef>
              <a:spcAft>
                <a:spcPct val="0"/>
              </a:spcAft>
              <a:tabLst>
                <a:tab pos="228600" algn="l"/>
              </a:tabLst>
            </a:pPr>
            <a:endParaRPr lang="en-GB" sz="1600" dirty="0" smtClean="0">
              <a:solidFill>
                <a:prstClr val="black"/>
              </a:solidFill>
              <a:latin typeface="Arial" pitchFamily="34" charset="0"/>
              <a:cs typeface="Arial" pitchFamily="34" charset="0"/>
            </a:endParaRPr>
          </a:p>
          <a:p>
            <a:pPr algn="just" fontAlgn="base">
              <a:spcBef>
                <a:spcPct val="0"/>
              </a:spcBef>
              <a:spcAft>
                <a:spcPct val="0"/>
              </a:spcAft>
              <a:tabLst>
                <a:tab pos="228600" algn="l"/>
              </a:tabLst>
            </a:pPr>
            <a:endParaRPr lang="en-GB" sz="1600" dirty="0" smtClean="0">
              <a:solidFill>
                <a:prstClr val="black"/>
              </a:solidFill>
              <a:latin typeface="Arial" pitchFamily="34" charset="0"/>
              <a:cs typeface="Arial" pitchFamily="34" charset="0"/>
            </a:endParaRPr>
          </a:p>
          <a:p>
            <a:pPr algn="just" fontAlgn="base">
              <a:spcBef>
                <a:spcPct val="0"/>
              </a:spcBef>
              <a:spcAft>
                <a:spcPct val="0"/>
              </a:spcAft>
              <a:tabLst>
                <a:tab pos="228600" algn="l"/>
              </a:tabLst>
            </a:pPr>
            <a:endParaRPr lang="en-GB" sz="1600" dirty="0" smtClean="0">
              <a:solidFill>
                <a:prstClr val="black"/>
              </a:solidFill>
              <a:latin typeface="Arial" pitchFamily="34" charset="0"/>
              <a:cs typeface="Arial" pitchFamily="34" charset="0"/>
            </a:endParaRPr>
          </a:p>
          <a:p>
            <a:pPr algn="just" fontAlgn="base">
              <a:spcBef>
                <a:spcPct val="0"/>
              </a:spcBef>
              <a:spcAft>
                <a:spcPct val="0"/>
              </a:spcAft>
              <a:tabLst>
                <a:tab pos="228600" algn="l"/>
              </a:tabLst>
            </a:pPr>
            <a:endParaRPr lang="en-GB" sz="1600" dirty="0" smtClean="0">
              <a:solidFill>
                <a:prstClr val="black"/>
              </a:solidFill>
              <a:latin typeface="Arial" pitchFamily="34" charset="0"/>
              <a:cs typeface="Arial" pitchFamily="34" charset="0"/>
            </a:endParaRPr>
          </a:p>
          <a:p>
            <a:pPr algn="just" fontAlgn="base">
              <a:spcBef>
                <a:spcPct val="0"/>
              </a:spcBef>
              <a:spcAft>
                <a:spcPct val="0"/>
              </a:spcAft>
              <a:tabLst>
                <a:tab pos="228600" algn="l"/>
              </a:tabLst>
            </a:pPr>
            <a:endParaRPr lang="en-GB" sz="1600" dirty="0" smtClean="0">
              <a:solidFill>
                <a:prstClr val="black"/>
              </a:solidFill>
              <a:latin typeface="Arial" pitchFamily="34" charset="0"/>
              <a:cs typeface="Arial" pitchFamily="34" charset="0"/>
            </a:endParaRPr>
          </a:p>
          <a:p>
            <a:pPr algn="just" fontAlgn="base">
              <a:spcBef>
                <a:spcPct val="0"/>
              </a:spcBef>
              <a:spcAft>
                <a:spcPct val="0"/>
              </a:spcAft>
              <a:tabLst>
                <a:tab pos="228600" algn="l"/>
              </a:tabLst>
            </a:pPr>
            <a:endParaRPr lang="en-GB" sz="1600" dirty="0">
              <a:solidFill>
                <a:prstClr val="black"/>
              </a:solidFill>
              <a:latin typeface="Arial" pitchFamily="34" charset="0"/>
              <a:cs typeface="Arial" pitchFamily="34" charset="0"/>
            </a:endParaRPr>
          </a:p>
        </p:txBody>
      </p:sp>
      <p:sp>
        <p:nvSpPr>
          <p:cNvPr id="12" name="Text Box 3"/>
          <p:cNvSpPr txBox="1">
            <a:spLocks/>
          </p:cNvSpPr>
          <p:nvPr/>
        </p:nvSpPr>
        <p:spPr bwMode="auto">
          <a:xfrm>
            <a:off x="251520" y="908720"/>
            <a:ext cx="2016224" cy="5688632"/>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en-ZA" sz="1100" b="1" i="0" u="none" strike="noStrike" cap="none" normalizeH="0" baseline="0" dirty="0" smtClean="0">
                <a:ln>
                  <a:noFill/>
                </a:ln>
                <a:solidFill>
                  <a:schemeClr val="tx1"/>
                </a:solidFill>
                <a:effectLst/>
                <a:latin typeface="Arial Narrow" pitchFamily="34" charset="0"/>
                <a:cs typeface="Arial" pitchFamily="34" charset="0"/>
              </a:rPr>
              <a:t>ACQUISITION MANAGEMENT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1100" b="1" i="0" u="none" strike="noStrike" cap="none" normalizeH="0" baseline="0" dirty="0" smtClean="0">
                <a:ln>
                  <a:noFill/>
                </a:ln>
                <a:solidFill>
                  <a:schemeClr val="tx1"/>
                </a:solidFill>
                <a:effectLst/>
                <a:latin typeface="Arial Narrow" pitchFamily="34" charset="0"/>
                <a:cs typeface="Arial" pitchFamily="34" charset="0"/>
              </a:rPr>
              <a:t>Acquisition Management System</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Compilation of bid documents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Receipt and opening of bids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Evaluation and adjudication </a:t>
            </a:r>
            <a:r>
              <a:rPr kumimoji="0" lang="en-US" sz="1100" b="1" i="0" u="none" strike="noStrike" cap="none" normalizeH="0" baseline="0" dirty="0" smtClean="0">
                <a:ln>
                  <a:noFill/>
                </a:ln>
                <a:solidFill>
                  <a:schemeClr val="tx1"/>
                </a:solidFill>
                <a:effectLst/>
                <a:latin typeface="Arial Narrow" pitchFamily="34" charset="0"/>
                <a:cs typeface="Arial" pitchFamily="34" charset="0"/>
              </a:rPr>
              <a:t>of bids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11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1100" b="1" i="0" u="none" strike="noStrike" cap="none" normalizeH="0" baseline="0" dirty="0" smtClean="0">
                <a:ln>
                  <a:noFill/>
                </a:ln>
                <a:solidFill>
                  <a:schemeClr val="tx1"/>
                </a:solidFill>
                <a:effectLst/>
                <a:latin typeface="Arial Narrow" pitchFamily="34" charset="0"/>
                <a:cs typeface="Arial" pitchFamily="34" charset="0"/>
              </a:rPr>
              <a:t>Acquisition process: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Petty cash</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Verbal Quotes </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Written Quotes</a:t>
            </a:r>
          </a:p>
          <a:p>
            <a:pPr fontAlgn="base">
              <a:spcBef>
                <a:spcPct val="0"/>
              </a:spcBef>
              <a:spcAft>
                <a:spcPct val="0"/>
              </a:spcAft>
              <a:buFont typeface="Symbol" pitchFamily="18" charset="2"/>
              <a:buChar char="·"/>
            </a:pPr>
            <a:r>
              <a:rPr lang="en-US" sz="1100" b="1" dirty="0" smtClean="0">
                <a:latin typeface="Arial Narrow" pitchFamily="34" charset="0"/>
                <a:cs typeface="Arial" pitchFamily="34" charset="0"/>
              </a:rPr>
              <a:t>Competitive </a:t>
            </a:r>
            <a:r>
              <a:rPr kumimoji="0" lang="en-US" sz="1100" b="1" i="0" u="none" strike="noStrike" cap="none" normalizeH="0" baseline="0" dirty="0" smtClean="0">
                <a:ln>
                  <a:noFill/>
                </a:ln>
                <a:solidFill>
                  <a:schemeClr val="tx1"/>
                </a:solidFill>
                <a:effectLst/>
                <a:latin typeface="Arial Narrow" pitchFamily="34" charset="0"/>
                <a:cs typeface="Arial" pitchFamily="34" charset="0"/>
              </a:rPr>
              <a:t>bidding</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Limited bidding</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Transversal bids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Direct negotiation</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Consultants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IT</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Banking</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Safety arrangements</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Procurement abroad</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Organs of state</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Roster</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List of selected suppliers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Emergency</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Urgent procurement</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Unsolicited bids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100" b="1" i="0" u="none" strike="noStrike" cap="none" normalizeH="0" baseline="0" dirty="0" smtClean="0">
                <a:ln>
                  <a:noFill/>
                </a:ln>
                <a:solidFill>
                  <a:schemeClr val="tx1"/>
                </a:solidFill>
                <a:effectLst/>
                <a:latin typeface="Arial Narrow" pitchFamily="34" charset="0"/>
                <a:cs typeface="Arial" pitchFamily="34" charset="0"/>
              </a:rPr>
              <a:t>Sponsorships</a:t>
            </a:r>
            <a:endParaRPr kumimoji="0" lang="en-US" sz="11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575446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MFMA SCM PPOS – CONTRACT MANAGEMENT</a:t>
            </a:r>
            <a:endParaRPr lang="en-ZA" sz="3200" b="1" dirty="0">
              <a:solidFill>
                <a:schemeClr val="tx1">
                  <a:lumMod val="75000"/>
                  <a:lumOff val="25000"/>
                </a:schemeClr>
              </a:solidFill>
            </a:endParaRPr>
          </a:p>
        </p:txBody>
      </p:sp>
      <p:sp>
        <p:nvSpPr>
          <p:cNvPr id="6" name="TextBox 5"/>
          <p:cNvSpPr txBox="1"/>
          <p:nvPr/>
        </p:nvSpPr>
        <p:spPr>
          <a:xfrm>
            <a:off x="539552" y="980728"/>
            <a:ext cx="7992888" cy="1815882"/>
          </a:xfrm>
          <a:prstGeom prst="rect">
            <a:avLst/>
          </a:prstGeom>
          <a:noFill/>
        </p:spPr>
        <p:txBody>
          <a:bodyPr wrap="square" rtlCol="0">
            <a:spAutoFit/>
          </a:bodyPr>
          <a:lstStyle/>
          <a:p>
            <a:pPr lvl="4"/>
            <a:endParaRPr lang="en-US" sz="2000" dirty="0"/>
          </a:p>
          <a:p>
            <a:pPr lvl="4"/>
            <a:endParaRPr lang="en-US" sz="2000" dirty="0"/>
          </a:p>
          <a:p>
            <a:pPr lvl="4"/>
            <a:endParaRPr lang="en-US" dirty="0"/>
          </a:p>
          <a:p>
            <a:pPr lvl="3"/>
            <a:endParaRPr lang="en-US" dirty="0"/>
          </a:p>
          <a:p>
            <a:pPr lvl="3"/>
            <a:endParaRPr lang="en-US" dirty="0"/>
          </a:p>
          <a:p>
            <a:pPr lvl="4"/>
            <a:endParaRPr lang="en-ZA" dirty="0"/>
          </a:p>
        </p:txBody>
      </p:sp>
      <p:sp>
        <p:nvSpPr>
          <p:cNvPr id="9" name="Slide Number Placeholder 8"/>
          <p:cNvSpPr>
            <a:spLocks noGrp="1"/>
          </p:cNvSpPr>
          <p:nvPr>
            <p:ph type="sldNum" sz="quarter" idx="12"/>
          </p:nvPr>
        </p:nvSpPr>
        <p:spPr/>
        <p:txBody>
          <a:bodyPr/>
          <a:lstStyle/>
          <a:p>
            <a:fld id="{C97F4B4B-1DA3-4C64-BEF4-4C458259B3CF}" type="slidenum">
              <a:rPr lang="en-ZA" smtClean="0"/>
              <a:pPr/>
              <a:t>32</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04183"/>
            <a:ext cx="1804377" cy="563355"/>
          </a:xfrm>
          <a:prstGeom prst="rect">
            <a:avLst/>
          </a:prstGeom>
        </p:spPr>
      </p:pic>
      <p:sp>
        <p:nvSpPr>
          <p:cNvPr id="11" name="Vertical Scroll 10"/>
          <p:cNvSpPr/>
          <p:nvPr/>
        </p:nvSpPr>
        <p:spPr>
          <a:xfrm>
            <a:off x="6228184" y="764704"/>
            <a:ext cx="2915816" cy="165618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schemeClr val="accent4">
                    <a:lumMod val="50000"/>
                  </a:schemeClr>
                </a:solidFill>
                <a:latin typeface="Arial Narrow" pitchFamily="34" charset="0"/>
              </a:rPr>
              <a:t>Refer to different types for:</a:t>
            </a:r>
          </a:p>
          <a:p>
            <a:pPr lvl="1" algn="just">
              <a:buFont typeface="Arial" pitchFamily="34" charset="0"/>
              <a:buChar char="•"/>
            </a:pPr>
            <a:r>
              <a:rPr lang="en-ZA" sz="1200" b="1" dirty="0" smtClean="0">
                <a:solidFill>
                  <a:schemeClr val="accent4">
                    <a:lumMod val="50000"/>
                  </a:schemeClr>
                </a:solidFill>
                <a:latin typeface="Arial Narrow" pitchFamily="34" charset="0"/>
              </a:rPr>
              <a:t>SLA</a:t>
            </a:r>
          </a:p>
          <a:p>
            <a:pPr lvl="1" algn="just">
              <a:buFont typeface="Arial" pitchFamily="34" charset="0"/>
              <a:buChar char="•"/>
            </a:pPr>
            <a:r>
              <a:rPr lang="en-ZA" sz="1200" b="1" dirty="0" smtClean="0">
                <a:solidFill>
                  <a:schemeClr val="accent4">
                    <a:lumMod val="50000"/>
                  </a:schemeClr>
                </a:solidFill>
                <a:latin typeface="Arial Narrow" pitchFamily="34" charset="0"/>
              </a:rPr>
              <a:t>GCC</a:t>
            </a:r>
          </a:p>
          <a:p>
            <a:pPr lvl="1" algn="just">
              <a:buFont typeface="Arial" pitchFamily="34" charset="0"/>
              <a:buChar char="•"/>
            </a:pPr>
            <a:r>
              <a:rPr lang="en-ZA" sz="1200" b="1" dirty="0" smtClean="0">
                <a:solidFill>
                  <a:schemeClr val="accent4">
                    <a:lumMod val="50000"/>
                  </a:schemeClr>
                </a:solidFill>
                <a:latin typeface="Arial Narrow" pitchFamily="34" charset="0"/>
              </a:rPr>
              <a:t>Consortium Agreement</a:t>
            </a:r>
          </a:p>
          <a:p>
            <a:pPr lvl="1" algn="just">
              <a:buFont typeface="Arial" pitchFamily="34" charset="0"/>
              <a:buChar char="•"/>
            </a:pPr>
            <a:r>
              <a:rPr lang="en-ZA" sz="1200" b="1" dirty="0" smtClean="0">
                <a:solidFill>
                  <a:schemeClr val="accent4">
                    <a:lumMod val="50000"/>
                  </a:schemeClr>
                </a:solidFill>
                <a:latin typeface="Arial Narrow" pitchFamily="34" charset="0"/>
              </a:rPr>
              <a:t>Sale of Land Agreement</a:t>
            </a:r>
          </a:p>
          <a:p>
            <a:pPr lvl="1" algn="just">
              <a:buFont typeface="Arial" pitchFamily="34" charset="0"/>
              <a:buChar char="•"/>
            </a:pPr>
            <a:r>
              <a:rPr lang="en-ZA" sz="1200" b="1" dirty="0" smtClean="0">
                <a:solidFill>
                  <a:schemeClr val="accent4">
                    <a:lumMod val="50000"/>
                  </a:schemeClr>
                </a:solidFill>
                <a:latin typeface="Arial Narrow" pitchFamily="34" charset="0"/>
              </a:rPr>
              <a:t>Services Agreement</a:t>
            </a:r>
          </a:p>
          <a:p>
            <a:pPr lvl="1" algn="just">
              <a:buFont typeface="Arial" pitchFamily="34" charset="0"/>
              <a:buChar char="•"/>
            </a:pPr>
            <a:r>
              <a:rPr lang="en-ZA" sz="1200" b="1" dirty="0" smtClean="0">
                <a:solidFill>
                  <a:schemeClr val="accent4">
                    <a:lumMod val="50000"/>
                  </a:schemeClr>
                </a:solidFill>
                <a:latin typeface="Arial Narrow" pitchFamily="34" charset="0"/>
              </a:rPr>
              <a:t>Service Delivery Agreement</a:t>
            </a:r>
            <a:endParaRPr lang="en-ZA" sz="1200" b="1" dirty="0">
              <a:solidFill>
                <a:schemeClr val="accent4">
                  <a:lumMod val="50000"/>
                </a:schemeClr>
              </a:solidFill>
              <a:latin typeface="Arial Narrow" pitchFamily="34" charset="0"/>
            </a:endParaRPr>
          </a:p>
        </p:txBody>
      </p:sp>
      <p:sp>
        <p:nvSpPr>
          <p:cNvPr id="12" name="Rectangle 38"/>
          <p:cNvSpPr>
            <a:spLocks noChangeArrowheads="1"/>
          </p:cNvSpPr>
          <p:nvPr/>
        </p:nvSpPr>
        <p:spPr bwMode="auto">
          <a:xfrm>
            <a:off x="395536" y="764704"/>
            <a:ext cx="3312368" cy="1656184"/>
          </a:xfrm>
          <a:prstGeom prst="rect">
            <a:avLst/>
          </a:prstGeom>
          <a:gradFill rotWithShape="0">
            <a:gsLst>
              <a:gs pos="0">
                <a:srgbClr val="92CDDC"/>
              </a:gs>
              <a:gs pos="50000">
                <a:srgbClr val="4BACC6"/>
              </a:gs>
              <a:gs pos="100000">
                <a:srgbClr val="92CDDC"/>
              </a:gs>
            </a:gsLst>
            <a:lin ang="5400000" scaled="1"/>
          </a:gradFill>
          <a:ln w="12700">
            <a:solidFill>
              <a:srgbClr val="4BACC6"/>
            </a:solidFill>
            <a:miter lim="800000"/>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ZA" sz="16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600" b="1" i="0" u="none" strike="noStrike" cap="none" normalizeH="0" baseline="0" dirty="0" smtClean="0">
                <a:ln>
                  <a:noFill/>
                </a:ln>
                <a:solidFill>
                  <a:schemeClr val="tx1"/>
                </a:solidFill>
                <a:effectLst/>
                <a:latin typeface="Arial Narrow" pitchFamily="34" charset="0"/>
                <a:cs typeface="Arial" pitchFamily="34" charset="0"/>
              </a:rPr>
              <a:t>Contract negotiation, administration, management and contract related risk management</a:t>
            </a:r>
            <a:endParaRPr kumimoji="0" lang="en-ZA" sz="16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2"/>
          <p:cNvSpPr/>
          <p:nvPr/>
        </p:nvSpPr>
        <p:spPr>
          <a:xfrm>
            <a:off x="4067944" y="1340768"/>
            <a:ext cx="4572000" cy="1341906"/>
          </a:xfrm>
          <a:prstGeom prst="rect">
            <a:avLst/>
          </a:prstGeom>
        </p:spPr>
        <p:txBody>
          <a:bodyPr>
            <a:spAutoFit/>
          </a:bodyPr>
          <a:lstStyle/>
          <a:p>
            <a:pPr marL="514350" lvl="0" indent="-514350" fontAlgn="base">
              <a:spcBef>
                <a:spcPct val="20000"/>
              </a:spcBef>
              <a:spcAft>
                <a:spcPct val="0"/>
              </a:spcAft>
              <a:buAutoNum type="arabicPeriod"/>
              <a:defRPr/>
            </a:pPr>
            <a:r>
              <a:rPr lang="en-US" sz="1400" dirty="0" smtClean="0">
                <a:solidFill>
                  <a:sysClr val="windowText" lastClr="000000"/>
                </a:solidFill>
                <a:latin typeface="Arial Narrow" pitchFamily="34" charset="0"/>
              </a:rPr>
              <a:t>Parties</a:t>
            </a:r>
          </a:p>
          <a:p>
            <a:pPr marL="514350" lvl="0" indent="-514350" fontAlgn="base">
              <a:spcBef>
                <a:spcPct val="20000"/>
              </a:spcBef>
              <a:spcAft>
                <a:spcPct val="0"/>
              </a:spcAft>
              <a:buAutoNum type="arabicPeriod"/>
              <a:defRPr/>
            </a:pPr>
            <a:r>
              <a:rPr lang="en-US" sz="1400" dirty="0" smtClean="0">
                <a:solidFill>
                  <a:sysClr val="windowText" lastClr="000000"/>
                </a:solidFill>
                <a:latin typeface="Arial Narrow" pitchFamily="34" charset="0"/>
              </a:rPr>
              <a:t>Duration</a:t>
            </a:r>
          </a:p>
          <a:p>
            <a:pPr marL="514350" lvl="0" indent="-514350" fontAlgn="base">
              <a:spcBef>
                <a:spcPct val="20000"/>
              </a:spcBef>
              <a:spcAft>
                <a:spcPct val="0"/>
              </a:spcAft>
              <a:buAutoNum type="arabicPeriod"/>
              <a:defRPr/>
            </a:pPr>
            <a:r>
              <a:rPr lang="en-US" sz="1400" dirty="0" smtClean="0">
                <a:solidFill>
                  <a:sysClr val="windowText" lastClr="000000"/>
                </a:solidFill>
                <a:latin typeface="Arial Narrow" pitchFamily="34" charset="0"/>
              </a:rPr>
              <a:t>Cost</a:t>
            </a:r>
          </a:p>
          <a:p>
            <a:pPr marL="514350" lvl="0" indent="-514350" fontAlgn="base">
              <a:spcBef>
                <a:spcPct val="20000"/>
              </a:spcBef>
              <a:spcAft>
                <a:spcPct val="0"/>
              </a:spcAft>
              <a:buAutoNum type="arabicPeriod"/>
              <a:defRPr/>
            </a:pPr>
            <a:r>
              <a:rPr lang="en-US" sz="1400" dirty="0" smtClean="0">
                <a:solidFill>
                  <a:sysClr val="windowText" lastClr="000000"/>
                </a:solidFill>
                <a:latin typeface="Arial Narrow" pitchFamily="34" charset="0"/>
              </a:rPr>
              <a:t>Deliverables</a:t>
            </a:r>
          </a:p>
          <a:p>
            <a:pPr marL="514350" lvl="0" indent="-514350" fontAlgn="base">
              <a:spcBef>
                <a:spcPct val="20000"/>
              </a:spcBef>
              <a:spcAft>
                <a:spcPct val="0"/>
              </a:spcAft>
              <a:buAutoNum type="arabicPeriod"/>
              <a:defRPr/>
            </a:pPr>
            <a:r>
              <a:rPr lang="en-US" sz="1400" dirty="0" smtClean="0">
                <a:solidFill>
                  <a:sysClr val="windowText" lastClr="000000"/>
                </a:solidFill>
                <a:latin typeface="Arial Narrow" pitchFamily="34" charset="0"/>
              </a:rPr>
              <a:t>Termination</a:t>
            </a:r>
            <a:endParaRPr lang="en-ZA" sz="1400" dirty="0">
              <a:latin typeface="Arial Narrow" pitchFamily="34" charset="0"/>
            </a:endParaRPr>
          </a:p>
        </p:txBody>
      </p:sp>
      <p:sp>
        <p:nvSpPr>
          <p:cNvPr id="14" name="Rectangle 13"/>
          <p:cNvSpPr/>
          <p:nvPr/>
        </p:nvSpPr>
        <p:spPr>
          <a:xfrm>
            <a:off x="4067944" y="692696"/>
            <a:ext cx="1389483" cy="646331"/>
          </a:xfrm>
          <a:prstGeom prst="rect">
            <a:avLst/>
          </a:prstGeom>
        </p:spPr>
        <p:txBody>
          <a:bodyPr wrap="none">
            <a:spAutoFit/>
          </a:bodyPr>
          <a:lstStyle/>
          <a:p>
            <a:pPr lvl="0" algn="ctr" fontAlgn="base">
              <a:spcBef>
                <a:spcPct val="0"/>
              </a:spcBef>
              <a:spcAft>
                <a:spcPct val="0"/>
              </a:spcAft>
              <a:defRPr/>
            </a:pPr>
            <a:endParaRPr lang="en-ZA" b="1" dirty="0" smtClean="0"/>
          </a:p>
          <a:p>
            <a:pPr lvl="0" algn="ctr" fontAlgn="base">
              <a:spcBef>
                <a:spcPct val="0"/>
              </a:spcBef>
              <a:spcAft>
                <a:spcPct val="0"/>
              </a:spcAft>
              <a:defRPr/>
            </a:pPr>
            <a:r>
              <a:rPr lang="en-ZA" b="1" dirty="0" smtClean="0"/>
              <a:t>ESSENTIALIA</a:t>
            </a:r>
            <a:endParaRPr lang="en-US" b="1" dirty="0" smtClean="0"/>
          </a:p>
        </p:txBody>
      </p:sp>
      <p:graphicFrame>
        <p:nvGraphicFramePr>
          <p:cNvPr id="15" name="Diagram 14"/>
          <p:cNvGraphicFramePr/>
          <p:nvPr/>
        </p:nvGraphicFramePr>
        <p:xfrm>
          <a:off x="467544" y="2708921"/>
          <a:ext cx="8424936" cy="38884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575446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MFMA SCM PPOS – CONTRACT MANAGEMENT</a:t>
            </a:r>
            <a:endParaRPr lang="en-ZA" sz="3200" b="1" dirty="0">
              <a:solidFill>
                <a:schemeClr val="tx1">
                  <a:lumMod val="75000"/>
                  <a:lumOff val="25000"/>
                </a:schemeClr>
              </a:solidFill>
            </a:endParaRPr>
          </a:p>
        </p:txBody>
      </p:sp>
      <p:sp>
        <p:nvSpPr>
          <p:cNvPr id="6" name="TextBox 5"/>
          <p:cNvSpPr txBox="1"/>
          <p:nvPr/>
        </p:nvSpPr>
        <p:spPr>
          <a:xfrm>
            <a:off x="539552" y="980728"/>
            <a:ext cx="7992888" cy="1815882"/>
          </a:xfrm>
          <a:prstGeom prst="rect">
            <a:avLst/>
          </a:prstGeom>
          <a:noFill/>
        </p:spPr>
        <p:txBody>
          <a:bodyPr wrap="square" rtlCol="0">
            <a:spAutoFit/>
          </a:bodyPr>
          <a:lstStyle/>
          <a:p>
            <a:pPr lvl="4"/>
            <a:endParaRPr lang="en-US" sz="2000" dirty="0"/>
          </a:p>
          <a:p>
            <a:pPr lvl="4"/>
            <a:endParaRPr lang="en-US" sz="2000" dirty="0"/>
          </a:p>
          <a:p>
            <a:pPr lvl="4"/>
            <a:endParaRPr lang="en-US" dirty="0"/>
          </a:p>
          <a:p>
            <a:pPr lvl="3"/>
            <a:endParaRPr lang="en-US" dirty="0"/>
          </a:p>
          <a:p>
            <a:pPr lvl="3"/>
            <a:endParaRPr lang="en-US" dirty="0"/>
          </a:p>
          <a:p>
            <a:pPr lvl="4"/>
            <a:endParaRPr lang="en-ZA" dirty="0"/>
          </a:p>
        </p:txBody>
      </p:sp>
      <p:sp>
        <p:nvSpPr>
          <p:cNvPr id="9" name="Slide Number Placeholder 8"/>
          <p:cNvSpPr>
            <a:spLocks noGrp="1"/>
          </p:cNvSpPr>
          <p:nvPr>
            <p:ph type="sldNum" sz="quarter" idx="12"/>
          </p:nvPr>
        </p:nvSpPr>
        <p:spPr/>
        <p:txBody>
          <a:bodyPr/>
          <a:lstStyle/>
          <a:p>
            <a:fld id="{C97F4B4B-1DA3-4C64-BEF4-4C458259B3CF}" type="slidenum">
              <a:rPr lang="en-ZA" smtClean="0"/>
              <a:pPr/>
              <a:t>33</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04183"/>
            <a:ext cx="1804377" cy="563355"/>
          </a:xfrm>
          <a:prstGeom prst="rect">
            <a:avLst/>
          </a:prstGeom>
        </p:spPr>
      </p:pic>
      <p:sp>
        <p:nvSpPr>
          <p:cNvPr id="10" name="Rectangle 9"/>
          <p:cNvSpPr/>
          <p:nvPr/>
        </p:nvSpPr>
        <p:spPr>
          <a:xfrm>
            <a:off x="1763688" y="1412776"/>
            <a:ext cx="7128792" cy="5355312"/>
          </a:xfrm>
          <a:prstGeom prst="rect">
            <a:avLst/>
          </a:prstGeom>
        </p:spPr>
        <p:txBody>
          <a:bodyPr wrap="square">
            <a:spAutoFit/>
          </a:bodyPr>
          <a:lstStyle/>
          <a:p>
            <a:pPr lvl="1" algn="just" fontAlgn="base">
              <a:spcBef>
                <a:spcPct val="0"/>
              </a:spcBef>
              <a:spcAft>
                <a:spcPct val="0"/>
              </a:spcAft>
              <a:buFont typeface="Wingdings" pitchFamily="2" charset="2"/>
              <a:buChar char="q"/>
              <a:tabLst>
                <a:tab pos="6073775" algn="r"/>
              </a:tabLst>
            </a:pPr>
            <a:r>
              <a:rPr lang="en-GB" b="1" dirty="0">
                <a:solidFill>
                  <a:prstClr val="black"/>
                </a:solidFill>
                <a:latin typeface="Arial Narrow" pitchFamily="34" charset="0"/>
                <a:ea typeface="Times New Roman" pitchFamily="18" charset="0"/>
                <a:cs typeface="Times New Roman" pitchFamily="18" charset="0"/>
              </a:rPr>
              <a:t>General Responsibility</a:t>
            </a:r>
            <a:endParaRPr lang="en-ZA" b="1" dirty="0">
              <a:solidFill>
                <a:prstClr val="black"/>
              </a:solidFill>
              <a:latin typeface="Arial Narrow" pitchFamily="34" charset="0"/>
              <a:cs typeface="Arial" pitchFamily="34" charset="0"/>
            </a:endParaRPr>
          </a:p>
          <a:p>
            <a:pPr lvl="1" algn="just" eaLnBrk="0" fontAlgn="base" hangingPunct="0">
              <a:spcBef>
                <a:spcPct val="0"/>
              </a:spcBef>
              <a:spcAft>
                <a:spcPct val="0"/>
              </a:spcAft>
              <a:buFont typeface="Wingdings" pitchFamily="2" charset="2"/>
              <a:buChar char="q"/>
              <a:tabLst>
                <a:tab pos="6073775" algn="r"/>
              </a:tabLst>
            </a:pPr>
            <a:r>
              <a:rPr lang="en-GB" b="1" dirty="0">
                <a:solidFill>
                  <a:prstClr val="black"/>
                </a:solidFill>
                <a:latin typeface="Arial Narrow" pitchFamily="34" charset="0"/>
                <a:ea typeface="Times New Roman" pitchFamily="18" charset="0"/>
                <a:cs typeface="Times New Roman" pitchFamily="18" charset="0"/>
              </a:rPr>
              <a:t>Managing the contract</a:t>
            </a:r>
            <a:endParaRPr lang="en-ZA" b="1" dirty="0">
              <a:solidFill>
                <a:prstClr val="black"/>
              </a:solidFill>
              <a:latin typeface="Arial Narrow" pitchFamily="34" charset="0"/>
              <a:cs typeface="Arial" pitchFamily="34" charset="0"/>
            </a:endParaRPr>
          </a:p>
          <a:p>
            <a:pPr lvl="1" algn="just" eaLnBrk="0" fontAlgn="base" hangingPunct="0">
              <a:spcBef>
                <a:spcPct val="0"/>
              </a:spcBef>
              <a:spcAft>
                <a:spcPct val="0"/>
              </a:spcAft>
              <a:buFont typeface="Wingdings" pitchFamily="2" charset="2"/>
              <a:buChar char="q"/>
              <a:tabLst>
                <a:tab pos="6073775" algn="r"/>
              </a:tabLst>
            </a:pPr>
            <a:r>
              <a:rPr lang="en-GB" b="1" dirty="0">
                <a:solidFill>
                  <a:prstClr val="black"/>
                </a:solidFill>
                <a:latin typeface="Arial Narrow" pitchFamily="34" charset="0"/>
                <a:ea typeface="Times New Roman" pitchFamily="18" charset="0"/>
                <a:cs typeface="Times New Roman" pitchFamily="18" charset="0"/>
              </a:rPr>
              <a:t>Correction of an incorrect acceptance</a:t>
            </a:r>
            <a:endParaRPr lang="en-ZA" b="1" dirty="0">
              <a:solidFill>
                <a:prstClr val="black"/>
              </a:solidFill>
              <a:latin typeface="Arial Narrow" pitchFamily="34" charset="0"/>
              <a:cs typeface="Arial" pitchFamily="34" charset="0"/>
            </a:endParaRPr>
          </a:p>
          <a:p>
            <a:pPr lvl="1" algn="just" eaLnBrk="0" fontAlgn="base" hangingPunct="0">
              <a:spcBef>
                <a:spcPct val="0"/>
              </a:spcBef>
              <a:spcAft>
                <a:spcPct val="0"/>
              </a:spcAft>
              <a:buFont typeface="Wingdings" pitchFamily="2" charset="2"/>
              <a:buChar char="q"/>
              <a:tabLst>
                <a:tab pos="6073775" algn="r"/>
              </a:tabLst>
            </a:pPr>
            <a:r>
              <a:rPr lang="en-GB" b="1" dirty="0">
                <a:solidFill>
                  <a:prstClr val="black"/>
                </a:solidFill>
                <a:latin typeface="Arial Narrow" pitchFamily="34" charset="0"/>
                <a:ea typeface="Times New Roman" pitchFamily="18" charset="0"/>
                <a:cs typeface="Times New Roman" pitchFamily="18" charset="0"/>
              </a:rPr>
              <a:t>Placing orders</a:t>
            </a:r>
            <a:endParaRPr lang="en-ZA" b="1" dirty="0">
              <a:solidFill>
                <a:prstClr val="black"/>
              </a:solidFill>
              <a:latin typeface="Arial Narrow" pitchFamily="34" charset="0"/>
              <a:cs typeface="Arial" pitchFamily="34" charset="0"/>
            </a:endParaRPr>
          </a:p>
          <a:p>
            <a:pPr lvl="1" algn="just" eaLnBrk="0" fontAlgn="base" hangingPunct="0">
              <a:spcBef>
                <a:spcPct val="0"/>
              </a:spcBef>
              <a:spcAft>
                <a:spcPct val="0"/>
              </a:spcAft>
              <a:buFont typeface="Wingdings" pitchFamily="2" charset="2"/>
              <a:buChar char="q"/>
              <a:tabLst>
                <a:tab pos="6073775" algn="r"/>
              </a:tabLst>
            </a:pPr>
            <a:r>
              <a:rPr lang="en-GB" b="1" dirty="0">
                <a:solidFill>
                  <a:prstClr val="black"/>
                </a:solidFill>
                <a:latin typeface="Arial Narrow" pitchFamily="34" charset="0"/>
                <a:ea typeface="Times New Roman" pitchFamily="18" charset="0"/>
                <a:cs typeface="Times New Roman" pitchFamily="18" charset="0"/>
              </a:rPr>
              <a:t>Placing orders near the end of the contract period</a:t>
            </a:r>
            <a:endParaRPr lang="en-ZA" b="1" dirty="0">
              <a:solidFill>
                <a:prstClr val="black"/>
              </a:solidFill>
              <a:latin typeface="Arial Narrow" pitchFamily="34" charset="0"/>
              <a:cs typeface="Arial" pitchFamily="34" charset="0"/>
            </a:endParaRPr>
          </a:p>
          <a:p>
            <a:pPr lvl="1" algn="just" eaLnBrk="0" fontAlgn="base" hangingPunct="0">
              <a:spcBef>
                <a:spcPct val="0"/>
              </a:spcBef>
              <a:spcAft>
                <a:spcPct val="0"/>
              </a:spcAft>
              <a:buFont typeface="Wingdings" pitchFamily="2" charset="2"/>
              <a:buChar char="q"/>
              <a:tabLst>
                <a:tab pos="6073775" algn="r"/>
              </a:tabLst>
            </a:pPr>
            <a:r>
              <a:rPr lang="en-GB" b="1" dirty="0">
                <a:solidFill>
                  <a:prstClr val="black"/>
                </a:solidFill>
                <a:latin typeface="Arial Narrow" pitchFamily="34" charset="0"/>
                <a:ea typeface="Times New Roman" pitchFamily="18" charset="0"/>
                <a:cs typeface="Times New Roman" pitchFamily="18" charset="0"/>
              </a:rPr>
              <a:t>Contract monitoring</a:t>
            </a:r>
            <a:endParaRPr lang="en-ZA" b="1" dirty="0">
              <a:solidFill>
                <a:prstClr val="black"/>
              </a:solidFill>
              <a:latin typeface="Arial Narrow" pitchFamily="34" charset="0"/>
              <a:cs typeface="Arial" pitchFamily="34" charset="0"/>
            </a:endParaRPr>
          </a:p>
          <a:p>
            <a:pPr lvl="1" algn="just" eaLnBrk="0" fontAlgn="base" hangingPunct="0">
              <a:spcBef>
                <a:spcPct val="0"/>
              </a:spcBef>
              <a:spcAft>
                <a:spcPct val="0"/>
              </a:spcAft>
              <a:buFont typeface="Wingdings" pitchFamily="2" charset="2"/>
              <a:buChar char="q"/>
              <a:tabLst>
                <a:tab pos="6073775" algn="r"/>
              </a:tabLst>
            </a:pPr>
            <a:r>
              <a:rPr lang="en-GB" b="1" dirty="0">
                <a:solidFill>
                  <a:prstClr val="black"/>
                </a:solidFill>
                <a:latin typeface="Arial Narrow" pitchFamily="34" charset="0"/>
                <a:ea typeface="Times New Roman" pitchFamily="18" charset="0"/>
                <a:cs typeface="Times New Roman" pitchFamily="18" charset="0"/>
              </a:rPr>
              <a:t>Non-contractual purchases</a:t>
            </a:r>
            <a:endParaRPr lang="en-ZA" b="1" dirty="0">
              <a:solidFill>
                <a:prstClr val="black"/>
              </a:solidFill>
              <a:latin typeface="Arial Narrow" pitchFamily="34" charset="0"/>
              <a:cs typeface="Arial" pitchFamily="34" charset="0"/>
            </a:endParaRPr>
          </a:p>
          <a:p>
            <a:pPr lvl="1" algn="just" eaLnBrk="0" fontAlgn="base" hangingPunct="0">
              <a:spcBef>
                <a:spcPct val="0"/>
              </a:spcBef>
              <a:spcAft>
                <a:spcPct val="0"/>
              </a:spcAft>
              <a:buFont typeface="Wingdings" pitchFamily="2" charset="2"/>
              <a:buChar char="q"/>
              <a:tabLst>
                <a:tab pos="6073775" algn="r"/>
              </a:tabLst>
            </a:pPr>
            <a:r>
              <a:rPr lang="en-GB" b="1" dirty="0">
                <a:solidFill>
                  <a:prstClr val="black"/>
                </a:solidFill>
                <a:latin typeface="Arial Narrow" pitchFamily="34" charset="0"/>
                <a:ea typeface="Times New Roman" pitchFamily="18" charset="0"/>
                <a:cs typeface="Times New Roman" pitchFamily="18" charset="0"/>
              </a:rPr>
              <a:t>Payments</a:t>
            </a:r>
            <a:endParaRPr lang="en-ZA" b="1" dirty="0">
              <a:solidFill>
                <a:prstClr val="black"/>
              </a:solidFill>
              <a:latin typeface="Arial Narrow" pitchFamily="34" charset="0"/>
              <a:cs typeface="Arial" pitchFamily="34" charset="0"/>
            </a:endParaRPr>
          </a:p>
          <a:p>
            <a:pPr lvl="1" algn="just" eaLnBrk="0" fontAlgn="base" hangingPunct="0">
              <a:spcBef>
                <a:spcPct val="0"/>
              </a:spcBef>
              <a:spcAft>
                <a:spcPct val="0"/>
              </a:spcAft>
              <a:buFont typeface="Wingdings" pitchFamily="2" charset="2"/>
              <a:buChar char="q"/>
              <a:tabLst>
                <a:tab pos="6073775" algn="r"/>
              </a:tabLst>
            </a:pPr>
            <a:r>
              <a:rPr lang="en-GB" b="1" dirty="0">
                <a:solidFill>
                  <a:prstClr val="black"/>
                </a:solidFill>
                <a:latin typeface="Arial Narrow" pitchFamily="34" charset="0"/>
                <a:ea typeface="Times New Roman" pitchFamily="18" charset="0"/>
                <a:cs typeface="Times New Roman" pitchFamily="18" charset="0"/>
              </a:rPr>
              <a:t>Over/under deliveries</a:t>
            </a:r>
            <a:endParaRPr lang="en-ZA" b="1" dirty="0">
              <a:solidFill>
                <a:prstClr val="black"/>
              </a:solidFill>
              <a:latin typeface="Arial Narrow" pitchFamily="34" charset="0"/>
              <a:cs typeface="Arial" pitchFamily="34" charset="0"/>
            </a:endParaRPr>
          </a:p>
          <a:p>
            <a:pPr lvl="1" algn="just" eaLnBrk="0" fontAlgn="base" hangingPunct="0">
              <a:spcBef>
                <a:spcPct val="0"/>
              </a:spcBef>
              <a:spcAft>
                <a:spcPct val="0"/>
              </a:spcAft>
              <a:buFont typeface="Wingdings" pitchFamily="2" charset="2"/>
              <a:buChar char="q"/>
              <a:tabLst>
                <a:tab pos="6073775" algn="r"/>
              </a:tabLst>
            </a:pPr>
            <a:r>
              <a:rPr lang="en-GB" b="1" dirty="0">
                <a:solidFill>
                  <a:prstClr val="black"/>
                </a:solidFill>
                <a:latin typeface="Arial Narrow" pitchFamily="34" charset="0"/>
                <a:ea typeface="Times New Roman" pitchFamily="18" charset="0"/>
                <a:cs typeface="Times New Roman" pitchFamily="18" charset="0"/>
              </a:rPr>
              <a:t>Discount on invoices</a:t>
            </a:r>
            <a:endParaRPr lang="en-ZA" b="1" dirty="0">
              <a:solidFill>
                <a:prstClr val="black"/>
              </a:solidFill>
              <a:latin typeface="Arial Narrow" pitchFamily="34" charset="0"/>
              <a:cs typeface="Arial" pitchFamily="34" charset="0"/>
            </a:endParaRPr>
          </a:p>
          <a:p>
            <a:pPr lvl="1" algn="just" eaLnBrk="0" fontAlgn="base" hangingPunct="0">
              <a:spcBef>
                <a:spcPct val="0"/>
              </a:spcBef>
              <a:spcAft>
                <a:spcPct val="0"/>
              </a:spcAft>
              <a:buFont typeface="Wingdings" pitchFamily="2" charset="2"/>
              <a:buChar char="q"/>
              <a:tabLst>
                <a:tab pos="6073775" algn="r"/>
              </a:tabLst>
            </a:pPr>
            <a:r>
              <a:rPr lang="en-GB" b="1" dirty="0">
                <a:solidFill>
                  <a:prstClr val="black"/>
                </a:solidFill>
                <a:latin typeface="Arial Narrow" pitchFamily="34" charset="0"/>
                <a:ea typeface="Times New Roman" pitchFamily="18" charset="0"/>
                <a:cs typeface="Times New Roman" pitchFamily="18" charset="0"/>
              </a:rPr>
              <a:t>Insolvency, Liquidation, death, sequestration or judicial management of contractors </a:t>
            </a:r>
            <a:endParaRPr lang="en-ZA" b="1" dirty="0">
              <a:solidFill>
                <a:prstClr val="black"/>
              </a:solidFill>
              <a:latin typeface="Arial Narrow" pitchFamily="34" charset="0"/>
              <a:cs typeface="Arial" pitchFamily="34" charset="0"/>
            </a:endParaRPr>
          </a:p>
          <a:p>
            <a:pPr lvl="1" algn="just" eaLnBrk="0" fontAlgn="base" hangingPunct="0">
              <a:spcBef>
                <a:spcPct val="0"/>
              </a:spcBef>
              <a:spcAft>
                <a:spcPct val="0"/>
              </a:spcAft>
              <a:buFont typeface="Wingdings" pitchFamily="2" charset="2"/>
              <a:buChar char="q"/>
              <a:tabLst>
                <a:tab pos="6073775" algn="r"/>
              </a:tabLst>
            </a:pPr>
            <a:r>
              <a:rPr lang="en-GB" b="1" dirty="0">
                <a:solidFill>
                  <a:prstClr val="black"/>
                </a:solidFill>
                <a:latin typeface="Arial Narrow" pitchFamily="34" charset="0"/>
                <a:ea typeface="Times New Roman" pitchFamily="18" charset="0"/>
                <a:cs typeface="Times New Roman" pitchFamily="18" charset="0"/>
              </a:rPr>
              <a:t>Transfer of cession of contracts</a:t>
            </a:r>
            <a:endParaRPr lang="en-ZA" b="1" dirty="0">
              <a:solidFill>
                <a:prstClr val="black"/>
              </a:solidFill>
              <a:latin typeface="Arial Narrow" pitchFamily="34" charset="0"/>
              <a:cs typeface="Arial" pitchFamily="34" charset="0"/>
            </a:endParaRPr>
          </a:p>
          <a:p>
            <a:pPr lvl="1" algn="just" eaLnBrk="0" fontAlgn="base" hangingPunct="0">
              <a:spcBef>
                <a:spcPct val="0"/>
              </a:spcBef>
              <a:spcAft>
                <a:spcPct val="0"/>
              </a:spcAft>
              <a:buFont typeface="Wingdings" pitchFamily="2" charset="2"/>
              <a:buChar char="q"/>
              <a:tabLst>
                <a:tab pos="6073775" algn="r"/>
              </a:tabLst>
            </a:pPr>
            <a:r>
              <a:rPr lang="en-GB" b="1" dirty="0">
                <a:solidFill>
                  <a:prstClr val="black"/>
                </a:solidFill>
                <a:latin typeface="Arial Narrow" pitchFamily="34" charset="0"/>
                <a:ea typeface="Times New Roman" pitchFamily="18" charset="0"/>
                <a:cs typeface="Times New Roman" pitchFamily="18" charset="0"/>
              </a:rPr>
              <a:t>Transfer of contract payments</a:t>
            </a:r>
            <a:endParaRPr lang="en-ZA" b="1" dirty="0">
              <a:solidFill>
                <a:prstClr val="black"/>
              </a:solidFill>
              <a:latin typeface="Arial Narrow" pitchFamily="34" charset="0"/>
              <a:cs typeface="Arial" pitchFamily="34" charset="0"/>
            </a:endParaRPr>
          </a:p>
          <a:p>
            <a:pPr lvl="1" algn="just" eaLnBrk="0" fontAlgn="base" hangingPunct="0">
              <a:spcBef>
                <a:spcPct val="0"/>
              </a:spcBef>
              <a:spcAft>
                <a:spcPct val="0"/>
              </a:spcAft>
              <a:buFont typeface="Wingdings" pitchFamily="2" charset="2"/>
              <a:buChar char="q"/>
              <a:tabLst>
                <a:tab pos="6073775" algn="r"/>
              </a:tabLst>
            </a:pPr>
            <a:r>
              <a:rPr lang="en-GB" b="1" dirty="0">
                <a:solidFill>
                  <a:srgbClr val="FF0000"/>
                </a:solidFill>
                <a:latin typeface="Arial Narrow" pitchFamily="34" charset="0"/>
                <a:ea typeface="Times New Roman" pitchFamily="18" charset="0"/>
                <a:cs typeface="Times New Roman" pitchFamily="18" charset="0"/>
              </a:rPr>
              <a:t>Contract variations/amendments</a:t>
            </a:r>
            <a:endParaRPr lang="en-ZA" b="1" dirty="0">
              <a:solidFill>
                <a:srgbClr val="FF0000"/>
              </a:solidFill>
              <a:latin typeface="Arial Narrow" pitchFamily="34" charset="0"/>
              <a:cs typeface="Arial" pitchFamily="34" charset="0"/>
            </a:endParaRPr>
          </a:p>
          <a:p>
            <a:pPr lvl="1" algn="just" eaLnBrk="0" fontAlgn="base" hangingPunct="0">
              <a:spcBef>
                <a:spcPct val="0"/>
              </a:spcBef>
              <a:spcAft>
                <a:spcPct val="0"/>
              </a:spcAft>
              <a:buFont typeface="Wingdings" pitchFamily="2" charset="2"/>
              <a:buChar char="q"/>
              <a:tabLst>
                <a:tab pos="6073775" algn="r"/>
              </a:tabLst>
            </a:pPr>
            <a:r>
              <a:rPr lang="en-GB" b="1" dirty="0">
                <a:solidFill>
                  <a:prstClr val="black"/>
                </a:solidFill>
                <a:latin typeface="Arial Narrow" pitchFamily="34" charset="0"/>
                <a:ea typeface="Times New Roman" pitchFamily="18" charset="0"/>
                <a:cs typeface="Times New Roman" pitchFamily="18" charset="0"/>
              </a:rPr>
              <a:t>Unsatisfactory performance</a:t>
            </a:r>
            <a:endParaRPr lang="en-ZA" b="1" dirty="0">
              <a:solidFill>
                <a:prstClr val="black"/>
              </a:solidFill>
              <a:latin typeface="Arial Narrow" pitchFamily="34" charset="0"/>
              <a:cs typeface="Arial" pitchFamily="34" charset="0"/>
            </a:endParaRPr>
          </a:p>
          <a:p>
            <a:pPr lvl="1" algn="just" eaLnBrk="0" fontAlgn="base" hangingPunct="0">
              <a:spcBef>
                <a:spcPct val="0"/>
              </a:spcBef>
              <a:spcAft>
                <a:spcPct val="0"/>
              </a:spcAft>
              <a:buFont typeface="Wingdings" pitchFamily="2" charset="2"/>
              <a:buChar char="q"/>
              <a:tabLst>
                <a:tab pos="6073775" algn="r"/>
              </a:tabLst>
            </a:pPr>
            <a:r>
              <a:rPr lang="en-GB" b="1" dirty="0">
                <a:solidFill>
                  <a:prstClr val="black"/>
                </a:solidFill>
                <a:latin typeface="Arial Narrow" pitchFamily="34" charset="0"/>
                <a:ea typeface="Times New Roman" pitchFamily="18" charset="0"/>
                <a:cs typeface="Times New Roman" pitchFamily="18" charset="0"/>
              </a:rPr>
              <a:t>Mechanism for SCM System Abuse</a:t>
            </a:r>
            <a:endParaRPr lang="en-ZA" b="1" dirty="0">
              <a:solidFill>
                <a:prstClr val="black"/>
              </a:solidFill>
              <a:latin typeface="Arial Narrow" pitchFamily="34" charset="0"/>
              <a:cs typeface="Arial" pitchFamily="34" charset="0"/>
            </a:endParaRPr>
          </a:p>
          <a:p>
            <a:pPr lvl="1" algn="just" eaLnBrk="0" fontAlgn="base" hangingPunct="0">
              <a:spcBef>
                <a:spcPct val="0"/>
              </a:spcBef>
              <a:spcAft>
                <a:spcPct val="0"/>
              </a:spcAft>
              <a:buFont typeface="Wingdings" pitchFamily="2" charset="2"/>
              <a:buChar char="q"/>
              <a:tabLst>
                <a:tab pos="6073775" algn="r"/>
              </a:tabLst>
            </a:pPr>
            <a:r>
              <a:rPr lang="en-GB" b="1" dirty="0">
                <a:solidFill>
                  <a:prstClr val="black"/>
                </a:solidFill>
                <a:latin typeface="Arial Narrow" pitchFamily="34" charset="0"/>
                <a:ea typeface="Times New Roman" pitchFamily="18" charset="0"/>
                <a:cs typeface="Times New Roman" pitchFamily="18" charset="0"/>
              </a:rPr>
              <a:t>Restriction</a:t>
            </a:r>
            <a:endParaRPr lang="en-ZA" b="1" dirty="0">
              <a:solidFill>
                <a:prstClr val="black"/>
              </a:solidFill>
              <a:latin typeface="Arial Narrow" pitchFamily="34" charset="0"/>
              <a:cs typeface="Arial" pitchFamily="34" charset="0"/>
            </a:endParaRPr>
          </a:p>
          <a:p>
            <a:pPr lvl="1" algn="just" eaLnBrk="0" fontAlgn="base" hangingPunct="0">
              <a:spcBef>
                <a:spcPct val="0"/>
              </a:spcBef>
              <a:spcAft>
                <a:spcPct val="0"/>
              </a:spcAft>
              <a:buFont typeface="Wingdings" pitchFamily="2" charset="2"/>
              <a:buChar char="q"/>
              <a:tabLst>
                <a:tab pos="6073775" algn="r"/>
              </a:tabLst>
            </a:pPr>
            <a:r>
              <a:rPr lang="en-GB" b="1" dirty="0">
                <a:solidFill>
                  <a:prstClr val="black"/>
                </a:solidFill>
                <a:latin typeface="Arial Narrow" pitchFamily="34" charset="0"/>
                <a:ea typeface="Times New Roman" pitchFamily="18" charset="0"/>
                <a:cs typeface="Times New Roman" pitchFamily="18" charset="0"/>
              </a:rPr>
              <a:t>Contract termination</a:t>
            </a:r>
            <a:endParaRPr lang="en-GB" b="1" dirty="0">
              <a:solidFill>
                <a:prstClr val="black"/>
              </a:solidFill>
              <a:latin typeface="Arial Narrow" pitchFamily="34" charset="0"/>
              <a:cs typeface="Arial" pitchFamily="34" charset="0"/>
            </a:endParaRPr>
          </a:p>
        </p:txBody>
      </p:sp>
      <p:sp>
        <p:nvSpPr>
          <p:cNvPr id="12" name="Rectangle 38"/>
          <p:cNvSpPr>
            <a:spLocks noChangeArrowheads="1"/>
          </p:cNvSpPr>
          <p:nvPr/>
        </p:nvSpPr>
        <p:spPr bwMode="auto">
          <a:xfrm>
            <a:off x="323528" y="908720"/>
            <a:ext cx="1944216" cy="5760640"/>
          </a:xfrm>
          <a:prstGeom prst="rect">
            <a:avLst/>
          </a:prstGeom>
          <a:gradFill rotWithShape="0">
            <a:gsLst>
              <a:gs pos="0">
                <a:srgbClr val="92CDDC"/>
              </a:gs>
              <a:gs pos="50000">
                <a:srgbClr val="4BACC6"/>
              </a:gs>
              <a:gs pos="100000">
                <a:srgbClr val="92CDDC"/>
              </a:gs>
            </a:gsLst>
            <a:lin ang="5400000" scaled="1"/>
          </a:gradFill>
          <a:ln w="12700">
            <a:solidFill>
              <a:srgbClr val="4BACC6"/>
            </a:solidFill>
            <a:miter lim="800000"/>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ZA" sz="1600" b="1" i="0" u="none" strike="noStrike" cap="none" normalizeH="0" baseline="0" dirty="0" smtClean="0">
                <a:ln>
                  <a:noFill/>
                </a:ln>
                <a:solidFill>
                  <a:schemeClr val="tx1"/>
                </a:solidFill>
                <a:effectLst/>
                <a:latin typeface="Arial Narrow" pitchFamily="34" charset="0"/>
                <a:cs typeface="Arial" pitchFamily="34" charset="0"/>
              </a:rPr>
              <a:t>Contract negotiation, administration, management and contract related risk management</a:t>
            </a:r>
          </a:p>
          <a:p>
            <a:pPr marL="0" marR="0" lvl="0" indent="0" algn="l" defTabSz="914400" rtl="0" eaLnBrk="1" fontAlgn="base" latinLnBrk="0" hangingPunct="1">
              <a:lnSpc>
                <a:spcPct val="100000"/>
              </a:lnSpc>
              <a:spcBef>
                <a:spcPct val="0"/>
              </a:spcBef>
              <a:spcAft>
                <a:spcPts val="1000"/>
              </a:spcAft>
              <a:buClrTx/>
              <a:buSzTx/>
              <a:buFontTx/>
              <a:buNone/>
              <a:tabLst/>
            </a:pPr>
            <a:endParaRPr lang="en-ZA" sz="1600" b="1" dirty="0" smtClean="0">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16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lang="en-ZA" sz="1600" b="1" dirty="0" smtClean="0">
                <a:solidFill>
                  <a:srgbClr val="FF0000"/>
                </a:solidFill>
                <a:latin typeface="Arial Narrow" pitchFamily="34" charset="0"/>
                <a:cs typeface="Arial" pitchFamily="34" charset="0"/>
              </a:rPr>
              <a:t>MFMA CIRCULAR 62/2012</a:t>
            </a:r>
            <a:endParaRPr kumimoji="0" lang="en-ZA" sz="16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575446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MFMA SCM PPOS – CONTRACT MANAGEMENT</a:t>
            </a:r>
            <a:endParaRPr lang="en-ZA" sz="3200" b="1" dirty="0">
              <a:solidFill>
                <a:schemeClr val="tx1">
                  <a:lumMod val="75000"/>
                  <a:lumOff val="25000"/>
                </a:schemeClr>
              </a:solidFill>
            </a:endParaRPr>
          </a:p>
        </p:txBody>
      </p:sp>
      <p:sp>
        <p:nvSpPr>
          <p:cNvPr id="6" name="TextBox 5"/>
          <p:cNvSpPr txBox="1"/>
          <p:nvPr/>
        </p:nvSpPr>
        <p:spPr>
          <a:xfrm>
            <a:off x="539552" y="980728"/>
            <a:ext cx="7992888" cy="1815882"/>
          </a:xfrm>
          <a:prstGeom prst="rect">
            <a:avLst/>
          </a:prstGeom>
          <a:noFill/>
        </p:spPr>
        <p:txBody>
          <a:bodyPr wrap="square" rtlCol="0">
            <a:spAutoFit/>
          </a:bodyPr>
          <a:lstStyle/>
          <a:p>
            <a:pPr lvl="4"/>
            <a:endParaRPr lang="en-US" sz="2000" dirty="0"/>
          </a:p>
          <a:p>
            <a:pPr lvl="4"/>
            <a:endParaRPr lang="en-US" sz="2000" dirty="0"/>
          </a:p>
          <a:p>
            <a:pPr lvl="4"/>
            <a:endParaRPr lang="en-US" dirty="0"/>
          </a:p>
          <a:p>
            <a:pPr lvl="3"/>
            <a:endParaRPr lang="en-US" dirty="0"/>
          </a:p>
          <a:p>
            <a:pPr lvl="3"/>
            <a:endParaRPr lang="en-US" dirty="0"/>
          </a:p>
          <a:p>
            <a:pPr lvl="4"/>
            <a:endParaRPr lang="en-ZA" dirty="0"/>
          </a:p>
        </p:txBody>
      </p:sp>
      <p:sp>
        <p:nvSpPr>
          <p:cNvPr id="9" name="Slide Number Placeholder 8"/>
          <p:cNvSpPr>
            <a:spLocks noGrp="1"/>
          </p:cNvSpPr>
          <p:nvPr>
            <p:ph type="sldNum" sz="quarter" idx="12"/>
          </p:nvPr>
        </p:nvSpPr>
        <p:spPr/>
        <p:txBody>
          <a:bodyPr/>
          <a:lstStyle/>
          <a:p>
            <a:fld id="{C97F4B4B-1DA3-4C64-BEF4-4C458259B3CF}" type="slidenum">
              <a:rPr lang="en-ZA" smtClean="0"/>
              <a:pPr/>
              <a:t>34</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04183"/>
            <a:ext cx="1804377" cy="563355"/>
          </a:xfrm>
          <a:prstGeom prst="rect">
            <a:avLst/>
          </a:prstGeom>
        </p:spPr>
      </p:pic>
      <p:sp>
        <p:nvSpPr>
          <p:cNvPr id="16" name="TextBox 15"/>
          <p:cNvSpPr txBox="1"/>
          <p:nvPr/>
        </p:nvSpPr>
        <p:spPr>
          <a:xfrm>
            <a:off x="1259633" y="1556792"/>
            <a:ext cx="7488832" cy="4801314"/>
          </a:xfrm>
          <a:prstGeom prst="rect">
            <a:avLst/>
          </a:prstGeom>
          <a:noFill/>
        </p:spPr>
        <p:txBody>
          <a:bodyPr wrap="square" rtlCol="0">
            <a:spAutoFit/>
          </a:bodyPr>
          <a:lstStyle/>
          <a:p>
            <a:r>
              <a:rPr lang="en-ZA" b="1" dirty="0" smtClean="0">
                <a:latin typeface="Arial Narrow" pitchFamily="34" charset="0"/>
              </a:rPr>
              <a:t>CASE STUDY</a:t>
            </a:r>
          </a:p>
          <a:p>
            <a:endParaRPr lang="en-ZA" dirty="0" smtClean="0">
              <a:latin typeface="Arial Narrow" pitchFamily="34" charset="0"/>
            </a:endParaRPr>
          </a:p>
          <a:p>
            <a:r>
              <a:rPr lang="en-US" b="1" dirty="0" smtClean="0">
                <a:latin typeface="Arial Narrow" pitchFamily="34" charset="0"/>
              </a:rPr>
              <a:t>USER</a:t>
            </a:r>
            <a:endParaRPr lang="en-ZA" b="1" dirty="0" smtClean="0">
              <a:latin typeface="Arial Narrow" pitchFamily="34" charset="0"/>
            </a:endParaRPr>
          </a:p>
          <a:p>
            <a:r>
              <a:rPr lang="en-US" dirty="0" smtClean="0">
                <a:latin typeface="Arial Narrow" pitchFamily="34" charset="0"/>
              </a:rPr>
              <a:t> </a:t>
            </a:r>
            <a:endParaRPr lang="en-ZA" dirty="0" smtClean="0">
              <a:latin typeface="Arial Narrow" pitchFamily="34" charset="0"/>
            </a:endParaRPr>
          </a:p>
          <a:p>
            <a:pPr lvl="0"/>
            <a:r>
              <a:rPr lang="en-US" dirty="0" smtClean="0">
                <a:latin typeface="Arial Narrow" pitchFamily="34" charset="0"/>
              </a:rPr>
              <a:t>What are your responsibilities as a USER to ensure a contract is properly managed (list the items you will be in charge of)?</a:t>
            </a:r>
            <a:endParaRPr lang="en-ZA" dirty="0" smtClean="0">
              <a:latin typeface="Arial Narrow" pitchFamily="34" charset="0"/>
            </a:endParaRPr>
          </a:p>
          <a:p>
            <a:endParaRPr lang="en-US" b="1" dirty="0" smtClean="0">
              <a:latin typeface="Arial Narrow" pitchFamily="34" charset="0"/>
            </a:endParaRPr>
          </a:p>
          <a:p>
            <a:r>
              <a:rPr lang="en-US" b="1" dirty="0" smtClean="0">
                <a:latin typeface="Arial Narrow" pitchFamily="34" charset="0"/>
              </a:rPr>
              <a:t>PRACTITIONER</a:t>
            </a:r>
            <a:endParaRPr lang="en-ZA" b="1" dirty="0" smtClean="0">
              <a:latin typeface="Arial Narrow" pitchFamily="34" charset="0"/>
            </a:endParaRPr>
          </a:p>
          <a:p>
            <a:r>
              <a:rPr lang="en-US" dirty="0" smtClean="0">
                <a:latin typeface="Arial Narrow" pitchFamily="34" charset="0"/>
              </a:rPr>
              <a:t> </a:t>
            </a:r>
            <a:endParaRPr lang="en-ZA" dirty="0" smtClean="0">
              <a:latin typeface="Arial Narrow" pitchFamily="34" charset="0"/>
            </a:endParaRPr>
          </a:p>
          <a:p>
            <a:pPr lvl="0"/>
            <a:r>
              <a:rPr lang="en-US" dirty="0" smtClean="0">
                <a:latin typeface="Arial Narrow" pitchFamily="34" charset="0"/>
              </a:rPr>
              <a:t>What are your responsibilities as a PRACTITIONER to ensure a contract is properly administered (list the items you will be in charge of)?</a:t>
            </a:r>
          </a:p>
          <a:p>
            <a:pPr lvl="0"/>
            <a:endParaRPr lang="en-US" dirty="0" smtClean="0">
              <a:latin typeface="Arial Narrow" pitchFamily="34" charset="0"/>
            </a:endParaRPr>
          </a:p>
          <a:p>
            <a:r>
              <a:rPr lang="en-US" b="1" dirty="0" smtClean="0">
                <a:latin typeface="Arial Narrow" pitchFamily="34" charset="0"/>
              </a:rPr>
              <a:t>SENIOR MANAGER</a:t>
            </a:r>
          </a:p>
          <a:p>
            <a:r>
              <a:rPr lang="en-US" dirty="0" smtClean="0">
                <a:latin typeface="Arial Narrow" pitchFamily="34" charset="0"/>
              </a:rPr>
              <a:t>What are your responsibilities as a manager to ensure a contract is properly managed (list the items you will be in charge of)?</a:t>
            </a:r>
            <a:endParaRPr lang="en-ZA" dirty="0" smtClean="0">
              <a:latin typeface="Arial Narrow" pitchFamily="34" charset="0"/>
            </a:endParaRPr>
          </a:p>
          <a:p>
            <a:pPr lvl="0"/>
            <a:endParaRPr lang="en-ZA" dirty="0" smtClean="0">
              <a:latin typeface="Arial Narrow" pitchFamily="34" charset="0"/>
            </a:endParaRPr>
          </a:p>
          <a:p>
            <a:endParaRPr lang="en-ZA" dirty="0"/>
          </a:p>
        </p:txBody>
      </p:sp>
    </p:spTree>
    <p:extLst>
      <p:ext uri="{BB962C8B-B14F-4D97-AF65-F5344CB8AC3E}">
        <p14:creationId xmlns:p14="http://schemas.microsoft.com/office/powerpoint/2010/main" val="27575446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196752"/>
            <a:ext cx="4013200" cy="4861148"/>
          </a:xfrm>
        </p:spPr>
        <p:txBody>
          <a:bodyPr/>
          <a:lstStyle/>
          <a:p>
            <a:pPr>
              <a:buNone/>
            </a:pPr>
            <a:r>
              <a:rPr lang="en-ZA" dirty="0" smtClean="0"/>
              <a:t>CONTRACT MANAGER	</a:t>
            </a:r>
          </a:p>
          <a:p>
            <a:endParaRPr lang="en-ZA" dirty="0"/>
          </a:p>
        </p:txBody>
      </p:sp>
      <p:sp>
        <p:nvSpPr>
          <p:cNvPr id="5" name="Slide Number Placeholder 4"/>
          <p:cNvSpPr>
            <a:spLocks noGrp="1"/>
          </p:cNvSpPr>
          <p:nvPr>
            <p:ph type="sldNum" sz="quarter" idx="12"/>
          </p:nvPr>
        </p:nvSpPr>
        <p:spPr/>
        <p:txBody>
          <a:bodyPr/>
          <a:lstStyle/>
          <a:p>
            <a:pPr>
              <a:defRPr/>
            </a:pPr>
            <a:fld id="{FDB1EC0D-A7DD-487F-9AE7-6E0C0ADC4CA6}" type="slidenum">
              <a:rPr lang="en-US" smtClean="0"/>
              <a:pPr>
                <a:defRPr/>
              </a:pPr>
              <a:t>35</a:t>
            </a:fld>
            <a:endParaRPr lang="en-US"/>
          </a:p>
        </p:txBody>
      </p:sp>
      <p:sp>
        <p:nvSpPr>
          <p:cNvPr id="6" name="Title 5"/>
          <p:cNvSpPr>
            <a:spLocks noGrp="1"/>
          </p:cNvSpPr>
          <p:nvPr>
            <p:ph type="title"/>
          </p:nvPr>
        </p:nvSpPr>
        <p:spPr>
          <a:xfrm>
            <a:off x="467544" y="548680"/>
            <a:ext cx="7772400" cy="60811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en-ZA" sz="3100" b="1" dirty="0" smtClean="0">
                <a:solidFill>
                  <a:srgbClr val="920D2C"/>
                </a:solidFill>
              </a:rPr>
              <a:t>MFMA SCM PPOS – CONTRACT MANAGEMENT</a:t>
            </a:r>
            <a:endParaRPr lang="en-ZA" sz="3100" dirty="0"/>
          </a:p>
        </p:txBody>
      </p:sp>
      <p:pic>
        <p:nvPicPr>
          <p:cNvPr id="146434" name="Picture 2"/>
          <p:cNvPicPr>
            <a:picLocks noChangeAspect="1" noChangeArrowheads="1"/>
          </p:cNvPicPr>
          <p:nvPr/>
        </p:nvPicPr>
        <p:blipFill>
          <a:blip r:embed="rId2" cstate="print"/>
          <a:srcRect/>
          <a:stretch>
            <a:fillRect/>
          </a:stretch>
        </p:blipFill>
        <p:spPr bwMode="auto">
          <a:xfrm>
            <a:off x="467544" y="1700808"/>
            <a:ext cx="4032448" cy="4392488"/>
          </a:xfrm>
          <a:prstGeom prst="rect">
            <a:avLst/>
          </a:prstGeom>
          <a:noFill/>
          <a:ln w="9525">
            <a:noFill/>
            <a:miter lim="800000"/>
            <a:headEnd/>
            <a:tailEnd/>
          </a:ln>
          <a:effectLst/>
        </p:spPr>
      </p:pic>
      <p:sp>
        <p:nvSpPr>
          <p:cNvPr id="9" name="Text Placeholder 2"/>
          <p:cNvSpPr txBox="1">
            <a:spLocks/>
          </p:cNvSpPr>
          <p:nvPr/>
        </p:nvSpPr>
        <p:spPr>
          <a:xfrm>
            <a:off x="4644008" y="1196752"/>
            <a:ext cx="4013200" cy="486114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3200" b="0" i="0" u="none" strike="noStrike" kern="1200" cap="none" spc="0" normalizeH="0" baseline="0" noProof="0" dirty="0" smtClean="0">
                <a:ln>
                  <a:noFill/>
                </a:ln>
                <a:solidFill>
                  <a:schemeClr val="tx1"/>
                </a:solidFill>
                <a:effectLst/>
                <a:uLnTx/>
                <a:uFillTx/>
                <a:latin typeface="+mn-lt"/>
                <a:ea typeface="+mn-ea"/>
                <a:cs typeface="+mn-cs"/>
              </a:rPr>
              <a:t>CONTRACT ADMIN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46435" name="Picture 3"/>
          <p:cNvPicPr>
            <a:picLocks noChangeAspect="1" noChangeArrowheads="1"/>
          </p:cNvPicPr>
          <p:nvPr/>
        </p:nvPicPr>
        <p:blipFill>
          <a:blip r:embed="rId3" cstate="print"/>
          <a:srcRect/>
          <a:stretch>
            <a:fillRect/>
          </a:stretch>
        </p:blipFill>
        <p:spPr bwMode="auto">
          <a:xfrm>
            <a:off x="4716016" y="1700808"/>
            <a:ext cx="4176464" cy="46220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F4B4B-1DA3-4C64-BEF4-4C458259B3CF}" type="slidenum">
              <a:rPr lang="en-ZA" smtClean="0"/>
              <a:pPr/>
              <a:t>36</a:t>
            </a:fld>
            <a:endParaRPr lang="en-ZA"/>
          </a:p>
        </p:txBody>
      </p:sp>
      <p:sp>
        <p:nvSpPr>
          <p:cNvPr id="3" name="Text Box 7"/>
          <p:cNvSpPr txBox="1">
            <a:spLocks/>
          </p:cNvSpPr>
          <p:nvPr/>
        </p:nvSpPr>
        <p:spPr bwMode="auto">
          <a:xfrm>
            <a:off x="251520" y="980728"/>
            <a:ext cx="8352928" cy="5616624"/>
          </a:xfrm>
          <a:prstGeom prst="rect">
            <a:avLst/>
          </a:prstGeom>
          <a:gradFill rotWithShape="1">
            <a:gsLst>
              <a:gs pos="0">
                <a:srgbClr val="C9B5E8"/>
              </a:gs>
              <a:gs pos="35001">
                <a:srgbClr val="D9CBEE"/>
              </a:gs>
              <a:gs pos="100000">
                <a:srgbClr val="F0EAF9"/>
              </a:gs>
            </a:gsLst>
            <a:lin ang="16200000" scaled="1"/>
          </a:gradFill>
          <a:ln w="9525">
            <a:solidFill>
              <a:srgbClr val="795D9B"/>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400" b="1" i="0" u="none" strike="noStrike" cap="none" normalizeH="0" baseline="0" dirty="0" smtClean="0">
                <a:ln>
                  <a:noFill/>
                </a:ln>
                <a:solidFill>
                  <a:schemeClr val="tx1"/>
                </a:solidFill>
                <a:effectLst/>
                <a:latin typeface="Arial Narrow" pitchFamily="34" charset="0"/>
                <a:cs typeface="Arial" pitchFamily="34" charset="0"/>
              </a:rPr>
              <a:t>LOGISTICS MANAGEMENT</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ZA" sz="14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1400" b="1" i="0" u="none" strike="noStrike" cap="none" normalizeH="0" baseline="0" dirty="0" smtClean="0">
                <a:ln>
                  <a:noFill/>
                </a:ln>
                <a:solidFill>
                  <a:schemeClr val="tx1"/>
                </a:solidFill>
                <a:effectLst/>
                <a:latin typeface="Arial Narrow" pitchFamily="34" charset="0"/>
                <a:cs typeface="Arial" pitchFamily="34" charset="0"/>
              </a:rPr>
              <a:t>Inventory management</a:t>
            </a:r>
            <a:r>
              <a:rPr kumimoji="0" lang="en-ZA" sz="1400" b="1" i="0" u="none" strike="noStrike" cap="none" normalizeH="0" baseline="0" dirty="0" smtClean="0">
                <a:ln>
                  <a:noFill/>
                </a:ln>
                <a:solidFill>
                  <a:srgbClr val="FF0000"/>
                </a:solidFill>
                <a:effectLst/>
                <a:latin typeface="Arial Narrow" pitchFamily="34" charset="0"/>
                <a:cs typeface="Arial" pitchFamily="34" charset="0"/>
              </a:rPr>
              <a:t>:</a:t>
            </a:r>
          </a:p>
          <a:p>
            <a:pPr fontAlgn="base">
              <a:lnSpc>
                <a:spcPct val="150000"/>
              </a:lnSpc>
              <a:spcBef>
                <a:spcPct val="0"/>
              </a:spcBef>
              <a:spcAft>
                <a:spcPct val="0"/>
              </a:spcAft>
              <a:buFont typeface="Symbol" pitchFamily="18" charset="2"/>
              <a:buChar char="·"/>
            </a:pPr>
            <a:r>
              <a:rPr lang="en-US" sz="1400" b="1" dirty="0" smtClean="0">
                <a:latin typeface="Arial Narrow" pitchFamily="34" charset="0"/>
                <a:cs typeface="Arial" pitchFamily="34" charset="0"/>
              </a:rPr>
              <a:t>Requisition</a:t>
            </a:r>
          </a:p>
          <a:p>
            <a:pPr fontAlgn="base">
              <a:lnSpc>
                <a:spcPct val="150000"/>
              </a:lnSpc>
              <a:spcBef>
                <a:spcPct val="0"/>
              </a:spcBef>
              <a:spcAft>
                <a:spcPct val="0"/>
              </a:spcAft>
              <a:buFont typeface="Symbol" pitchFamily="18" charset="2"/>
              <a:buChar char="·"/>
            </a:pPr>
            <a:r>
              <a:rPr lang="en-US" sz="1400" b="1" dirty="0" smtClean="0">
                <a:latin typeface="Arial Narrow" pitchFamily="34" charset="0"/>
                <a:cs typeface="Arial" pitchFamily="34" charset="0"/>
              </a:rPr>
              <a:t>Placing orders</a:t>
            </a:r>
          </a:p>
          <a:p>
            <a:pPr fontAlgn="base">
              <a:lnSpc>
                <a:spcPct val="150000"/>
              </a:lnSpc>
              <a:spcBef>
                <a:spcPct val="0"/>
              </a:spcBef>
              <a:spcAft>
                <a:spcPct val="0"/>
              </a:spcAft>
              <a:buFont typeface="Symbol" pitchFamily="18" charset="2"/>
              <a:buChar char="·"/>
            </a:pPr>
            <a:r>
              <a:rPr lang="en-US" sz="1400" b="1" dirty="0" smtClean="0">
                <a:latin typeface="Arial Narrow" pitchFamily="34" charset="0"/>
                <a:cs typeface="Arial" pitchFamily="34" charset="0"/>
              </a:rPr>
              <a:t>Receiving goods</a:t>
            </a:r>
          </a:p>
          <a:p>
            <a:pPr fontAlgn="base">
              <a:lnSpc>
                <a:spcPct val="150000"/>
              </a:lnSpc>
              <a:spcBef>
                <a:spcPct val="0"/>
              </a:spcBef>
              <a:spcAft>
                <a:spcPct val="0"/>
              </a:spcAft>
              <a:buFont typeface="Symbol" pitchFamily="18" charset="2"/>
              <a:buChar char="·"/>
            </a:pPr>
            <a:r>
              <a:rPr lang="en-US" sz="1400" b="1" dirty="0" smtClean="0">
                <a:latin typeface="Arial Narrow" pitchFamily="34" charset="0"/>
                <a:cs typeface="Arial" pitchFamily="34" charset="0"/>
              </a:rPr>
              <a:t>Returning goods</a:t>
            </a:r>
          </a:p>
          <a:p>
            <a:pPr fontAlgn="base">
              <a:lnSpc>
                <a:spcPct val="150000"/>
              </a:lnSpc>
              <a:spcBef>
                <a:spcPct val="0"/>
              </a:spcBef>
              <a:spcAft>
                <a:spcPct val="0"/>
              </a:spcAft>
              <a:buFont typeface="Symbol" pitchFamily="18" charset="2"/>
              <a:buChar char="·"/>
            </a:pPr>
            <a:r>
              <a:rPr lang="en-US" sz="1400" b="1" dirty="0" smtClean="0">
                <a:latin typeface="Arial Narrow" pitchFamily="34" charset="0"/>
                <a:cs typeface="Arial" pitchFamily="34" charset="0"/>
              </a:rPr>
              <a:t>Goods distribution</a:t>
            </a:r>
          </a:p>
          <a:p>
            <a:pPr fontAlgn="base">
              <a:lnSpc>
                <a:spcPct val="150000"/>
              </a:lnSpc>
              <a:spcBef>
                <a:spcPct val="0"/>
              </a:spcBef>
              <a:spcAft>
                <a:spcPct val="0"/>
              </a:spcAft>
              <a:buFont typeface="Symbol" pitchFamily="18" charset="2"/>
              <a:buChar char="·"/>
            </a:pPr>
            <a:r>
              <a:rPr lang="en-US" sz="1400" b="1" dirty="0" smtClean="0">
                <a:latin typeface="Arial Narrow" pitchFamily="34" charset="0"/>
                <a:cs typeface="Arial" pitchFamily="34" charset="0"/>
              </a:rPr>
              <a:t>Warehouse management</a:t>
            </a:r>
          </a:p>
          <a:p>
            <a:pPr fontAlgn="base">
              <a:lnSpc>
                <a:spcPct val="150000"/>
              </a:lnSpc>
              <a:spcBef>
                <a:spcPct val="0"/>
              </a:spcBef>
              <a:spcAft>
                <a:spcPct val="0"/>
              </a:spcAft>
              <a:buFont typeface="Symbol" pitchFamily="18" charset="2"/>
              <a:buChar char="·"/>
            </a:pPr>
            <a:r>
              <a:rPr lang="en-US" sz="1400" b="1" dirty="0" smtClean="0">
                <a:latin typeface="Arial Narrow" pitchFamily="34" charset="0"/>
                <a:cs typeface="Arial" pitchFamily="34" charset="0"/>
              </a:rPr>
              <a:t>Matching documentation</a:t>
            </a:r>
          </a:p>
          <a:p>
            <a:pPr fontAlgn="base">
              <a:lnSpc>
                <a:spcPct val="150000"/>
              </a:lnSpc>
              <a:spcBef>
                <a:spcPct val="0"/>
              </a:spcBef>
              <a:spcAft>
                <a:spcPct val="0"/>
              </a:spcAft>
              <a:buFont typeface="Symbol" pitchFamily="18" charset="2"/>
              <a:buChar char="·"/>
            </a:pPr>
            <a:r>
              <a:rPr lang="en-US" sz="1400" b="1" dirty="0" smtClean="0">
                <a:latin typeface="Arial Narrow" pitchFamily="34" charset="0"/>
                <a:cs typeface="Arial" pitchFamily="34" charset="0"/>
              </a:rPr>
              <a:t>Preparation for payment/Accounts </a:t>
            </a:r>
            <a:r>
              <a:rPr kumimoji="0" lang="en-US" sz="1400" b="1" i="0" u="none" strike="noStrike" cap="none" normalizeH="0" baseline="0" dirty="0" smtClean="0">
                <a:ln>
                  <a:noFill/>
                </a:ln>
                <a:solidFill>
                  <a:schemeClr val="tx1"/>
                </a:solidFill>
                <a:effectLst/>
                <a:latin typeface="Arial Narrow" pitchFamily="34" charset="0"/>
                <a:cs typeface="Arial" pitchFamily="34" charset="0"/>
              </a:rPr>
              <a:t>payable</a:t>
            </a:r>
          </a:p>
          <a:p>
            <a:pPr fontAlgn="base">
              <a:lnSpc>
                <a:spcPct val="150000"/>
              </a:lnSpc>
              <a:spcBef>
                <a:spcPct val="0"/>
              </a:spcBef>
              <a:spcAft>
                <a:spcPct val="0"/>
              </a:spcAft>
            </a:pPr>
            <a:endParaRPr lang="en-US" sz="1400" b="1" dirty="0" smtClean="0">
              <a:latin typeface="Arial Narrow" pitchFamily="34" charset="0"/>
              <a:cs typeface="Arial" pitchFamily="34" charset="0"/>
            </a:endParaRPr>
          </a:p>
          <a:p>
            <a:pPr fontAlgn="base">
              <a:lnSpc>
                <a:spcPct val="150000"/>
              </a:lnSpc>
              <a:spcBef>
                <a:spcPct val="0"/>
              </a:spcBef>
              <a:spcAft>
                <a:spcPct val="0"/>
              </a:spcAft>
            </a:pPr>
            <a:r>
              <a:rPr kumimoji="0" lang="en-ZA" sz="1400" b="1" i="0" u="none" strike="noStrike" cap="none" normalizeH="0" baseline="0" dirty="0" smtClean="0">
                <a:ln>
                  <a:noFill/>
                </a:ln>
                <a:solidFill>
                  <a:schemeClr val="tx1"/>
                </a:solidFill>
                <a:effectLst/>
                <a:latin typeface="Arial Narrow" pitchFamily="34" charset="0"/>
                <a:cs typeface="Arial" pitchFamily="34" charset="0"/>
              </a:rPr>
              <a:t>Inventory stock count, verification &amp;reconciliation </a:t>
            </a:r>
            <a:r>
              <a:rPr kumimoji="0" lang="en-ZA" sz="1400" b="1" i="1" u="none" strike="noStrike" cap="none" normalizeH="0" baseline="0" dirty="0" smtClean="0">
                <a:ln>
                  <a:noFill/>
                </a:ln>
                <a:solidFill>
                  <a:schemeClr val="tx1"/>
                </a:solidFill>
                <a:effectLst/>
                <a:latin typeface="Arial Narrow" pitchFamily="34" charset="0"/>
                <a:cs typeface="Arial" pitchFamily="34" charset="0"/>
              </a:rPr>
              <a:t>(including ICN mgt) </a:t>
            </a:r>
          </a:p>
          <a:p>
            <a:pPr marL="0" marR="0" lvl="0" indent="0" algn="l" defTabSz="914400" rtl="0" eaLnBrk="1" fontAlgn="base" latinLnBrk="0" hangingPunct="1">
              <a:lnSpc>
                <a:spcPct val="100000"/>
              </a:lnSpc>
              <a:spcBef>
                <a:spcPts val="1200"/>
              </a:spcBef>
              <a:spcAft>
                <a:spcPts val="1000"/>
              </a:spcAft>
              <a:buClrTx/>
              <a:buSzTx/>
              <a:buFontTx/>
              <a:buNone/>
              <a:tabLst/>
            </a:pPr>
            <a:r>
              <a:rPr kumimoji="0" lang="en-ZA" sz="1400" b="1" u="none" strike="noStrike" cap="none" normalizeH="0" baseline="0" dirty="0" smtClean="0">
                <a:ln>
                  <a:noFill/>
                </a:ln>
                <a:solidFill>
                  <a:schemeClr val="tx1"/>
                </a:solidFill>
                <a:effectLst/>
                <a:latin typeface="Arial Narrow" pitchFamily="34" charset="0"/>
                <a:cs typeface="Arial" pitchFamily="34" charset="0"/>
              </a:rPr>
              <a:t>and treatment of discrepancies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MFMA SCM PPOS – LOGSITICS MANAGEMENT</a:t>
            </a:r>
            <a:endParaRPr lang="en-ZA" sz="3200" b="1" dirty="0">
              <a:solidFill>
                <a:schemeClr val="tx1">
                  <a:lumMod val="75000"/>
                  <a:lumOff val="25000"/>
                </a:schemeClr>
              </a:solidFill>
            </a:endParaRPr>
          </a:p>
        </p:txBody>
      </p:sp>
      <p:sp>
        <p:nvSpPr>
          <p:cNvPr id="7" name="10-Point Star 6"/>
          <p:cNvSpPr/>
          <p:nvPr/>
        </p:nvSpPr>
        <p:spPr>
          <a:xfrm>
            <a:off x="5580112" y="3501008"/>
            <a:ext cx="3024336" cy="2736304"/>
          </a:xfrm>
          <a:prstGeom prst="star10">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smtClean="0">
                <a:solidFill>
                  <a:schemeClr val="accent4">
                    <a:lumMod val="50000"/>
                  </a:schemeClr>
                </a:solidFill>
                <a:latin typeface="Arial Narrow" pitchFamily="34" charset="0"/>
              </a:rPr>
              <a:t>CFO Office to issue logistics management and inventory SOP</a:t>
            </a:r>
            <a:endParaRPr lang="en-ZA" b="1" dirty="0">
              <a:solidFill>
                <a:schemeClr val="accent4">
                  <a:lumMod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F4B4B-1DA3-4C64-BEF4-4C458259B3CF}" type="slidenum">
              <a:rPr lang="en-ZA" smtClean="0"/>
              <a:pPr/>
              <a:t>37</a:t>
            </a:fld>
            <a:endParaRPr lang="en-ZA"/>
          </a:p>
        </p:txBody>
      </p:sp>
      <p:sp>
        <p:nvSpPr>
          <p:cNvPr id="3" name="Text Box 7"/>
          <p:cNvSpPr txBox="1">
            <a:spLocks/>
          </p:cNvSpPr>
          <p:nvPr/>
        </p:nvSpPr>
        <p:spPr bwMode="auto">
          <a:xfrm>
            <a:off x="251520" y="980728"/>
            <a:ext cx="8352928" cy="5616624"/>
          </a:xfrm>
          <a:prstGeom prst="rect">
            <a:avLst/>
          </a:prstGeom>
          <a:gradFill rotWithShape="1">
            <a:gsLst>
              <a:gs pos="0">
                <a:srgbClr val="C9B5E8"/>
              </a:gs>
              <a:gs pos="35001">
                <a:srgbClr val="D9CBEE"/>
              </a:gs>
              <a:gs pos="100000">
                <a:srgbClr val="F0EAF9"/>
              </a:gs>
            </a:gsLst>
            <a:lin ang="16200000" scaled="1"/>
          </a:gradFill>
          <a:ln w="9525">
            <a:solidFill>
              <a:srgbClr val="795D9B"/>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b="1" dirty="0" smtClean="0">
                <a:latin typeface="Arial Narrow" pitchFamily="34" charset="0"/>
              </a:rPr>
              <a:t>CASE STUDY</a:t>
            </a:r>
            <a:endParaRPr lang="en-ZA" b="1" dirty="0" smtClean="0">
              <a:latin typeface="Arial Narrow" pitchFamily="34" charset="0"/>
            </a:endParaRPr>
          </a:p>
          <a:p>
            <a:pPr algn="ctr"/>
            <a:r>
              <a:rPr lang="en-US" dirty="0" smtClean="0">
                <a:latin typeface="Arial Narrow" pitchFamily="34" charset="0"/>
              </a:rPr>
              <a:t> </a:t>
            </a:r>
          </a:p>
          <a:p>
            <a:pPr algn="ctr"/>
            <a:endParaRPr lang="en-ZA" dirty="0" smtClean="0">
              <a:latin typeface="Arial Narrow" pitchFamily="34" charset="0"/>
            </a:endParaRPr>
          </a:p>
          <a:p>
            <a:pPr algn="ctr"/>
            <a:r>
              <a:rPr lang="en-US" b="1" dirty="0" smtClean="0">
                <a:latin typeface="Arial Narrow" pitchFamily="34" charset="0"/>
              </a:rPr>
              <a:t>USER</a:t>
            </a:r>
            <a:endParaRPr lang="en-ZA" b="1" dirty="0" smtClean="0">
              <a:latin typeface="Arial Narrow" pitchFamily="34" charset="0"/>
            </a:endParaRPr>
          </a:p>
          <a:p>
            <a:pPr algn="ctr"/>
            <a:r>
              <a:rPr lang="en-US" dirty="0" smtClean="0">
                <a:latin typeface="Arial Narrow" pitchFamily="34" charset="0"/>
              </a:rPr>
              <a:t> </a:t>
            </a:r>
            <a:endParaRPr lang="en-ZA" sz="2000" dirty="0" smtClean="0">
              <a:latin typeface="Arial Narrow" pitchFamily="34" charset="0"/>
            </a:endParaRPr>
          </a:p>
          <a:p>
            <a:pPr lvl="0" algn="ctr"/>
            <a:r>
              <a:rPr lang="en-US" dirty="0" smtClean="0">
                <a:latin typeface="Arial Narrow" pitchFamily="34" charset="0"/>
              </a:rPr>
              <a:t>What logistics activities are you, as a user, responsible for?</a:t>
            </a:r>
            <a:endParaRPr lang="en-ZA" sz="2000" dirty="0" smtClean="0">
              <a:latin typeface="Arial Narrow" pitchFamily="34" charset="0"/>
            </a:endParaRPr>
          </a:p>
          <a:p>
            <a:pPr algn="ctr"/>
            <a:endParaRPr lang="en-US" b="1" dirty="0" smtClean="0">
              <a:latin typeface="Arial Narrow" pitchFamily="34" charset="0"/>
            </a:endParaRPr>
          </a:p>
          <a:p>
            <a:pPr algn="ctr"/>
            <a:endParaRPr lang="en-US" b="1" dirty="0" smtClean="0">
              <a:latin typeface="Arial Narrow" pitchFamily="34" charset="0"/>
            </a:endParaRPr>
          </a:p>
          <a:p>
            <a:pPr algn="ctr"/>
            <a:endParaRPr lang="en-US" b="1" dirty="0" smtClean="0">
              <a:latin typeface="Arial Narrow" pitchFamily="34" charset="0"/>
            </a:endParaRPr>
          </a:p>
          <a:p>
            <a:pPr algn="ctr"/>
            <a:r>
              <a:rPr lang="en-US" b="1" dirty="0" smtClean="0">
                <a:latin typeface="Arial Narrow" pitchFamily="34" charset="0"/>
              </a:rPr>
              <a:t>PRACTITIONER</a:t>
            </a:r>
            <a:endParaRPr lang="en-ZA" b="1" dirty="0" smtClean="0">
              <a:latin typeface="Arial Narrow" pitchFamily="34" charset="0"/>
            </a:endParaRPr>
          </a:p>
          <a:p>
            <a:pPr algn="ctr"/>
            <a:r>
              <a:rPr lang="en-US" dirty="0" smtClean="0">
                <a:latin typeface="Arial Narrow" pitchFamily="34" charset="0"/>
              </a:rPr>
              <a:t> </a:t>
            </a:r>
            <a:endParaRPr lang="en-ZA" sz="2000" dirty="0" smtClean="0">
              <a:latin typeface="Arial Narrow" pitchFamily="34" charset="0"/>
            </a:endParaRPr>
          </a:p>
          <a:p>
            <a:pPr algn="ctr"/>
            <a:r>
              <a:rPr lang="en-US" dirty="0" smtClean="0">
                <a:latin typeface="Arial Narrow" pitchFamily="34" charset="0"/>
              </a:rPr>
              <a:t>What logistics activities are you, as a practitioner, responsible for?</a:t>
            </a:r>
          </a:p>
          <a:p>
            <a:pPr algn="ctr"/>
            <a:endParaRPr kumimoji="0" lang="en-US" sz="2400" b="1" i="0" u="none" strike="noStrike" cap="none" normalizeH="0" baseline="0" dirty="0" smtClean="0">
              <a:ln>
                <a:noFill/>
              </a:ln>
              <a:solidFill>
                <a:schemeClr val="tx1"/>
              </a:solidFill>
              <a:effectLst/>
              <a:latin typeface="Arial Narrow" pitchFamily="34" charset="0"/>
              <a:cs typeface="Arial" pitchFamily="34" charset="0"/>
            </a:endParaRPr>
          </a:p>
          <a:p>
            <a:pPr algn="ctr"/>
            <a:r>
              <a:rPr lang="en-US" sz="2400" b="1" dirty="0" smtClean="0">
                <a:latin typeface="Arial Narrow" pitchFamily="34" charset="0"/>
                <a:cs typeface="Arial" pitchFamily="34" charset="0"/>
              </a:rPr>
              <a:t>SENIOR MANAGER</a:t>
            </a:r>
          </a:p>
          <a:p>
            <a:pPr algn="ctr"/>
            <a:r>
              <a:rPr lang="en-US" dirty="0" smtClean="0">
                <a:latin typeface="Arial Narrow" pitchFamily="34" charset="0"/>
              </a:rPr>
              <a:t>What logistics information do you, as a manager, require to support you within your area of responsibility?</a:t>
            </a:r>
            <a:endParaRPr kumimoji="0" lang="en-ZA"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lang="en-ZA" sz="1400" b="1" dirty="0" smtClean="0">
              <a:latin typeface="Arial Narrow"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ZA" sz="14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ZA" sz="14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1400" b="1"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MFMA SCM PPOS – LOGSITICS MANAGEMENT</a:t>
            </a:r>
            <a:endParaRPr lang="en-ZA" sz="3200" b="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F4B4B-1DA3-4C64-BEF4-4C458259B3CF}" type="slidenum">
              <a:rPr lang="en-ZA" smtClean="0"/>
              <a:pPr/>
              <a:t>38</a:t>
            </a:fld>
            <a:endParaRPr lang="en-ZA"/>
          </a:p>
        </p:txBody>
      </p:sp>
      <p:sp>
        <p:nvSpPr>
          <p:cNvPr id="4" name="Text Box 5"/>
          <p:cNvSpPr txBox="1">
            <a:spLocks/>
          </p:cNvSpPr>
          <p:nvPr/>
        </p:nvSpPr>
        <p:spPr bwMode="auto">
          <a:xfrm>
            <a:off x="395536" y="980728"/>
            <a:ext cx="2232248" cy="3888432"/>
          </a:xfrm>
          <a:prstGeom prst="rect">
            <a:avLst/>
          </a:prstGeom>
          <a:gradFill rotWithShape="1">
            <a:gsLst>
              <a:gs pos="0">
                <a:srgbClr val="9EEAFF"/>
              </a:gs>
              <a:gs pos="35001">
                <a:srgbClr val="BBEFFF"/>
              </a:gs>
              <a:gs pos="100000">
                <a:srgbClr val="E4F9FF"/>
              </a:gs>
            </a:gsLst>
            <a:lin ang="16200000" scaled="1"/>
          </a:gradFill>
          <a:ln w="9525">
            <a:solidFill>
              <a:srgbClr val="40A7C2"/>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600" b="1" i="0" u="none" strike="noStrike" cap="none" normalizeH="0" baseline="0" dirty="0" smtClean="0">
                <a:ln>
                  <a:noFill/>
                </a:ln>
                <a:solidFill>
                  <a:schemeClr val="tx1"/>
                </a:solidFill>
                <a:effectLst/>
                <a:latin typeface="Arial Narrow" pitchFamily="34" charset="0"/>
                <a:cs typeface="Arial" pitchFamily="34" charset="0"/>
              </a:rPr>
              <a:t>IMMOVABLE ASSET MANAGEMENT</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ZA" sz="16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defTabSz="914400" rtl="0" eaLnBrk="1" fontAlgn="base" latinLnBrk="0" hangingPunct="1">
              <a:lnSpc>
                <a:spcPct val="100000"/>
              </a:lnSpc>
              <a:spcBef>
                <a:spcPct val="0"/>
              </a:spcBef>
              <a:spcAft>
                <a:spcPts val="1000"/>
              </a:spcAft>
              <a:buClrTx/>
              <a:buSzTx/>
              <a:buFont typeface="Arial" pitchFamily="34" charset="0"/>
              <a:buChar char="•"/>
              <a:tabLst/>
            </a:pPr>
            <a:r>
              <a:rPr kumimoji="0" lang="en-US" sz="1600" b="1" i="0" u="none" strike="noStrike" cap="none" normalizeH="0" baseline="0" dirty="0" smtClean="0">
                <a:ln>
                  <a:noFill/>
                </a:ln>
                <a:solidFill>
                  <a:schemeClr val="tx1"/>
                </a:solidFill>
                <a:effectLst/>
                <a:latin typeface="Arial Narrow" pitchFamily="34" charset="0"/>
                <a:cs typeface="Arial" pitchFamily="34" charset="0"/>
              </a:rPr>
              <a:t>Responsibilities</a:t>
            </a:r>
            <a:r>
              <a:rPr kumimoji="0" lang="en-US" sz="1600" b="1" i="0" u="none" strike="noStrike" cap="none" normalizeH="0" dirty="0" smtClean="0">
                <a:ln>
                  <a:noFill/>
                </a:ln>
                <a:solidFill>
                  <a:schemeClr val="tx1"/>
                </a:solidFill>
                <a:effectLst/>
                <a:latin typeface="Arial Narrow" pitchFamily="34" charset="0"/>
                <a:cs typeface="Arial" pitchFamily="34" charset="0"/>
              </a:rPr>
              <a:t> </a:t>
            </a:r>
          </a:p>
          <a:p>
            <a:pPr marL="0" marR="0" lvl="0" indent="0" defTabSz="914400" rtl="0" eaLnBrk="1" fontAlgn="base" latinLnBrk="0" hangingPunct="1">
              <a:lnSpc>
                <a:spcPct val="100000"/>
              </a:lnSpc>
              <a:spcBef>
                <a:spcPct val="0"/>
              </a:spcBef>
              <a:spcAft>
                <a:spcPts val="1000"/>
              </a:spcAft>
              <a:buClrTx/>
              <a:buSzTx/>
              <a:buFont typeface="Arial" pitchFamily="34" charset="0"/>
              <a:buChar char="•"/>
              <a:tabLst/>
            </a:pPr>
            <a:r>
              <a:rPr kumimoji="0" lang="en-US" sz="1600" b="1" i="0" u="none" strike="noStrike" cap="none" normalizeH="0" baseline="0" dirty="0" smtClean="0">
                <a:ln>
                  <a:noFill/>
                </a:ln>
                <a:solidFill>
                  <a:schemeClr val="tx1"/>
                </a:solidFill>
                <a:effectLst/>
                <a:latin typeface="Arial Narrow" pitchFamily="34" charset="0"/>
                <a:cs typeface="Arial" pitchFamily="34" charset="0"/>
              </a:rPr>
              <a:t>Planning</a:t>
            </a:r>
            <a:r>
              <a:rPr kumimoji="0" lang="en-US" sz="1600" b="1" i="0" u="none" strike="noStrike" cap="none" normalizeH="0" dirty="0" smtClean="0">
                <a:ln>
                  <a:noFill/>
                </a:ln>
                <a:solidFill>
                  <a:schemeClr val="tx1"/>
                </a:solidFill>
                <a:effectLst/>
                <a:latin typeface="Arial Narrow" pitchFamily="34" charset="0"/>
                <a:cs typeface="Arial" pitchFamily="34" charset="0"/>
              </a:rPr>
              <a:t>   </a:t>
            </a:r>
          </a:p>
          <a:p>
            <a:pPr marL="0" marR="0" lvl="0" indent="0" defTabSz="914400" rtl="0" eaLnBrk="1" fontAlgn="base" latinLnBrk="0" hangingPunct="1">
              <a:lnSpc>
                <a:spcPct val="100000"/>
              </a:lnSpc>
              <a:spcBef>
                <a:spcPct val="0"/>
              </a:spcBef>
              <a:spcAft>
                <a:spcPts val="1000"/>
              </a:spcAft>
              <a:buClrTx/>
              <a:buSzTx/>
              <a:buFont typeface="Arial" pitchFamily="34" charset="0"/>
              <a:buChar char="•"/>
              <a:tabLst/>
            </a:pPr>
            <a:r>
              <a:rPr kumimoji="0" lang="en-US" sz="1600" b="1" i="0" u="none" strike="noStrike" cap="none" normalizeH="0" dirty="0" smtClean="0">
                <a:ln>
                  <a:noFill/>
                </a:ln>
                <a:solidFill>
                  <a:schemeClr val="tx1"/>
                </a:solidFill>
                <a:effectLst/>
                <a:latin typeface="Arial Narrow" pitchFamily="34" charset="0"/>
                <a:cs typeface="Arial" pitchFamily="34" charset="0"/>
              </a:rPr>
              <a:t>C</a:t>
            </a:r>
            <a:r>
              <a:rPr kumimoji="0" lang="en-US" sz="1600" b="1" i="0" u="none" strike="noStrike" cap="none" normalizeH="0" baseline="0" dirty="0" smtClean="0">
                <a:ln>
                  <a:noFill/>
                </a:ln>
                <a:solidFill>
                  <a:schemeClr val="tx1"/>
                </a:solidFill>
                <a:effectLst/>
                <a:latin typeface="Arial Narrow" pitchFamily="34" charset="0"/>
                <a:cs typeface="Arial" pitchFamily="34" charset="0"/>
              </a:rPr>
              <a:t>apital projects          </a:t>
            </a:r>
          </a:p>
          <a:p>
            <a:pPr marL="0" marR="0" lvl="0" indent="0" defTabSz="914400" rtl="0" eaLnBrk="1" fontAlgn="base" latinLnBrk="0" hangingPunct="1">
              <a:lnSpc>
                <a:spcPct val="100000"/>
              </a:lnSpc>
              <a:spcBef>
                <a:spcPct val="0"/>
              </a:spcBef>
              <a:spcAft>
                <a:spcPts val="1000"/>
              </a:spcAft>
              <a:buClrTx/>
              <a:buSzTx/>
              <a:buFont typeface="Arial" pitchFamily="34" charset="0"/>
              <a:buChar char="•"/>
              <a:tabLst/>
            </a:pPr>
            <a:r>
              <a:rPr kumimoji="0" lang="en-US" sz="1600" b="1" i="0" u="none" strike="noStrike" cap="none" normalizeH="0" baseline="0" dirty="0" smtClean="0">
                <a:ln>
                  <a:noFill/>
                </a:ln>
                <a:solidFill>
                  <a:schemeClr val="tx1"/>
                </a:solidFill>
                <a:effectLst/>
                <a:latin typeface="Arial Narrow" pitchFamily="34" charset="0"/>
                <a:cs typeface="Arial" pitchFamily="34" charset="0"/>
              </a:rPr>
              <a:t>Internal controls            </a:t>
            </a:r>
          </a:p>
          <a:p>
            <a:pPr marL="0" marR="0" lvl="0" indent="0" defTabSz="914400" rtl="0" eaLnBrk="1" fontAlgn="base" latinLnBrk="0" hangingPunct="1">
              <a:lnSpc>
                <a:spcPct val="100000"/>
              </a:lnSpc>
              <a:spcBef>
                <a:spcPct val="0"/>
              </a:spcBef>
              <a:spcAft>
                <a:spcPts val="1000"/>
              </a:spcAft>
              <a:buClrTx/>
              <a:buSzTx/>
              <a:buFont typeface="Arial" pitchFamily="34" charset="0"/>
              <a:buChar char="•"/>
              <a:tabLst/>
            </a:pPr>
            <a:r>
              <a:rPr kumimoji="0" lang="en-US" sz="1600" b="1" i="0" u="none" strike="noStrike" cap="none" normalizeH="0" baseline="0" dirty="0" smtClean="0">
                <a:ln>
                  <a:noFill/>
                </a:ln>
                <a:solidFill>
                  <a:schemeClr val="tx1"/>
                </a:solidFill>
                <a:effectLst/>
                <a:latin typeface="Arial Narrow" pitchFamily="34" charset="0"/>
                <a:cs typeface="Arial" pitchFamily="34" charset="0"/>
              </a:rPr>
              <a:t>MATR                               </a:t>
            </a:r>
          </a:p>
          <a:p>
            <a:pPr marL="0" marR="0" lvl="0" indent="0" defTabSz="914400" rtl="0" eaLnBrk="1" fontAlgn="base" latinLnBrk="0" hangingPunct="1">
              <a:lnSpc>
                <a:spcPct val="100000"/>
              </a:lnSpc>
              <a:spcBef>
                <a:spcPct val="0"/>
              </a:spcBef>
              <a:spcAft>
                <a:spcPts val="1000"/>
              </a:spcAft>
              <a:buClrTx/>
              <a:buSzTx/>
              <a:buFont typeface="Arial" pitchFamily="34" charset="0"/>
              <a:buChar char="•"/>
              <a:tabLst/>
            </a:pPr>
            <a:r>
              <a:rPr kumimoji="0" lang="en-US" sz="1600" b="1" i="0" u="none" strike="noStrike" cap="none" normalizeH="0" baseline="0" dirty="0" smtClean="0">
                <a:ln>
                  <a:noFill/>
                </a:ln>
                <a:solidFill>
                  <a:schemeClr val="tx1"/>
                </a:solidFill>
                <a:effectLst/>
                <a:latin typeface="Arial Narrow" pitchFamily="34" charset="0"/>
                <a:cs typeface="Arial" pitchFamily="34" charset="0"/>
              </a:rPr>
              <a:t>Land Disposal Policy</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9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6" name="Title 1"/>
          <p:cNvSpPr txBox="1">
            <a:spLocks/>
          </p:cNvSpPr>
          <p:nvPr/>
        </p:nvSpPr>
        <p:spPr>
          <a:xfrm>
            <a:off x="1393304" y="188640"/>
            <a:ext cx="5554960" cy="504056"/>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MFMA SCM PPOS – ASSET MANAGEMENT</a:t>
            </a:r>
            <a:endParaRPr lang="en-ZA" sz="3200" b="1" dirty="0">
              <a:solidFill>
                <a:schemeClr val="tx1">
                  <a:lumMod val="75000"/>
                  <a:lumOff val="25000"/>
                </a:schemeClr>
              </a:solidFill>
            </a:endParaRPr>
          </a:p>
        </p:txBody>
      </p:sp>
      <p:sp>
        <p:nvSpPr>
          <p:cNvPr id="7" name="10-Point Star 6"/>
          <p:cNvSpPr/>
          <p:nvPr/>
        </p:nvSpPr>
        <p:spPr>
          <a:xfrm>
            <a:off x="4932040" y="3573016"/>
            <a:ext cx="3024336" cy="2736304"/>
          </a:xfrm>
          <a:prstGeom prst="star1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smtClean="0">
                <a:solidFill>
                  <a:schemeClr val="accent4">
                    <a:lumMod val="50000"/>
                  </a:schemeClr>
                </a:solidFill>
                <a:latin typeface="Arial Narrow" pitchFamily="34" charset="0"/>
              </a:rPr>
              <a:t>As per Municipal Asset Management Policy and Land Disposal Policy, MATR, MFMA 14&amp;33</a:t>
            </a:r>
            <a:endParaRPr lang="en-ZA" b="1" dirty="0">
              <a:solidFill>
                <a:schemeClr val="accent4">
                  <a:lumMod val="50000"/>
                </a:schemeClr>
              </a:solidFill>
              <a:latin typeface="Arial Narrow" pitchFamily="34" charset="0"/>
            </a:endParaRPr>
          </a:p>
        </p:txBody>
      </p:sp>
      <p:sp>
        <p:nvSpPr>
          <p:cNvPr id="8" name="Rectangle 3"/>
          <p:cNvSpPr>
            <a:spLocks noChangeArrowheads="1"/>
          </p:cNvSpPr>
          <p:nvPr/>
        </p:nvSpPr>
        <p:spPr bwMode="auto">
          <a:xfrm>
            <a:off x="2771800" y="1052737"/>
            <a:ext cx="576064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200000"/>
              </a:lnSpc>
              <a:spcBef>
                <a:spcPct val="0"/>
              </a:spcBef>
              <a:spcAft>
                <a:spcPct val="0"/>
              </a:spcAft>
              <a:buClrTx/>
              <a:buSzTx/>
              <a:buFontTx/>
              <a:buNone/>
              <a:tabLst>
                <a:tab pos="6073775" algn="r"/>
              </a:tabLst>
            </a:pPr>
            <a:r>
              <a:rPr kumimoji="0" lang="en-ZA" sz="2000" b="1" i="0"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Council decide on conditions for management</a:t>
            </a:r>
            <a:r>
              <a:rPr kumimoji="0" lang="en-ZA" sz="2000" b="1" i="0" strike="noStrike" cap="none" normalizeH="0" dirty="0" smtClean="0">
                <a:ln>
                  <a:noFill/>
                </a:ln>
                <a:solidFill>
                  <a:schemeClr val="tx1"/>
                </a:solidFill>
                <a:effectLst/>
                <a:latin typeface="Arial Narrow" pitchFamily="34" charset="0"/>
                <a:ea typeface="Times New Roman" pitchFamily="18" charset="0"/>
                <a:cs typeface="Times New Roman" pitchFamily="18" charset="0"/>
              </a:rPr>
              <a:t> of immovable assets and capit</a:t>
            </a:r>
            <a:r>
              <a:rPr lang="en-ZA" sz="2000" b="1" dirty="0" smtClean="0">
                <a:latin typeface="Arial Narrow" pitchFamily="34" charset="0"/>
                <a:ea typeface="Times New Roman" pitchFamily="18" charset="0"/>
                <a:cs typeface="Times New Roman" pitchFamily="18" charset="0"/>
              </a:rPr>
              <a:t>al projects</a:t>
            </a:r>
            <a:endParaRPr kumimoji="0" lang="en-ZA" sz="2000" b="1" i="0"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endParaRPr>
          </a:p>
          <a:p>
            <a:pPr marL="0" marR="0" lvl="0" indent="0" algn="just" defTabSz="914400" rtl="0" eaLnBrk="1" fontAlgn="base" latinLnBrk="0" hangingPunct="1">
              <a:lnSpc>
                <a:spcPct val="200000"/>
              </a:lnSpc>
              <a:spcBef>
                <a:spcPct val="0"/>
              </a:spcBef>
              <a:spcAft>
                <a:spcPct val="0"/>
              </a:spcAft>
              <a:buClrTx/>
              <a:buSzTx/>
              <a:buFontTx/>
              <a:buNone/>
              <a:tabLst>
                <a:tab pos="6073775" algn="r"/>
              </a:tabLst>
            </a:pPr>
            <a:endParaRPr lang="en-ZA" sz="2000" b="1" u="none" dirty="0" smtClean="0">
              <a:latin typeface="Arial Narrow" pitchFamily="34" charset="0"/>
              <a:cs typeface="Times New Roman" pitchFamily="18" charset="0"/>
            </a:endParaRPr>
          </a:p>
          <a:p>
            <a:pPr marL="0" marR="0" lvl="0" indent="0" algn="just" defTabSz="914400" rtl="0" eaLnBrk="1" fontAlgn="base" latinLnBrk="0" hangingPunct="1">
              <a:lnSpc>
                <a:spcPct val="200000"/>
              </a:lnSpc>
              <a:spcBef>
                <a:spcPct val="0"/>
              </a:spcBef>
              <a:spcAft>
                <a:spcPct val="0"/>
              </a:spcAft>
              <a:buClrTx/>
              <a:buSzTx/>
              <a:buFontTx/>
              <a:buNone/>
              <a:tabLst>
                <a:tab pos="6073775" algn="r"/>
              </a:tabLst>
            </a:pPr>
            <a:r>
              <a:rPr lang="en-ZA" sz="2000" b="1" u="none" dirty="0" smtClean="0">
                <a:latin typeface="Arial Narrow" pitchFamily="34" charset="0"/>
                <a:cs typeface="Times New Roman" pitchFamily="18" charset="0"/>
              </a:rPr>
              <a:t>SCM process then followed</a:t>
            </a:r>
            <a:endParaRPr kumimoji="0" lang="en-GB" sz="2000" b="1" i="0" u="none" strike="noStrike" cap="none" normalizeH="0" baseline="0" dirty="0" smtClean="0">
              <a:ln>
                <a:noFill/>
              </a:ln>
              <a:solidFill>
                <a:schemeClr val="tx1"/>
              </a:solidFill>
              <a:effectLst/>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MFMA SCM PPOS – POWERS</a:t>
            </a:r>
            <a:endParaRPr lang="en-ZA" sz="3200" b="1" dirty="0">
              <a:solidFill>
                <a:schemeClr val="tx1">
                  <a:lumMod val="75000"/>
                  <a:lumOff val="25000"/>
                </a:schemeClr>
              </a:solidFill>
            </a:endParaRPr>
          </a:p>
        </p:txBody>
      </p:sp>
      <p:sp>
        <p:nvSpPr>
          <p:cNvPr id="6" name="TextBox 5"/>
          <p:cNvSpPr txBox="1"/>
          <p:nvPr/>
        </p:nvSpPr>
        <p:spPr>
          <a:xfrm>
            <a:off x="539552" y="980728"/>
            <a:ext cx="7992888" cy="1815882"/>
          </a:xfrm>
          <a:prstGeom prst="rect">
            <a:avLst/>
          </a:prstGeom>
          <a:noFill/>
        </p:spPr>
        <p:txBody>
          <a:bodyPr wrap="square" rtlCol="0">
            <a:spAutoFit/>
          </a:bodyPr>
          <a:lstStyle/>
          <a:p>
            <a:pPr lvl="4"/>
            <a:endParaRPr lang="en-US" sz="2000" dirty="0"/>
          </a:p>
          <a:p>
            <a:pPr lvl="4"/>
            <a:endParaRPr lang="en-US" sz="2000" dirty="0"/>
          </a:p>
          <a:p>
            <a:pPr lvl="4"/>
            <a:endParaRPr lang="en-US" dirty="0"/>
          </a:p>
          <a:p>
            <a:pPr lvl="3"/>
            <a:endParaRPr lang="en-US" dirty="0"/>
          </a:p>
          <a:p>
            <a:pPr lvl="3"/>
            <a:endParaRPr lang="en-US" dirty="0"/>
          </a:p>
          <a:p>
            <a:pPr lvl="4"/>
            <a:endParaRPr lang="en-ZA" dirty="0"/>
          </a:p>
        </p:txBody>
      </p:sp>
      <p:sp>
        <p:nvSpPr>
          <p:cNvPr id="9" name="Slide Number Placeholder 8"/>
          <p:cNvSpPr>
            <a:spLocks noGrp="1"/>
          </p:cNvSpPr>
          <p:nvPr>
            <p:ph type="sldNum" sz="quarter" idx="12"/>
          </p:nvPr>
        </p:nvSpPr>
        <p:spPr/>
        <p:txBody>
          <a:bodyPr/>
          <a:lstStyle/>
          <a:p>
            <a:fld id="{C97F4B4B-1DA3-4C64-BEF4-4C458259B3CF}" type="slidenum">
              <a:rPr lang="en-ZA" smtClean="0"/>
              <a:pPr/>
              <a:t>39</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04183"/>
            <a:ext cx="1804377" cy="563355"/>
          </a:xfrm>
          <a:prstGeom prst="rect">
            <a:avLst/>
          </a:prstGeom>
        </p:spPr>
      </p:pic>
      <p:grpSp>
        <p:nvGrpSpPr>
          <p:cNvPr id="14" name="Group 9"/>
          <p:cNvGrpSpPr>
            <a:grpSpLocks/>
          </p:cNvGrpSpPr>
          <p:nvPr/>
        </p:nvGrpSpPr>
        <p:grpSpPr bwMode="auto">
          <a:xfrm>
            <a:off x="295275" y="836712"/>
            <a:ext cx="8848725" cy="5832648"/>
            <a:chOff x="0" y="0"/>
            <a:chExt cx="72390" cy="104108"/>
          </a:xfrm>
        </p:grpSpPr>
        <p:sp>
          <p:nvSpPr>
            <p:cNvPr id="67" name="Text Box 67"/>
            <p:cNvSpPr txBox="1">
              <a:spLocks noChangeArrowheads="1"/>
            </p:cNvSpPr>
            <p:nvPr/>
          </p:nvSpPr>
          <p:spPr bwMode="auto">
            <a:xfrm>
              <a:off x="32766" y="100107"/>
              <a:ext cx="12001" cy="3239"/>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ZA" sz="800" b="1" i="0" u="none" strike="noStrike" cap="none" normalizeH="0" baseline="0" smtClean="0">
                  <a:ln>
                    <a:noFill/>
                  </a:ln>
                  <a:solidFill>
                    <a:schemeClr val="tx1"/>
                  </a:solidFill>
                  <a:effectLst/>
                  <a:latin typeface="Calibri" pitchFamily="34" charset="0"/>
                  <a:cs typeface="Arial" pitchFamily="34" charset="0"/>
                </a:rPr>
                <a:t>As per MATR 18 &amp; 46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Text Box 58"/>
            <p:cNvSpPr txBox="1">
              <a:spLocks noChangeArrowheads="1"/>
            </p:cNvSpPr>
            <p:nvPr/>
          </p:nvSpPr>
          <p:spPr bwMode="auto">
            <a:xfrm>
              <a:off x="35242" y="56769"/>
              <a:ext cx="14097" cy="2857"/>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ZA" sz="800" b="1" i="0" u="none" strike="noStrike" cap="none" normalizeH="0" baseline="0" smtClean="0">
                  <a:ln>
                    <a:noFill/>
                  </a:ln>
                  <a:solidFill>
                    <a:schemeClr val="tx1"/>
                  </a:solidFill>
                  <a:effectLst/>
                  <a:latin typeface="Calibri" pitchFamily="34" charset="0"/>
                  <a:cs typeface="Arial" pitchFamily="34" charset="0"/>
                </a:rPr>
                <a:t>As per SCMP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Text Box 63"/>
            <p:cNvSpPr txBox="1">
              <a:spLocks noChangeArrowheads="1"/>
            </p:cNvSpPr>
            <p:nvPr/>
          </p:nvSpPr>
          <p:spPr bwMode="auto">
            <a:xfrm>
              <a:off x="35337" y="73342"/>
              <a:ext cx="31909" cy="4572"/>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ZA" sz="800" b="1" i="0" u="none" strike="noStrike" cap="none" normalizeH="0" baseline="0" smtClean="0">
                  <a:ln>
                    <a:noFill/>
                  </a:ln>
                  <a:solidFill>
                    <a:schemeClr val="tx1"/>
                  </a:solidFill>
                  <a:effectLst/>
                  <a:latin typeface="Calibri" pitchFamily="34" charset="0"/>
                  <a:cs typeface="Arial" pitchFamily="34" charset="0"/>
                </a:rPr>
                <a:t>As per LDP 12.6/SCMP/SCM TR 49 &amp; 50/MSA 62/MSA 84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Text Box 62"/>
            <p:cNvSpPr txBox="1">
              <a:spLocks noChangeArrowheads="1"/>
            </p:cNvSpPr>
            <p:nvPr/>
          </p:nvSpPr>
          <p:spPr bwMode="auto">
            <a:xfrm>
              <a:off x="1143" y="60579"/>
              <a:ext cx="10096" cy="3714"/>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800" b="1" i="0" u="none" strike="noStrike" cap="none" normalizeH="0" baseline="0" smtClean="0">
                  <a:ln>
                    <a:noFill/>
                  </a:ln>
                  <a:solidFill>
                    <a:schemeClr val="tx1"/>
                  </a:solidFill>
                  <a:effectLst/>
                  <a:latin typeface="Calibri" pitchFamily="34" charset="0"/>
                  <a:cs typeface="Arial" pitchFamily="34" charset="0"/>
                </a:rPr>
                <a:t>As per LDP 12.5 - notice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Text Box 61"/>
            <p:cNvSpPr txBox="1">
              <a:spLocks noChangeArrowheads="1"/>
            </p:cNvSpPr>
            <p:nvPr/>
          </p:nvSpPr>
          <p:spPr bwMode="auto">
            <a:xfrm>
              <a:off x="11239" y="60579"/>
              <a:ext cx="13049" cy="4381"/>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800" b="1" i="0" u="none" strike="noStrike" cap="none" normalizeH="0" baseline="0" smtClean="0">
                  <a:ln>
                    <a:noFill/>
                  </a:ln>
                  <a:solidFill>
                    <a:schemeClr val="tx1"/>
                  </a:solidFill>
                  <a:effectLst/>
                  <a:latin typeface="Calibri" pitchFamily="34" charset="0"/>
                  <a:cs typeface="Arial" pitchFamily="34" charset="0"/>
                </a:rPr>
                <a:t>As per LDP 12.5 – final recommendation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Text Box 59"/>
            <p:cNvSpPr txBox="1">
              <a:spLocks noChangeArrowheads="1"/>
            </p:cNvSpPr>
            <p:nvPr/>
          </p:nvSpPr>
          <p:spPr bwMode="auto">
            <a:xfrm>
              <a:off x="31813" y="44100"/>
              <a:ext cx="37433" cy="3525"/>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ZA" sz="800" b="1" i="0" u="none" strike="noStrike" cap="none" normalizeH="0" baseline="0" smtClean="0">
                  <a:ln>
                    <a:noFill/>
                  </a:ln>
                  <a:solidFill>
                    <a:schemeClr val="tx1"/>
                  </a:solidFill>
                  <a:effectLst/>
                  <a:latin typeface="Calibri" pitchFamily="34" charset="0"/>
                  <a:cs typeface="Arial" pitchFamily="34" charset="0"/>
                </a:rPr>
                <a:t>Convert to BSC/ As per LDP 12.2.1(iii)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 name="Text Box 64"/>
            <p:cNvSpPr txBox="1">
              <a:spLocks noChangeArrowheads="1"/>
            </p:cNvSpPr>
            <p:nvPr/>
          </p:nvSpPr>
          <p:spPr bwMode="auto">
            <a:xfrm>
              <a:off x="28003" y="33718"/>
              <a:ext cx="43212" cy="3524"/>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ZA" sz="800" b="1" i="0" u="none" strike="noStrike" cap="none" normalizeH="0" baseline="0" smtClean="0">
                  <a:ln>
                    <a:noFill/>
                  </a:ln>
                  <a:solidFill>
                    <a:schemeClr val="tx1"/>
                  </a:solidFill>
                  <a:effectLst/>
                  <a:latin typeface="Calibri" pitchFamily="34" charset="0"/>
                  <a:cs typeface="Arial" pitchFamily="34" charset="0"/>
                </a:rPr>
                <a:t>As per LDP 10.1.8 /MATR 34(3)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Text Box 60"/>
            <p:cNvSpPr txBox="1">
              <a:spLocks noChangeArrowheads="1"/>
            </p:cNvSpPr>
            <p:nvPr/>
          </p:nvSpPr>
          <p:spPr bwMode="auto">
            <a:xfrm>
              <a:off x="32766" y="38862"/>
              <a:ext cx="39052" cy="3524"/>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ZA" sz="800" b="1" i="0" u="none" strike="noStrike" cap="none" normalizeH="0" baseline="0" smtClean="0">
                  <a:ln>
                    <a:noFill/>
                  </a:ln>
                  <a:solidFill>
                    <a:schemeClr val="tx1"/>
                  </a:solidFill>
                  <a:effectLst/>
                  <a:latin typeface="Calibri" pitchFamily="34" charset="0"/>
                  <a:cs typeface="Arial" pitchFamily="34" charset="0"/>
                </a:rPr>
                <a:t>As per LDP 12.4.3/ MFMA s 16(5)/ SCM TR 40/SCMP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1"/>
            <p:cNvSpPr txBox="1">
              <a:spLocks noChangeArrowheads="1"/>
            </p:cNvSpPr>
            <p:nvPr/>
          </p:nvSpPr>
          <p:spPr bwMode="auto">
            <a:xfrm>
              <a:off x="0" y="2857"/>
              <a:ext cx="15335" cy="4667"/>
            </a:xfrm>
            <a:prstGeom prst="rect">
              <a:avLst/>
            </a:prstGeom>
            <a:gradFill rotWithShape="1">
              <a:gsLst>
                <a:gs pos="0">
                  <a:srgbClr val="2787A0"/>
                </a:gs>
                <a:gs pos="80000">
                  <a:srgbClr val="36B1D2"/>
                </a:gs>
                <a:gs pos="100000">
                  <a:srgbClr val="34B3D6"/>
                </a:gs>
              </a:gsLst>
              <a:lin ang="16200000"/>
            </a:gradFill>
            <a:ln w="9525">
              <a:noFill/>
              <a:miter lim="800000"/>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100" b="1" i="0" u="none" strike="noStrike" cap="none" normalizeH="0" baseline="0" smtClean="0">
                  <a:ln>
                    <a:noFill/>
                  </a:ln>
                  <a:solidFill>
                    <a:srgbClr val="000000"/>
                  </a:solidFill>
                  <a:effectLst/>
                  <a:latin typeface="Calibri" pitchFamily="34" charset="0"/>
                  <a:cs typeface="Arial" pitchFamily="34" charset="0"/>
                </a:rPr>
                <a:t>APPLICATION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Text Box 2"/>
            <p:cNvSpPr txBox="1">
              <a:spLocks noChangeArrowheads="1"/>
            </p:cNvSpPr>
            <p:nvPr/>
          </p:nvSpPr>
          <p:spPr bwMode="auto">
            <a:xfrm>
              <a:off x="5238" y="10763"/>
              <a:ext cx="15336" cy="4667"/>
            </a:xfrm>
            <a:prstGeom prst="rect">
              <a:avLst/>
            </a:prstGeom>
            <a:gradFill rotWithShape="1">
              <a:gsLst>
                <a:gs pos="0">
                  <a:srgbClr val="2787A0"/>
                </a:gs>
                <a:gs pos="80000">
                  <a:srgbClr val="36B1D2"/>
                </a:gs>
                <a:gs pos="100000">
                  <a:srgbClr val="34B3D6"/>
                </a:gs>
              </a:gsLst>
              <a:lin ang="16200000"/>
            </a:gradFill>
            <a:ln w="9525">
              <a:noFill/>
              <a:miter lim="800000"/>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100" b="1" i="0" u="none" strike="noStrike" cap="none" normalizeH="0" baseline="0" smtClean="0">
                  <a:ln>
                    <a:noFill/>
                  </a:ln>
                  <a:solidFill>
                    <a:srgbClr val="000000"/>
                  </a:solidFill>
                  <a:effectLst/>
                  <a:latin typeface="Calibri" pitchFamily="34" charset="0"/>
                  <a:cs typeface="Arial" pitchFamily="34" charset="0"/>
                </a:rPr>
                <a:t>CONSIDERATION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Text Box 3"/>
            <p:cNvSpPr txBox="1">
              <a:spLocks noChangeArrowheads="1"/>
            </p:cNvSpPr>
            <p:nvPr/>
          </p:nvSpPr>
          <p:spPr bwMode="auto">
            <a:xfrm>
              <a:off x="6572" y="27717"/>
              <a:ext cx="15335" cy="4668"/>
            </a:xfrm>
            <a:prstGeom prst="rect">
              <a:avLst/>
            </a:prstGeom>
            <a:gradFill rotWithShape="1">
              <a:gsLst>
                <a:gs pos="0">
                  <a:srgbClr val="2787A0"/>
                </a:gs>
                <a:gs pos="80000">
                  <a:srgbClr val="36B1D2"/>
                </a:gs>
                <a:gs pos="100000">
                  <a:srgbClr val="34B3D6"/>
                </a:gs>
              </a:gsLst>
              <a:lin ang="16200000"/>
            </a:gradFill>
            <a:ln w="9525">
              <a:noFill/>
              <a:miter lim="800000"/>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100" b="1" i="0" u="none" strike="noStrike" cap="none" normalizeH="0" baseline="0" smtClean="0">
                  <a:ln>
                    <a:noFill/>
                  </a:ln>
                  <a:solidFill>
                    <a:srgbClr val="000000"/>
                  </a:solidFill>
                  <a:effectLst/>
                  <a:latin typeface="Calibri" pitchFamily="34" charset="0"/>
                  <a:cs typeface="Arial" pitchFamily="34" charset="0"/>
                </a:rPr>
                <a:t>APPROVAL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 Box 4"/>
            <p:cNvSpPr txBox="1">
              <a:spLocks noChangeArrowheads="1"/>
            </p:cNvSpPr>
            <p:nvPr/>
          </p:nvSpPr>
          <p:spPr bwMode="auto">
            <a:xfrm>
              <a:off x="35242" y="76295"/>
              <a:ext cx="15335" cy="4667"/>
            </a:xfrm>
            <a:prstGeom prst="rect">
              <a:avLst/>
            </a:prstGeom>
            <a:gradFill rotWithShape="1">
              <a:gsLst>
                <a:gs pos="0">
                  <a:srgbClr val="2787A0"/>
                </a:gs>
                <a:gs pos="80000">
                  <a:srgbClr val="36B1D2"/>
                </a:gs>
                <a:gs pos="100000">
                  <a:srgbClr val="34B3D6"/>
                </a:gs>
              </a:gsLst>
              <a:lin ang="16200000"/>
            </a:gradFill>
            <a:ln w="9525">
              <a:noFill/>
              <a:miter lim="800000"/>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100" b="1" i="0" u="none" strike="noStrike" cap="none" normalizeH="0" baseline="0" smtClean="0">
                  <a:ln>
                    <a:noFill/>
                  </a:ln>
                  <a:solidFill>
                    <a:srgbClr val="000000"/>
                  </a:solidFill>
                  <a:effectLst/>
                  <a:latin typeface="Calibri" pitchFamily="34" charset="0"/>
                  <a:cs typeface="Arial" pitchFamily="34" charset="0"/>
                </a:rPr>
                <a:t>NEGOTIATION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5"/>
            <p:cNvSpPr txBox="1">
              <a:spLocks noChangeArrowheads="1"/>
            </p:cNvSpPr>
            <p:nvPr/>
          </p:nvSpPr>
          <p:spPr bwMode="auto">
            <a:xfrm>
              <a:off x="12287" y="33051"/>
              <a:ext cx="15335" cy="4668"/>
            </a:xfrm>
            <a:prstGeom prst="rect">
              <a:avLst/>
            </a:prstGeom>
            <a:gradFill rotWithShape="1">
              <a:gsLst>
                <a:gs pos="0">
                  <a:srgbClr val="2787A0"/>
                </a:gs>
                <a:gs pos="80000">
                  <a:srgbClr val="36B1D2"/>
                </a:gs>
                <a:gs pos="100000">
                  <a:srgbClr val="34B3D6"/>
                </a:gs>
              </a:gsLst>
              <a:lin ang="16200000"/>
            </a:gradFill>
            <a:ln w="9525">
              <a:noFill/>
              <a:miter lim="800000"/>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100" b="1" i="0" u="none" strike="noStrike" cap="none" normalizeH="0" baseline="0" smtClean="0">
                  <a:ln>
                    <a:noFill/>
                  </a:ln>
                  <a:solidFill>
                    <a:srgbClr val="000000"/>
                  </a:solidFill>
                  <a:effectLst/>
                  <a:latin typeface="Calibri" pitchFamily="34" charset="0"/>
                  <a:cs typeface="Arial" pitchFamily="34" charset="0"/>
                </a:rPr>
                <a:t>PUBLIC PARTICIPATION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6"/>
            <p:cNvSpPr txBox="1">
              <a:spLocks noChangeArrowheads="1"/>
            </p:cNvSpPr>
            <p:nvPr/>
          </p:nvSpPr>
          <p:spPr bwMode="auto">
            <a:xfrm>
              <a:off x="16764" y="38576"/>
              <a:ext cx="15335" cy="4667"/>
            </a:xfrm>
            <a:prstGeom prst="rect">
              <a:avLst/>
            </a:prstGeom>
            <a:gradFill rotWithShape="1">
              <a:gsLst>
                <a:gs pos="0">
                  <a:srgbClr val="2787A0"/>
                </a:gs>
                <a:gs pos="80000">
                  <a:srgbClr val="36B1D2"/>
                </a:gs>
                <a:gs pos="100000">
                  <a:srgbClr val="34B3D6"/>
                </a:gs>
              </a:gsLst>
              <a:lin ang="16200000"/>
            </a:gradFill>
            <a:ln w="9525">
              <a:noFill/>
              <a:miter lim="800000"/>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100" b="1" i="0" u="none" strike="noStrike" cap="none" normalizeH="0" baseline="0" smtClean="0">
                  <a:ln>
                    <a:noFill/>
                  </a:ln>
                  <a:solidFill>
                    <a:srgbClr val="000000"/>
                  </a:solidFill>
                  <a:effectLst/>
                  <a:latin typeface="Calibri" pitchFamily="34" charset="0"/>
                  <a:cs typeface="Arial" pitchFamily="34" charset="0"/>
                </a:rPr>
                <a:t>SCM PROCESS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7"/>
            <p:cNvSpPr txBox="1">
              <a:spLocks noChangeArrowheads="1"/>
            </p:cNvSpPr>
            <p:nvPr/>
          </p:nvSpPr>
          <p:spPr bwMode="auto">
            <a:xfrm>
              <a:off x="20574" y="69627"/>
              <a:ext cx="15335" cy="4668"/>
            </a:xfrm>
            <a:prstGeom prst="rect">
              <a:avLst/>
            </a:prstGeom>
            <a:gradFill rotWithShape="1">
              <a:gsLst>
                <a:gs pos="0">
                  <a:srgbClr val="2787A0"/>
                </a:gs>
                <a:gs pos="80000">
                  <a:srgbClr val="36B1D2"/>
                </a:gs>
                <a:gs pos="100000">
                  <a:srgbClr val="34B3D6"/>
                </a:gs>
              </a:gsLst>
              <a:lin ang="16200000"/>
            </a:gradFill>
            <a:ln w="9525">
              <a:noFill/>
              <a:miter lim="800000"/>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100" b="1" i="0" u="none" strike="noStrike" cap="none" normalizeH="0" baseline="0" smtClean="0">
                  <a:ln>
                    <a:noFill/>
                  </a:ln>
                  <a:solidFill>
                    <a:srgbClr val="000000"/>
                  </a:solidFill>
                  <a:effectLst/>
                  <a:latin typeface="Calibri" pitchFamily="34" charset="0"/>
                  <a:cs typeface="Arial" pitchFamily="34" charset="0"/>
                </a:rPr>
                <a:t>AWARD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Text Box 22"/>
            <p:cNvSpPr txBox="1">
              <a:spLocks noChangeArrowheads="1"/>
            </p:cNvSpPr>
            <p:nvPr/>
          </p:nvSpPr>
          <p:spPr bwMode="auto">
            <a:xfrm>
              <a:off x="53911" y="99441"/>
              <a:ext cx="15335" cy="4667"/>
            </a:xfrm>
            <a:prstGeom prst="rect">
              <a:avLst/>
            </a:prstGeom>
            <a:gradFill rotWithShape="1">
              <a:gsLst>
                <a:gs pos="0">
                  <a:srgbClr val="2787A0"/>
                </a:gs>
                <a:gs pos="80000">
                  <a:srgbClr val="36B1D2"/>
                </a:gs>
                <a:gs pos="100000">
                  <a:srgbClr val="34B3D6"/>
                </a:gs>
              </a:gsLst>
              <a:lin ang="16200000"/>
            </a:gradFill>
            <a:ln w="9525">
              <a:noFill/>
              <a:miter lim="800000"/>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100" b="1" i="0" u="none" strike="noStrike" cap="none" normalizeH="0" baseline="0" smtClean="0">
                  <a:ln>
                    <a:noFill/>
                  </a:ln>
                  <a:solidFill>
                    <a:srgbClr val="000000"/>
                  </a:solidFill>
                  <a:effectLst/>
                  <a:latin typeface="Calibri" pitchFamily="34" charset="0"/>
                  <a:cs typeface="Arial" pitchFamily="34" charset="0"/>
                </a:rPr>
                <a:t>PUBLIC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Text Box 26"/>
            <p:cNvSpPr txBox="1">
              <a:spLocks noChangeArrowheads="1"/>
            </p:cNvSpPr>
            <p:nvPr/>
          </p:nvSpPr>
          <p:spPr bwMode="auto">
            <a:xfrm>
              <a:off x="41338" y="26955"/>
              <a:ext cx="15335" cy="4668"/>
            </a:xfrm>
            <a:prstGeom prst="rect">
              <a:avLst/>
            </a:prstGeom>
            <a:gradFill rotWithShape="1">
              <a:gsLst>
                <a:gs pos="0">
                  <a:srgbClr val="769535"/>
                </a:gs>
                <a:gs pos="80000">
                  <a:srgbClr val="9BC348"/>
                </a:gs>
                <a:gs pos="100000">
                  <a:srgbClr val="9CC746"/>
                </a:gs>
              </a:gsLst>
              <a:lin ang="16200000"/>
            </a:gradFill>
            <a:ln w="9525">
              <a:noFill/>
              <a:miter lim="800000"/>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100" b="1" i="0" u="none" strike="noStrike" cap="none" normalizeH="0" baseline="0" smtClean="0">
                  <a:ln>
                    <a:noFill/>
                  </a:ln>
                  <a:solidFill>
                    <a:srgbClr val="000000"/>
                  </a:solidFill>
                  <a:effectLst/>
                  <a:latin typeface="Calibri" pitchFamily="34" charset="0"/>
                  <a:cs typeface="Arial" pitchFamily="34" charset="0"/>
                </a:rPr>
                <a:t>DIRECT NEGOTIATION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Straight Connector 36"/>
            <p:cNvSpPr>
              <a:spLocks noChangeShapeType="1"/>
            </p:cNvSpPr>
            <p:nvPr/>
          </p:nvSpPr>
          <p:spPr bwMode="auto">
            <a:xfrm>
              <a:off x="22002" y="29337"/>
              <a:ext cx="19336" cy="0"/>
            </a:xfrm>
            <a:prstGeom prst="line">
              <a:avLst/>
            </a:prstGeom>
            <a:noFill/>
            <a:ln w="9525">
              <a:solidFill>
                <a:srgbClr val="4E6128"/>
              </a:solidFill>
              <a:prstDash val="dash"/>
              <a:round/>
              <a:headEnd/>
              <a:tailEnd/>
            </a:ln>
          </p:spPr>
          <p:txBody>
            <a:bodyPr vert="horz" wrap="square" lIns="91440" tIns="45720" rIns="91440" bIns="45720" numCol="1" anchor="t" anchorCtr="0" compatLnSpc="1">
              <a:prstTxWarp prst="textNoShape">
                <a:avLst/>
              </a:prstTxWarp>
            </a:bodyPr>
            <a:lstStyle/>
            <a:p>
              <a:endParaRPr lang="en-ZA"/>
            </a:p>
          </p:txBody>
        </p:sp>
        <p:cxnSp>
          <p:nvCxnSpPr>
            <p:cNvPr id="37" name="Straight Arrow Connector 37"/>
            <p:cNvCxnSpPr>
              <a:cxnSpLocks noChangeShapeType="1"/>
            </p:cNvCxnSpPr>
            <p:nvPr/>
          </p:nvCxnSpPr>
          <p:spPr bwMode="auto">
            <a:xfrm>
              <a:off x="48387" y="31813"/>
              <a:ext cx="292" cy="44482"/>
            </a:xfrm>
            <a:prstGeom prst="straightConnector1">
              <a:avLst/>
            </a:prstGeom>
            <a:noFill/>
            <a:ln w="9525">
              <a:solidFill>
                <a:srgbClr val="4E6128"/>
              </a:solidFill>
              <a:prstDash val="dash"/>
              <a:round/>
              <a:headEnd/>
              <a:tailEnd type="arrow" w="med" len="med"/>
            </a:ln>
          </p:spPr>
        </p:cxnSp>
        <p:sp>
          <p:nvSpPr>
            <p:cNvPr id="39" name="Down Arrow 39"/>
            <p:cNvSpPr>
              <a:spLocks noChangeArrowheads="1"/>
            </p:cNvSpPr>
            <p:nvPr/>
          </p:nvSpPr>
          <p:spPr bwMode="auto">
            <a:xfrm>
              <a:off x="5524" y="7429"/>
              <a:ext cx="6858" cy="3239"/>
            </a:xfrm>
            <a:prstGeom prst="downArrow">
              <a:avLst>
                <a:gd name="adj1" fmla="val 50000"/>
                <a:gd name="adj2" fmla="val 50000"/>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100" b="0" i="0" u="none" strike="noStrike" cap="none" normalizeH="0" baseline="0" smtClean="0">
                  <a:ln>
                    <a:noFill/>
                  </a:ln>
                  <a:solidFill>
                    <a:schemeClr val="tx1"/>
                  </a:solidFill>
                  <a:effectLst/>
                  <a:latin typeface="Calibri" pitchFamily="34" charset="0"/>
                  <a:cs typeface="Arial" pitchFamily="34" charset="0"/>
                </a:rPr>
                <a:t>cs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Up-Down Arrow 41"/>
            <p:cNvSpPr>
              <a:spLocks noChangeArrowheads="1"/>
            </p:cNvSpPr>
            <p:nvPr/>
          </p:nvSpPr>
          <p:spPr bwMode="auto">
            <a:xfrm>
              <a:off x="8286" y="18383"/>
              <a:ext cx="9525" cy="5905"/>
            </a:xfrm>
            <a:prstGeom prst="upDownArrow">
              <a:avLst>
                <a:gd name="adj1" fmla="val 50000"/>
                <a:gd name="adj2" fmla="val 50000"/>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100" b="0" i="0" u="none" strike="noStrike" cap="none" normalizeH="0" baseline="0" smtClean="0">
                  <a:ln>
                    <a:noFill/>
                  </a:ln>
                  <a:solidFill>
                    <a:schemeClr val="tx1"/>
                  </a:solidFill>
                  <a:effectLst/>
                  <a:latin typeface="Calibri" pitchFamily="34" charset="0"/>
                  <a:cs typeface="Arial" pitchFamily="34" charset="0"/>
                </a:rPr>
                <a:t>AO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Up-Down Arrow 42"/>
            <p:cNvSpPr>
              <a:spLocks noChangeArrowheads="1"/>
            </p:cNvSpPr>
            <p:nvPr/>
          </p:nvSpPr>
          <p:spPr bwMode="auto">
            <a:xfrm>
              <a:off x="6953" y="22383"/>
              <a:ext cx="12795" cy="5906"/>
            </a:xfrm>
            <a:prstGeom prst="upDownArrow">
              <a:avLst>
                <a:gd name="adj1" fmla="val 50000"/>
                <a:gd name="adj2" fmla="val 50000"/>
              </a:avLst>
            </a:prstGeom>
            <a:gradFill rotWithShape="1">
              <a:gsLst>
                <a:gs pos="0">
                  <a:srgbClr val="FFBE86"/>
                </a:gs>
                <a:gs pos="35001">
                  <a:srgbClr val="FFD0AA"/>
                </a:gs>
                <a:gs pos="100000">
                  <a:srgbClr val="FFEBDB"/>
                </a:gs>
              </a:gsLst>
              <a:lin ang="16200000" scaled="1"/>
            </a:gradFill>
            <a:ln w="9525">
              <a:solidFill>
                <a:srgbClr val="F68C36"/>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100" b="0" i="0" u="none" strike="noStrike" cap="none" normalizeH="0" baseline="0" smtClean="0">
                  <a:ln>
                    <a:noFill/>
                  </a:ln>
                  <a:solidFill>
                    <a:schemeClr val="tx1"/>
                  </a:solidFill>
                  <a:effectLst/>
                  <a:latin typeface="Calibri" pitchFamily="34" charset="0"/>
                  <a:cs typeface="Arial" pitchFamily="34" charset="0"/>
                </a:rPr>
                <a:t>Council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Up-Down Arrow 43"/>
            <p:cNvSpPr>
              <a:spLocks noChangeArrowheads="1"/>
            </p:cNvSpPr>
            <p:nvPr/>
          </p:nvSpPr>
          <p:spPr bwMode="auto">
            <a:xfrm>
              <a:off x="0" y="63246"/>
              <a:ext cx="13620" cy="5905"/>
            </a:xfrm>
            <a:prstGeom prst="upDownArrow">
              <a:avLst>
                <a:gd name="adj1" fmla="val 50000"/>
                <a:gd name="adj2" fmla="val 50000"/>
              </a:avLst>
            </a:prstGeom>
            <a:gradFill rotWithShape="1">
              <a:gsLst>
                <a:gs pos="0">
                  <a:srgbClr val="FFBE86"/>
                </a:gs>
                <a:gs pos="35001">
                  <a:srgbClr val="FFD0AA"/>
                </a:gs>
                <a:gs pos="100000">
                  <a:srgbClr val="FFEBDB"/>
                </a:gs>
              </a:gsLst>
              <a:lin ang="16200000" scaled="1"/>
            </a:gradFill>
            <a:ln w="9525">
              <a:solidFill>
                <a:srgbClr val="F68C36"/>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100" b="0" i="0" u="none" strike="noStrike" cap="none" normalizeH="0" baseline="0" smtClean="0">
                  <a:ln>
                    <a:noFill/>
                  </a:ln>
                  <a:solidFill>
                    <a:schemeClr val="tx1"/>
                  </a:solidFill>
                  <a:effectLst/>
                  <a:latin typeface="Calibri" pitchFamily="34" charset="0"/>
                  <a:cs typeface="Arial" pitchFamily="34" charset="0"/>
                </a:rPr>
                <a:t>Council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Up-Down Arrow 44"/>
            <p:cNvSpPr>
              <a:spLocks noChangeArrowheads="1"/>
            </p:cNvSpPr>
            <p:nvPr/>
          </p:nvSpPr>
          <p:spPr bwMode="auto">
            <a:xfrm>
              <a:off x="13049" y="63246"/>
              <a:ext cx="9525" cy="5905"/>
            </a:xfrm>
            <a:prstGeom prst="upDownArrow">
              <a:avLst>
                <a:gd name="adj1" fmla="val 50000"/>
                <a:gd name="adj2" fmla="val 50000"/>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100" b="0" i="0" u="none" strike="noStrike" cap="none" normalizeH="0" baseline="0" smtClean="0">
                  <a:ln>
                    <a:noFill/>
                  </a:ln>
                  <a:solidFill>
                    <a:schemeClr val="tx1"/>
                  </a:solidFill>
                  <a:effectLst/>
                  <a:latin typeface="Calibri" pitchFamily="34" charset="0"/>
                  <a:cs typeface="Arial" pitchFamily="34" charset="0"/>
                </a:rPr>
                <a:t>LDC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Up-Down Arrow 45"/>
            <p:cNvSpPr>
              <a:spLocks noChangeArrowheads="1"/>
            </p:cNvSpPr>
            <p:nvPr/>
          </p:nvSpPr>
          <p:spPr bwMode="auto">
            <a:xfrm>
              <a:off x="22479" y="58197"/>
              <a:ext cx="9525" cy="5906"/>
            </a:xfrm>
            <a:prstGeom prst="upDownArrow">
              <a:avLst>
                <a:gd name="adj1" fmla="val 50000"/>
                <a:gd name="adj2" fmla="val 50000"/>
              </a:avLst>
            </a:prstGeom>
            <a:gradFill rotWithShape="1">
              <a:gsLst>
                <a:gs pos="0">
                  <a:srgbClr val="C9B5E8"/>
                </a:gs>
                <a:gs pos="35001">
                  <a:srgbClr val="D9CBEE"/>
                </a:gs>
                <a:gs pos="100000">
                  <a:srgbClr val="F0EAF9"/>
                </a:gs>
              </a:gsLst>
              <a:lin ang="16200000" scaled="1"/>
            </a:gradFill>
            <a:ln w="9525">
              <a:solidFill>
                <a:srgbClr val="795D9B"/>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100" b="0" i="0" u="none" strike="noStrike" cap="none" normalizeH="0" baseline="0" smtClean="0">
                  <a:ln>
                    <a:noFill/>
                  </a:ln>
                  <a:solidFill>
                    <a:schemeClr val="tx1"/>
                  </a:solidFill>
                  <a:effectLst/>
                  <a:latin typeface="Calibri" pitchFamily="34" charset="0"/>
                  <a:cs typeface="Arial" pitchFamily="34" charset="0"/>
                </a:rPr>
                <a:t>BAC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Up-Down Arrow 46"/>
            <p:cNvSpPr>
              <a:spLocks noChangeArrowheads="1"/>
            </p:cNvSpPr>
            <p:nvPr/>
          </p:nvSpPr>
          <p:spPr bwMode="auto">
            <a:xfrm>
              <a:off x="22383" y="52768"/>
              <a:ext cx="9525" cy="5906"/>
            </a:xfrm>
            <a:prstGeom prst="upDownArrow">
              <a:avLst>
                <a:gd name="adj1" fmla="val 50000"/>
                <a:gd name="adj2" fmla="val 50000"/>
              </a:avLst>
            </a:prstGeom>
            <a:gradFill rotWithShape="1">
              <a:gsLst>
                <a:gs pos="0">
                  <a:srgbClr val="C9B5E8"/>
                </a:gs>
                <a:gs pos="35001">
                  <a:srgbClr val="D9CBEE"/>
                </a:gs>
                <a:gs pos="100000">
                  <a:srgbClr val="F0EAF9"/>
                </a:gs>
              </a:gsLst>
              <a:lin ang="16200000" scaled="1"/>
            </a:gradFill>
            <a:ln w="9525">
              <a:solidFill>
                <a:srgbClr val="795D9B"/>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100" b="0" i="0" u="none" strike="noStrike" cap="none" normalizeH="0" baseline="0" smtClean="0">
                  <a:ln>
                    <a:noFill/>
                  </a:ln>
                  <a:solidFill>
                    <a:schemeClr val="tx1"/>
                  </a:solidFill>
                  <a:effectLst/>
                  <a:latin typeface="Calibri" pitchFamily="34" charset="0"/>
                  <a:cs typeface="Arial" pitchFamily="34" charset="0"/>
                </a:rPr>
                <a:t>BEC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Up-Down Arrow 47"/>
            <p:cNvSpPr>
              <a:spLocks noChangeArrowheads="1"/>
            </p:cNvSpPr>
            <p:nvPr/>
          </p:nvSpPr>
          <p:spPr bwMode="auto">
            <a:xfrm>
              <a:off x="22479" y="47625"/>
              <a:ext cx="9525" cy="5905"/>
            </a:xfrm>
            <a:prstGeom prst="upDownArrow">
              <a:avLst>
                <a:gd name="adj1" fmla="val 50000"/>
                <a:gd name="adj2" fmla="val 50000"/>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100" b="0" i="0" u="none" strike="noStrike" cap="none" normalizeH="0" baseline="0" smtClean="0">
                  <a:ln>
                    <a:noFill/>
                  </a:ln>
                  <a:solidFill>
                    <a:schemeClr val="tx1"/>
                  </a:solidFill>
                  <a:effectLst/>
                  <a:latin typeface="Calibri" pitchFamily="34" charset="0"/>
                  <a:cs typeface="Arial" pitchFamily="34" charset="0"/>
                </a:rPr>
                <a:t>AO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Up-Down Arrow 48"/>
            <p:cNvSpPr>
              <a:spLocks noChangeArrowheads="1"/>
            </p:cNvSpPr>
            <p:nvPr/>
          </p:nvSpPr>
          <p:spPr bwMode="auto">
            <a:xfrm>
              <a:off x="22288" y="42386"/>
              <a:ext cx="9525" cy="5905"/>
            </a:xfrm>
            <a:prstGeom prst="upDownArrow">
              <a:avLst>
                <a:gd name="adj1" fmla="val 50000"/>
                <a:gd name="adj2" fmla="val 50000"/>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100" b="0" i="0" u="none" strike="noStrike" cap="none" normalizeH="0" baseline="0" smtClean="0">
                  <a:ln>
                    <a:noFill/>
                  </a:ln>
                  <a:solidFill>
                    <a:schemeClr val="tx1"/>
                  </a:solidFill>
                  <a:effectLst/>
                  <a:latin typeface="Calibri" pitchFamily="34" charset="0"/>
                  <a:cs typeface="Arial" pitchFamily="34" charset="0"/>
                </a:rPr>
                <a:t>LDC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Up-Down Arrow 49"/>
            <p:cNvSpPr>
              <a:spLocks noChangeArrowheads="1"/>
            </p:cNvSpPr>
            <p:nvPr/>
          </p:nvSpPr>
          <p:spPr bwMode="auto">
            <a:xfrm>
              <a:off x="22574" y="63341"/>
              <a:ext cx="9525" cy="5905"/>
            </a:xfrm>
            <a:prstGeom prst="upDownArrow">
              <a:avLst>
                <a:gd name="adj1" fmla="val 50000"/>
                <a:gd name="adj2" fmla="val 50000"/>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100" b="0" i="0" u="none" strike="noStrike" cap="none" normalizeH="0" baseline="0" smtClean="0">
                  <a:ln>
                    <a:noFill/>
                  </a:ln>
                  <a:solidFill>
                    <a:schemeClr val="tx1"/>
                  </a:solidFill>
                  <a:effectLst/>
                  <a:latin typeface="Calibri" pitchFamily="34" charset="0"/>
                  <a:cs typeface="Arial" pitchFamily="34" charset="0"/>
                </a:rPr>
                <a:t>AO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Up-Down Arrow 50"/>
            <p:cNvSpPr>
              <a:spLocks noChangeArrowheads="1"/>
            </p:cNvSpPr>
            <p:nvPr/>
          </p:nvSpPr>
          <p:spPr bwMode="auto">
            <a:xfrm>
              <a:off x="34004" y="86868"/>
              <a:ext cx="9525" cy="5905"/>
            </a:xfrm>
            <a:prstGeom prst="upDownArrow">
              <a:avLst>
                <a:gd name="adj1" fmla="val 50000"/>
                <a:gd name="adj2" fmla="val 50000"/>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100" b="0" i="0" u="none" strike="noStrike" cap="none" normalizeH="0" baseline="0" smtClean="0">
                  <a:ln>
                    <a:noFill/>
                  </a:ln>
                  <a:solidFill>
                    <a:schemeClr val="tx1"/>
                  </a:solidFill>
                  <a:effectLst/>
                  <a:latin typeface="Calibri" pitchFamily="34" charset="0"/>
                  <a:cs typeface="Arial" pitchFamily="34" charset="0"/>
                </a:rPr>
                <a:t>AO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Up-Down Arrow 51"/>
            <p:cNvSpPr>
              <a:spLocks noChangeArrowheads="1"/>
            </p:cNvSpPr>
            <p:nvPr/>
          </p:nvSpPr>
          <p:spPr bwMode="auto">
            <a:xfrm>
              <a:off x="33718" y="80962"/>
              <a:ext cx="9525" cy="5906"/>
            </a:xfrm>
            <a:prstGeom prst="upDownArrow">
              <a:avLst>
                <a:gd name="adj1" fmla="val 50000"/>
                <a:gd name="adj2" fmla="val 50000"/>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100" b="0" i="0" u="none" strike="noStrike" cap="none" normalizeH="0" baseline="0" smtClean="0">
                  <a:ln>
                    <a:noFill/>
                  </a:ln>
                  <a:solidFill>
                    <a:schemeClr val="tx1"/>
                  </a:solidFill>
                  <a:effectLst/>
                  <a:latin typeface="Calibri" pitchFamily="34" charset="0"/>
                  <a:cs typeface="Arial" pitchFamily="34" charset="0"/>
                </a:rPr>
                <a:t>LDC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Text Box 52"/>
            <p:cNvSpPr txBox="1">
              <a:spLocks noChangeArrowheads="1"/>
            </p:cNvSpPr>
            <p:nvPr/>
          </p:nvSpPr>
          <p:spPr bwMode="auto">
            <a:xfrm>
              <a:off x="35909" y="92773"/>
              <a:ext cx="15335" cy="4667"/>
            </a:xfrm>
            <a:prstGeom prst="rect">
              <a:avLst/>
            </a:prstGeom>
            <a:gradFill rotWithShape="1">
              <a:gsLst>
                <a:gs pos="0">
                  <a:srgbClr val="2787A0"/>
                </a:gs>
                <a:gs pos="80000">
                  <a:srgbClr val="36B1D2"/>
                </a:gs>
                <a:gs pos="100000">
                  <a:srgbClr val="34B3D6"/>
                </a:gs>
              </a:gsLst>
              <a:lin ang="16200000"/>
            </a:gradFill>
            <a:ln w="9525">
              <a:noFill/>
              <a:miter lim="800000"/>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100" b="1" i="0" u="none" strike="noStrike" cap="none" normalizeH="0" baseline="0" smtClean="0">
                  <a:ln>
                    <a:noFill/>
                  </a:ln>
                  <a:solidFill>
                    <a:srgbClr val="000000"/>
                  </a:solidFill>
                  <a:effectLst/>
                  <a:latin typeface="Calibri" pitchFamily="34" charset="0"/>
                  <a:cs typeface="Arial" pitchFamily="34" charset="0"/>
                </a:rPr>
                <a:t>SIGN CONTRACT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Up-Down Arrow 53"/>
            <p:cNvSpPr>
              <a:spLocks noChangeArrowheads="1"/>
            </p:cNvSpPr>
            <p:nvPr/>
          </p:nvSpPr>
          <p:spPr bwMode="auto">
            <a:xfrm>
              <a:off x="42005" y="97440"/>
              <a:ext cx="13621" cy="5906"/>
            </a:xfrm>
            <a:prstGeom prst="upDownArrow">
              <a:avLst>
                <a:gd name="adj1" fmla="val 50000"/>
                <a:gd name="adj2" fmla="val 50000"/>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100" b="0" i="0" u="none" strike="noStrike" cap="none" normalizeH="0" baseline="0" smtClean="0">
                  <a:ln>
                    <a:noFill/>
                  </a:ln>
                  <a:solidFill>
                    <a:schemeClr val="tx1"/>
                  </a:solidFill>
                  <a:effectLst/>
                  <a:latin typeface="Calibri" pitchFamily="34" charset="0"/>
                  <a:cs typeface="Arial" pitchFamily="34" charset="0"/>
                </a:rPr>
                <a:t>Council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Text Box 54"/>
            <p:cNvSpPr txBox="1">
              <a:spLocks noChangeArrowheads="1"/>
            </p:cNvSpPr>
            <p:nvPr/>
          </p:nvSpPr>
          <p:spPr bwMode="auto">
            <a:xfrm>
              <a:off x="13144" y="7524"/>
              <a:ext cx="56864" cy="1905"/>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ZA" sz="800" b="1" i="0" u="none" strike="noStrike" cap="none" normalizeH="0" baseline="0" smtClean="0">
                  <a:ln>
                    <a:noFill/>
                  </a:ln>
                  <a:solidFill>
                    <a:schemeClr val="tx1"/>
                  </a:solidFill>
                  <a:effectLst/>
                  <a:latin typeface="Calibri" pitchFamily="34" charset="0"/>
                  <a:cs typeface="Arial" pitchFamily="34" charset="0"/>
                </a:rPr>
                <a:t>Application form is completed and processed through corporate services as per LDP 12.3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Text Box 55"/>
            <p:cNvSpPr txBox="1">
              <a:spLocks noChangeArrowheads="1"/>
            </p:cNvSpPr>
            <p:nvPr/>
          </p:nvSpPr>
          <p:spPr bwMode="auto">
            <a:xfrm>
              <a:off x="17621" y="15525"/>
              <a:ext cx="43624" cy="352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ZA" sz="800" b="1" i="0" u="none" strike="noStrike" cap="none" normalizeH="0" baseline="0" smtClean="0">
                  <a:ln>
                    <a:noFill/>
                  </a:ln>
                  <a:solidFill>
                    <a:schemeClr val="tx1"/>
                  </a:solidFill>
                  <a:effectLst/>
                  <a:latin typeface="Calibri" pitchFamily="34" charset="0"/>
                  <a:cs typeface="Arial" pitchFamily="34" charset="0"/>
                </a:rPr>
                <a:t>As per LDP 12.2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Text Box 56"/>
            <p:cNvSpPr txBox="1">
              <a:spLocks noChangeArrowheads="1"/>
            </p:cNvSpPr>
            <p:nvPr/>
          </p:nvSpPr>
          <p:spPr bwMode="auto">
            <a:xfrm>
              <a:off x="19716" y="23622"/>
              <a:ext cx="51499" cy="2762"/>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ZA" sz="800" b="1" i="0" u="none" strike="noStrike" cap="none" normalizeH="0" baseline="0" dirty="0" smtClean="0">
                  <a:ln>
                    <a:noFill/>
                  </a:ln>
                  <a:solidFill>
                    <a:schemeClr val="tx1"/>
                  </a:solidFill>
                  <a:effectLst/>
                  <a:latin typeface="Calibri" pitchFamily="34" charset="0"/>
                  <a:cs typeface="Arial" pitchFamily="34" charset="0"/>
                </a:rPr>
                <a:t>As per LDP 12.2/MFMA s 14(2)/MATR 13(2)/MATR 34(1) &amp; (3)/ MATR 36 &amp; MATR 40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7" name="Text Box 57"/>
            <p:cNvSpPr txBox="1">
              <a:spLocks noChangeArrowheads="1"/>
            </p:cNvSpPr>
            <p:nvPr/>
          </p:nvSpPr>
          <p:spPr bwMode="auto">
            <a:xfrm>
              <a:off x="57245" y="27527"/>
              <a:ext cx="15145" cy="4096"/>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ZA" sz="800" b="1" i="0" u="none" strike="noStrike" cap="none" normalizeH="0" baseline="0" dirty="0" smtClean="0">
                  <a:ln>
                    <a:noFill/>
                  </a:ln>
                  <a:solidFill>
                    <a:schemeClr val="tx1"/>
                  </a:solidFill>
                  <a:effectLst/>
                  <a:latin typeface="Calibri" pitchFamily="34" charset="0"/>
                  <a:cs typeface="Arial" pitchFamily="34" charset="0"/>
                </a:rPr>
                <a:t>As per LDP 10.1.8/LDP 12.6/ MATR 12(3)/MATR 40/ MATR 42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6" name="Right Brace 66"/>
            <p:cNvSpPr>
              <a:spLocks/>
            </p:cNvSpPr>
            <p:nvPr/>
          </p:nvSpPr>
          <p:spPr bwMode="auto">
            <a:xfrm>
              <a:off x="32766" y="50196"/>
              <a:ext cx="2501" cy="16098"/>
            </a:xfrm>
            <a:prstGeom prst="rightBrace">
              <a:avLst>
                <a:gd name="adj1" fmla="val 8344"/>
                <a:gd name="adj2" fmla="val 50000"/>
              </a:avLst>
            </a:prstGeom>
            <a:noFill/>
            <a:ln w="9525">
              <a:solidFill>
                <a:srgbClr val="4579B8"/>
              </a:solidFill>
              <a:round/>
              <a:headEnd/>
              <a:tailEnd/>
            </a:ln>
          </p:spPr>
          <p:txBody>
            <a:bodyPr vert="horz" wrap="square" lIns="91440" tIns="45720" rIns="91440" bIns="45720" numCol="1" anchor="ctr" anchorCtr="0" compatLnSpc="1">
              <a:prstTxWarp prst="textNoShape">
                <a:avLst/>
              </a:prstTxWarp>
            </a:bodyPr>
            <a:lstStyle/>
            <a:p>
              <a:endParaRPr lang="en-ZA"/>
            </a:p>
          </p:txBody>
        </p:sp>
        <p:sp>
          <p:nvSpPr>
            <p:cNvPr id="68" name="Text Box 68"/>
            <p:cNvSpPr txBox="1">
              <a:spLocks noChangeArrowheads="1"/>
            </p:cNvSpPr>
            <p:nvPr/>
          </p:nvSpPr>
          <p:spPr bwMode="auto">
            <a:xfrm>
              <a:off x="23717" y="0"/>
              <a:ext cx="47498" cy="4000"/>
            </a:xfrm>
            <a:prstGeom prst="rect">
              <a:avLst/>
            </a:prstGeom>
            <a:gradFill rotWithShape="1">
              <a:gsLst>
                <a:gs pos="0">
                  <a:srgbClr val="BCBCBC"/>
                </a:gs>
                <a:gs pos="35001">
                  <a:srgbClr val="D0D0D0"/>
                </a:gs>
                <a:gs pos="100000">
                  <a:srgbClr val="EDEDED"/>
                </a:gs>
              </a:gsLst>
              <a:lin ang="16200000" scaled="1"/>
            </a:gradFill>
            <a:ln w="9525">
              <a:no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400" b="1" i="0" u="none" strike="noStrike" cap="none" normalizeH="0" baseline="0" dirty="0" smtClean="0">
                  <a:ln>
                    <a:noFill/>
                  </a:ln>
                  <a:solidFill>
                    <a:srgbClr val="000000"/>
                  </a:solidFill>
                  <a:effectLst/>
                  <a:latin typeface="Calibri" pitchFamily="34" charset="0"/>
                  <a:cs typeface="Arial" pitchFamily="34" charset="0"/>
                </a:rPr>
                <a:t>CAPITAL ASSET PROCESS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69" name="Straight Arrow Connector 69"/>
            <p:cNvCxnSpPr>
              <a:cxnSpLocks noChangeShapeType="1"/>
            </p:cNvCxnSpPr>
            <p:nvPr/>
          </p:nvCxnSpPr>
          <p:spPr bwMode="auto">
            <a:xfrm>
              <a:off x="67341" y="9429"/>
              <a:ext cx="292" cy="18288"/>
            </a:xfrm>
            <a:prstGeom prst="straightConnector1">
              <a:avLst/>
            </a:prstGeom>
            <a:noFill/>
            <a:ln w="9525">
              <a:solidFill>
                <a:srgbClr val="4F6228"/>
              </a:solidFill>
              <a:prstDash val="dash"/>
              <a:round/>
              <a:headEnd/>
              <a:tailEnd type="arrow" w="med" len="med"/>
            </a:ln>
          </p:spPr>
        </p:cxnSp>
        <p:sp>
          <p:nvSpPr>
            <p:cNvPr id="70" name="Text Box 70"/>
            <p:cNvSpPr txBox="1">
              <a:spLocks noChangeArrowheads="1"/>
            </p:cNvSpPr>
            <p:nvPr/>
          </p:nvSpPr>
          <p:spPr bwMode="auto">
            <a:xfrm>
              <a:off x="51244" y="5429"/>
              <a:ext cx="20003" cy="11280"/>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ZA" sz="800" b="1" i="0" u="none" strike="noStrike" cap="none" normalizeH="0" baseline="0" dirty="0" smtClean="0">
                  <a:ln>
                    <a:noFill/>
                  </a:ln>
                  <a:solidFill>
                    <a:schemeClr val="tx1"/>
                  </a:solidFill>
                  <a:effectLst/>
                  <a:latin typeface="Calibri" pitchFamily="34" charset="0"/>
                  <a:cs typeface="Arial" pitchFamily="34" charset="0"/>
                </a:rPr>
                <a:t>A</a:t>
              </a:r>
              <a:r>
                <a:rPr kumimoji="0" lang="en-ZA" sz="800" b="1" i="1" u="none" strike="noStrike" cap="none" normalizeH="0" baseline="0" dirty="0" smtClean="0">
                  <a:ln>
                    <a:noFill/>
                  </a:ln>
                  <a:solidFill>
                    <a:schemeClr val="tx1"/>
                  </a:solidFill>
                  <a:effectLst/>
                  <a:latin typeface="Calibri" pitchFamily="34" charset="0"/>
                  <a:cs typeface="Arial" pitchFamily="34" charset="0"/>
                </a:rPr>
                <a:t>t this stage the MSA s 78 &amp; MATR 41(2)(a) process is complete if the asset is related to a municipal service or the MATR 41(2)(b) process is complete if the asset is related to a commercial service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2757544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MFMA SCM PPOS – MFMA ENGINE ROOM</a:t>
            </a:r>
            <a:endParaRPr lang="en-ZA" sz="3200" b="1" dirty="0">
              <a:solidFill>
                <a:schemeClr val="tx1">
                  <a:lumMod val="75000"/>
                  <a:lumOff val="25000"/>
                </a:schemeClr>
              </a:solidFill>
            </a:endParaRPr>
          </a:p>
        </p:txBody>
      </p:sp>
      <p:sp>
        <p:nvSpPr>
          <p:cNvPr id="6" name="TextBox 5"/>
          <p:cNvSpPr txBox="1"/>
          <p:nvPr/>
        </p:nvSpPr>
        <p:spPr>
          <a:xfrm>
            <a:off x="539552" y="980728"/>
            <a:ext cx="7992888" cy="1815882"/>
          </a:xfrm>
          <a:prstGeom prst="rect">
            <a:avLst/>
          </a:prstGeom>
          <a:noFill/>
        </p:spPr>
        <p:txBody>
          <a:bodyPr wrap="square" rtlCol="0">
            <a:spAutoFit/>
          </a:bodyPr>
          <a:lstStyle/>
          <a:p>
            <a:pPr lvl="4"/>
            <a:endParaRPr lang="en-US" sz="2000" dirty="0"/>
          </a:p>
          <a:p>
            <a:pPr lvl="4"/>
            <a:endParaRPr lang="en-US" sz="2000" dirty="0"/>
          </a:p>
          <a:p>
            <a:pPr lvl="4"/>
            <a:endParaRPr lang="en-US" dirty="0"/>
          </a:p>
          <a:p>
            <a:pPr lvl="3"/>
            <a:endParaRPr lang="en-US" dirty="0"/>
          </a:p>
          <a:p>
            <a:pPr lvl="3"/>
            <a:endParaRPr lang="en-US" dirty="0"/>
          </a:p>
          <a:p>
            <a:pPr lvl="4"/>
            <a:endParaRPr lang="en-ZA" dirty="0"/>
          </a:p>
        </p:txBody>
      </p:sp>
      <p:sp>
        <p:nvSpPr>
          <p:cNvPr id="9" name="Slide Number Placeholder 8"/>
          <p:cNvSpPr>
            <a:spLocks noGrp="1"/>
          </p:cNvSpPr>
          <p:nvPr>
            <p:ph type="sldNum" sz="quarter" idx="12"/>
          </p:nvPr>
        </p:nvSpPr>
        <p:spPr/>
        <p:txBody>
          <a:bodyPr/>
          <a:lstStyle/>
          <a:p>
            <a:fld id="{C97F4B4B-1DA3-4C64-BEF4-4C458259B3CF}" type="slidenum">
              <a:rPr lang="en-ZA" smtClean="0"/>
              <a:pPr/>
              <a:t>4</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04183"/>
            <a:ext cx="1804377" cy="563355"/>
          </a:xfrm>
          <a:prstGeom prst="rect">
            <a:avLst/>
          </a:prstGeom>
        </p:spPr>
      </p:pic>
      <p:pic>
        <p:nvPicPr>
          <p:cNvPr id="10" name="Picture 9"/>
          <p:cNvPicPr/>
          <p:nvPr/>
        </p:nvPicPr>
        <p:blipFill>
          <a:blip r:embed="rId4" cstate="print"/>
          <a:srcRect/>
          <a:stretch>
            <a:fillRect/>
          </a:stretch>
        </p:blipFill>
        <p:spPr bwMode="auto">
          <a:xfrm>
            <a:off x="467544" y="980728"/>
            <a:ext cx="8208912" cy="5328592"/>
          </a:xfrm>
          <a:prstGeom prst="rect">
            <a:avLst/>
          </a:prstGeom>
          <a:noFill/>
          <a:ln w="9525">
            <a:noFill/>
            <a:miter lim="800000"/>
            <a:headEnd/>
            <a:tailEnd/>
          </a:ln>
        </p:spPr>
      </p:pic>
    </p:spTree>
    <p:extLst>
      <p:ext uri="{BB962C8B-B14F-4D97-AF65-F5344CB8AC3E}">
        <p14:creationId xmlns:p14="http://schemas.microsoft.com/office/powerpoint/2010/main" val="27575446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F4B4B-1DA3-4C64-BEF4-4C458259B3CF}" type="slidenum">
              <a:rPr lang="en-ZA" smtClean="0"/>
              <a:pPr/>
              <a:t>40</a:t>
            </a:fld>
            <a:endParaRPr lang="en-ZA"/>
          </a:p>
        </p:txBody>
      </p:sp>
      <p:sp>
        <p:nvSpPr>
          <p:cNvPr id="4" name="Text Box 5"/>
          <p:cNvSpPr txBox="1">
            <a:spLocks/>
          </p:cNvSpPr>
          <p:nvPr/>
        </p:nvSpPr>
        <p:spPr bwMode="auto">
          <a:xfrm>
            <a:off x="395536" y="980728"/>
            <a:ext cx="2016224" cy="4752528"/>
          </a:xfrm>
          <a:prstGeom prst="rect">
            <a:avLst/>
          </a:prstGeom>
          <a:gradFill rotWithShape="1">
            <a:gsLst>
              <a:gs pos="0">
                <a:srgbClr val="9EEAFF"/>
              </a:gs>
              <a:gs pos="35001">
                <a:srgbClr val="BBEFFF"/>
              </a:gs>
              <a:gs pos="100000">
                <a:srgbClr val="E4F9FF"/>
              </a:gs>
            </a:gsLst>
            <a:lin ang="16200000" scaled="1"/>
          </a:gradFill>
          <a:ln w="9525">
            <a:solidFill>
              <a:srgbClr val="40A7C2"/>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600" b="1" i="0" u="none" strike="noStrike" cap="none" normalizeH="0" baseline="0" dirty="0" smtClean="0">
                <a:ln>
                  <a:noFill/>
                </a:ln>
                <a:solidFill>
                  <a:schemeClr val="tx1"/>
                </a:solidFill>
                <a:effectLst/>
                <a:latin typeface="Arial Narrow" pitchFamily="34" charset="0"/>
                <a:cs typeface="Arial" pitchFamily="34" charset="0"/>
              </a:rPr>
              <a:t>IMMOVABLE ASSET MANAGEMENT</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ZA" sz="16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defTabSz="914400" rtl="0" eaLnBrk="1" fontAlgn="base" latinLnBrk="0" hangingPunct="1">
              <a:lnSpc>
                <a:spcPct val="100000"/>
              </a:lnSpc>
              <a:spcBef>
                <a:spcPct val="0"/>
              </a:spcBef>
              <a:spcAft>
                <a:spcPts val="1000"/>
              </a:spcAft>
              <a:buClrTx/>
              <a:buSzTx/>
              <a:buFont typeface="Arial" pitchFamily="34" charset="0"/>
              <a:buChar char="•"/>
              <a:tabLst/>
            </a:pPr>
            <a:r>
              <a:rPr kumimoji="0" lang="en-US" sz="1600" b="1" i="0" u="none" strike="noStrike" cap="none" normalizeH="0" baseline="0" dirty="0" smtClean="0">
                <a:ln>
                  <a:noFill/>
                </a:ln>
                <a:solidFill>
                  <a:schemeClr val="tx1"/>
                </a:solidFill>
                <a:effectLst/>
                <a:latin typeface="Arial Narrow" pitchFamily="34" charset="0"/>
                <a:cs typeface="Arial" pitchFamily="34" charset="0"/>
              </a:rPr>
              <a:t>Responsibilities</a:t>
            </a:r>
            <a:r>
              <a:rPr kumimoji="0" lang="en-US" sz="1600" b="1" i="0" u="none" strike="noStrike" cap="none" normalizeH="0" dirty="0" smtClean="0">
                <a:ln>
                  <a:noFill/>
                </a:ln>
                <a:solidFill>
                  <a:schemeClr val="tx1"/>
                </a:solidFill>
                <a:effectLst/>
                <a:latin typeface="Arial Narrow" pitchFamily="34" charset="0"/>
                <a:cs typeface="Arial" pitchFamily="34" charset="0"/>
              </a:rPr>
              <a:t> </a:t>
            </a:r>
          </a:p>
          <a:p>
            <a:pPr marL="0" marR="0" lvl="0" indent="0" defTabSz="914400" rtl="0" eaLnBrk="1" fontAlgn="base" latinLnBrk="0" hangingPunct="1">
              <a:lnSpc>
                <a:spcPct val="100000"/>
              </a:lnSpc>
              <a:spcBef>
                <a:spcPct val="0"/>
              </a:spcBef>
              <a:spcAft>
                <a:spcPts val="1000"/>
              </a:spcAft>
              <a:buClrTx/>
              <a:buSzTx/>
              <a:buFont typeface="Arial" pitchFamily="34" charset="0"/>
              <a:buChar char="•"/>
              <a:tabLst/>
            </a:pPr>
            <a:r>
              <a:rPr kumimoji="0" lang="en-US" sz="1600" b="1" i="0" u="none" strike="noStrike" cap="none" normalizeH="0" baseline="0" dirty="0" smtClean="0">
                <a:ln>
                  <a:noFill/>
                </a:ln>
                <a:solidFill>
                  <a:schemeClr val="tx1"/>
                </a:solidFill>
                <a:effectLst/>
                <a:latin typeface="Arial Narrow" pitchFamily="34" charset="0"/>
                <a:cs typeface="Arial" pitchFamily="34" charset="0"/>
              </a:rPr>
              <a:t>Planning</a:t>
            </a:r>
            <a:r>
              <a:rPr kumimoji="0" lang="en-US" sz="1600" b="1" i="0" u="none" strike="noStrike" cap="none" normalizeH="0" dirty="0" smtClean="0">
                <a:ln>
                  <a:noFill/>
                </a:ln>
                <a:solidFill>
                  <a:schemeClr val="tx1"/>
                </a:solidFill>
                <a:effectLst/>
                <a:latin typeface="Arial Narrow" pitchFamily="34" charset="0"/>
                <a:cs typeface="Arial" pitchFamily="34" charset="0"/>
              </a:rPr>
              <a:t>   </a:t>
            </a:r>
          </a:p>
          <a:p>
            <a:pPr marL="0" marR="0" lvl="0" indent="0" defTabSz="914400" rtl="0" eaLnBrk="1" fontAlgn="base" latinLnBrk="0" hangingPunct="1">
              <a:lnSpc>
                <a:spcPct val="100000"/>
              </a:lnSpc>
              <a:spcBef>
                <a:spcPct val="0"/>
              </a:spcBef>
              <a:spcAft>
                <a:spcPts val="1000"/>
              </a:spcAft>
              <a:buClrTx/>
              <a:buSzTx/>
              <a:buFont typeface="Arial" pitchFamily="34" charset="0"/>
              <a:buChar char="•"/>
              <a:tabLst/>
            </a:pPr>
            <a:r>
              <a:rPr kumimoji="0" lang="en-US" sz="1600" b="1" i="0" u="none" strike="noStrike" cap="none" normalizeH="0" dirty="0" smtClean="0">
                <a:ln>
                  <a:noFill/>
                </a:ln>
                <a:solidFill>
                  <a:schemeClr val="tx1"/>
                </a:solidFill>
                <a:effectLst/>
                <a:latin typeface="Arial Narrow" pitchFamily="34" charset="0"/>
                <a:cs typeface="Arial" pitchFamily="34" charset="0"/>
              </a:rPr>
              <a:t>C</a:t>
            </a:r>
            <a:r>
              <a:rPr kumimoji="0" lang="en-US" sz="1600" b="1" i="0" u="none" strike="noStrike" cap="none" normalizeH="0" baseline="0" dirty="0" smtClean="0">
                <a:ln>
                  <a:noFill/>
                </a:ln>
                <a:solidFill>
                  <a:schemeClr val="tx1"/>
                </a:solidFill>
                <a:effectLst/>
                <a:latin typeface="Arial Narrow" pitchFamily="34" charset="0"/>
                <a:cs typeface="Arial" pitchFamily="34" charset="0"/>
              </a:rPr>
              <a:t>apital projects          </a:t>
            </a:r>
          </a:p>
          <a:p>
            <a:pPr marL="0" marR="0" lvl="0" indent="0" defTabSz="914400" rtl="0" eaLnBrk="1" fontAlgn="base" latinLnBrk="0" hangingPunct="1">
              <a:lnSpc>
                <a:spcPct val="100000"/>
              </a:lnSpc>
              <a:spcBef>
                <a:spcPct val="0"/>
              </a:spcBef>
              <a:spcAft>
                <a:spcPts val="1000"/>
              </a:spcAft>
              <a:buClrTx/>
              <a:buSzTx/>
              <a:buFont typeface="Arial" pitchFamily="34" charset="0"/>
              <a:buChar char="•"/>
              <a:tabLst/>
            </a:pPr>
            <a:r>
              <a:rPr kumimoji="0" lang="en-US" sz="1600" b="1" i="0" u="none" strike="noStrike" cap="none" normalizeH="0" baseline="0" dirty="0" smtClean="0">
                <a:ln>
                  <a:noFill/>
                </a:ln>
                <a:solidFill>
                  <a:schemeClr val="tx1"/>
                </a:solidFill>
                <a:effectLst/>
                <a:latin typeface="Arial Narrow" pitchFamily="34" charset="0"/>
                <a:cs typeface="Arial" pitchFamily="34" charset="0"/>
              </a:rPr>
              <a:t>Internal controls            </a:t>
            </a:r>
          </a:p>
          <a:p>
            <a:pPr marL="0" marR="0" lvl="0" indent="0" defTabSz="914400" rtl="0" eaLnBrk="1" fontAlgn="base" latinLnBrk="0" hangingPunct="1">
              <a:lnSpc>
                <a:spcPct val="100000"/>
              </a:lnSpc>
              <a:spcBef>
                <a:spcPct val="0"/>
              </a:spcBef>
              <a:spcAft>
                <a:spcPts val="1000"/>
              </a:spcAft>
              <a:buClrTx/>
              <a:buSzTx/>
              <a:buFont typeface="Arial" pitchFamily="34" charset="0"/>
              <a:buChar char="•"/>
              <a:tabLst/>
            </a:pPr>
            <a:r>
              <a:rPr kumimoji="0" lang="en-US" sz="1600" b="1" i="0" u="none" strike="noStrike" cap="none" normalizeH="0" baseline="0" dirty="0" smtClean="0">
                <a:ln>
                  <a:noFill/>
                </a:ln>
                <a:solidFill>
                  <a:schemeClr val="tx1"/>
                </a:solidFill>
                <a:effectLst/>
                <a:latin typeface="Arial Narrow" pitchFamily="34" charset="0"/>
                <a:cs typeface="Arial" pitchFamily="34" charset="0"/>
              </a:rPr>
              <a:t>MATR                               </a:t>
            </a:r>
          </a:p>
          <a:p>
            <a:pPr marL="0" marR="0" lvl="0" indent="0" defTabSz="914400" rtl="0" eaLnBrk="1" fontAlgn="base" latinLnBrk="0" hangingPunct="1">
              <a:lnSpc>
                <a:spcPct val="100000"/>
              </a:lnSpc>
              <a:spcBef>
                <a:spcPct val="0"/>
              </a:spcBef>
              <a:spcAft>
                <a:spcPts val="1000"/>
              </a:spcAft>
              <a:buClrTx/>
              <a:buSzTx/>
              <a:buFont typeface="Arial" pitchFamily="34" charset="0"/>
              <a:buChar char="•"/>
              <a:tabLst/>
            </a:pPr>
            <a:r>
              <a:rPr kumimoji="0" lang="en-US" sz="1600" b="1" i="0" u="none" strike="noStrike" cap="none" normalizeH="0" baseline="0" dirty="0" smtClean="0">
                <a:ln>
                  <a:noFill/>
                </a:ln>
                <a:solidFill>
                  <a:schemeClr val="tx1"/>
                </a:solidFill>
                <a:effectLst/>
                <a:latin typeface="Arial Narrow" pitchFamily="34" charset="0"/>
                <a:cs typeface="Arial" pitchFamily="34" charset="0"/>
              </a:rPr>
              <a:t>Land Disposal Policy</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9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6" name="Title 1"/>
          <p:cNvSpPr txBox="1">
            <a:spLocks/>
          </p:cNvSpPr>
          <p:nvPr/>
        </p:nvSpPr>
        <p:spPr>
          <a:xfrm>
            <a:off x="1393304" y="188640"/>
            <a:ext cx="5554960" cy="504056"/>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MFMA SCM PPOS – ASSET MANAGEMENT</a:t>
            </a:r>
            <a:endParaRPr lang="en-ZA" sz="3200" b="1" dirty="0">
              <a:solidFill>
                <a:schemeClr val="tx1">
                  <a:lumMod val="75000"/>
                  <a:lumOff val="25000"/>
                </a:schemeClr>
              </a:solidFill>
            </a:endParaRPr>
          </a:p>
        </p:txBody>
      </p:sp>
      <p:sp>
        <p:nvSpPr>
          <p:cNvPr id="8" name="Rectangle 3"/>
          <p:cNvSpPr>
            <a:spLocks noChangeArrowheads="1"/>
          </p:cNvSpPr>
          <p:nvPr/>
        </p:nvSpPr>
        <p:spPr bwMode="auto">
          <a:xfrm>
            <a:off x="2627784" y="754832"/>
            <a:ext cx="612068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n-US" dirty="0" smtClean="0">
                <a:latin typeface="Arial Narrow" pitchFamily="34" charset="0"/>
              </a:rPr>
              <a:t>You are the Manager in the Waste Management Department of the Municipality and you have been approached by a service provider with an unsolicited bid to take over the Waste Management Services of the Municipality and render such services within a green city business management concept (an international company guarantees the technological solutions as well as the financial backing to the</a:t>
            </a:r>
            <a:r>
              <a:rPr lang="en-US" i="1" dirty="0" smtClean="0">
                <a:latin typeface="Arial Narrow" pitchFamily="34" charset="0"/>
              </a:rPr>
              <a:t> service provider)</a:t>
            </a:r>
            <a:r>
              <a:rPr lang="en-US" b="1" dirty="0" smtClean="0">
                <a:latin typeface="Arial Narrow" pitchFamily="34" charset="0"/>
              </a:rPr>
              <a:t>. </a:t>
            </a:r>
            <a:r>
              <a:rPr lang="en-US" dirty="0" smtClean="0">
                <a:latin typeface="Arial Narrow" pitchFamily="34" charset="0"/>
              </a:rPr>
              <a:t>The service provider will also provide a waste farming project (piggery) for the unemployed in the municipal area and convert the waste into agricultural water as well as energy/electricity conversion.  In return the service provider wants to be reimbursed for the electricity and water consumed and access for a period of 25 years to lease the waste management plant property and surrounding land belonging to the Municipality.</a:t>
            </a:r>
            <a:endParaRPr lang="en-ZA" b="1" dirty="0" smtClean="0">
              <a:latin typeface="Arial Narrow" pitchFamily="34" charset="0"/>
            </a:endParaRPr>
          </a:p>
          <a:p>
            <a:pPr algn="just"/>
            <a:r>
              <a:rPr lang="en-US" dirty="0" smtClean="0">
                <a:latin typeface="Arial Narrow" pitchFamily="34" charset="0"/>
              </a:rPr>
              <a:t> </a:t>
            </a:r>
            <a:endParaRPr lang="en-ZA" dirty="0" smtClean="0">
              <a:latin typeface="Arial Narrow" pitchFamily="34" charset="0"/>
            </a:endParaRPr>
          </a:p>
          <a:p>
            <a:pPr algn="just"/>
            <a:r>
              <a:rPr lang="en-US" dirty="0" smtClean="0">
                <a:latin typeface="Arial Narrow" pitchFamily="34" charset="0"/>
              </a:rPr>
              <a:t>You regard the project proposal as viable and want to instruct the SCM Unit to support you to </a:t>
            </a:r>
            <a:r>
              <a:rPr lang="en-US" dirty="0" err="1" smtClean="0">
                <a:latin typeface="Arial Narrow" pitchFamily="34" charset="0"/>
              </a:rPr>
              <a:t>realise</a:t>
            </a:r>
            <a:r>
              <a:rPr lang="en-US" dirty="0" smtClean="0">
                <a:latin typeface="Arial Narrow" pitchFamily="34" charset="0"/>
              </a:rPr>
              <a:t> the unsolicited bid.  What do you have to consider and what are all the requirements you have to adhere to achieve the above?</a:t>
            </a:r>
            <a:endParaRPr lang="en-ZA" dirty="0">
              <a:latin typeface="Arial Narrow"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F4B4B-1DA3-4C64-BEF4-4C458259B3CF}" type="slidenum">
              <a:rPr lang="en-ZA" smtClean="0"/>
              <a:pPr/>
              <a:t>41</a:t>
            </a:fld>
            <a:endParaRPr lang="en-ZA"/>
          </a:p>
        </p:txBody>
      </p:sp>
      <p:sp>
        <p:nvSpPr>
          <p:cNvPr id="5" name="Rectangle 4"/>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6" name="Title 1"/>
          <p:cNvSpPr txBox="1">
            <a:spLocks/>
          </p:cNvSpPr>
          <p:nvPr/>
        </p:nvSpPr>
        <p:spPr>
          <a:xfrm>
            <a:off x="1393304" y="188640"/>
            <a:ext cx="5554960" cy="504056"/>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MFMA SCM PPOS – ASSET MANAGEMENT</a:t>
            </a:r>
            <a:endParaRPr lang="en-ZA" sz="3200" b="1" dirty="0">
              <a:solidFill>
                <a:schemeClr val="tx1">
                  <a:lumMod val="75000"/>
                  <a:lumOff val="25000"/>
                </a:schemeClr>
              </a:solidFill>
            </a:endParaRPr>
          </a:p>
        </p:txBody>
      </p:sp>
      <p:grpSp>
        <p:nvGrpSpPr>
          <p:cNvPr id="3" name="Group 2"/>
          <p:cNvGrpSpPr>
            <a:grpSpLocks/>
          </p:cNvGrpSpPr>
          <p:nvPr/>
        </p:nvGrpSpPr>
        <p:grpSpPr bwMode="auto">
          <a:xfrm>
            <a:off x="251520" y="980728"/>
            <a:ext cx="8640960" cy="5256584"/>
            <a:chOff x="570" y="1815"/>
            <a:chExt cx="15911" cy="8295"/>
          </a:xfrm>
        </p:grpSpPr>
        <p:sp>
          <p:nvSpPr>
            <p:cNvPr id="211971" name="Text Box 3"/>
            <p:cNvSpPr txBox="1">
              <a:spLocks noChangeArrowheads="1"/>
            </p:cNvSpPr>
            <p:nvPr/>
          </p:nvSpPr>
          <p:spPr bwMode="auto">
            <a:xfrm>
              <a:off x="5295" y="7875"/>
              <a:ext cx="2205" cy="2235"/>
            </a:xfrm>
            <a:prstGeom prst="rect">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n-ZA" sz="800" b="1" i="0" u="none" strike="noStrike" cap="none" normalizeH="0" baseline="0" smtClean="0">
                  <a:ln>
                    <a:noFill/>
                  </a:ln>
                  <a:solidFill>
                    <a:schemeClr val="tx1"/>
                  </a:solidFill>
                  <a:effectLst/>
                  <a:latin typeface="Arial Narrow" pitchFamily="34" charset="0"/>
                  <a:cs typeface="Arial" pitchFamily="34" charset="0"/>
                </a:rPr>
                <a:t>STEP 3 (b)</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en-ZA" sz="800" b="0" i="0" u="none" strike="noStrike" cap="none" normalizeH="0" baseline="0" smtClean="0">
                <a:ln>
                  <a:noFill/>
                </a:ln>
                <a:solidFill>
                  <a:schemeClr val="tx1"/>
                </a:solidFill>
                <a:effectLst/>
                <a:latin typeface="Arial Narrow"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en-ZA" sz="800" b="1" i="0" u="none" strike="noStrike" cap="none" normalizeH="0" baseline="0" smtClean="0">
                  <a:ln>
                    <a:noFill/>
                  </a:ln>
                  <a:solidFill>
                    <a:schemeClr val="tx1"/>
                  </a:solidFill>
                  <a:effectLst/>
                  <a:latin typeface="Arial Narrow" pitchFamily="34" charset="0"/>
                  <a:cs typeface="Arial" pitchFamily="34" charset="0"/>
                </a:rPr>
                <a:t>MM</a:t>
              </a:r>
              <a:r>
                <a:rPr kumimoji="0" lang="en-ZA" sz="800" b="0" i="0" u="none" strike="noStrike" cap="none" normalizeH="0" baseline="0" smtClean="0">
                  <a:ln>
                    <a:noFill/>
                  </a:ln>
                  <a:solidFill>
                    <a:schemeClr val="tx1"/>
                  </a:solidFill>
                  <a:effectLst/>
                  <a:latin typeface="Arial Narrow" pitchFamily="34" charset="0"/>
                  <a:cs typeface="Arial" pitchFamily="34" charset="0"/>
                </a:rPr>
                <a:t> to inform local community as per MSA section 78(3)(a) of intention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1972" name="Text Box 4"/>
            <p:cNvSpPr txBox="1">
              <a:spLocks noChangeArrowheads="1"/>
            </p:cNvSpPr>
            <p:nvPr/>
          </p:nvSpPr>
          <p:spPr bwMode="auto">
            <a:xfrm>
              <a:off x="570" y="1890"/>
              <a:ext cx="2340" cy="5985"/>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ZA" sz="800" b="1" i="0" u="none" strike="noStrike" cap="none" normalizeH="0" baseline="0" smtClean="0">
                  <a:ln>
                    <a:noFill/>
                  </a:ln>
                  <a:solidFill>
                    <a:schemeClr val="tx1"/>
                  </a:solidFill>
                  <a:effectLst/>
                  <a:latin typeface="Arial Narrow" pitchFamily="34" charset="0"/>
                  <a:cs typeface="Arial" pitchFamily="34" charset="0"/>
                </a:rPr>
                <a:t>STEP 1 (a)</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800" b="1" i="0" u="none" strike="noStrike" cap="none" normalizeH="0" baseline="0" smtClean="0">
                  <a:ln>
                    <a:noFill/>
                  </a:ln>
                  <a:solidFill>
                    <a:schemeClr val="tx1"/>
                  </a:solidFill>
                  <a:effectLst/>
                  <a:latin typeface="Arial Narrow" pitchFamily="34" charset="0"/>
                  <a:cs typeface="Arial" pitchFamily="34" charset="0"/>
                </a:rPr>
                <a:t>Supplier </a:t>
              </a:r>
              <a:r>
                <a:rPr kumimoji="0" lang="en-ZA" sz="800" b="0" i="0" u="none" strike="noStrike" cap="none" normalizeH="0" baseline="0" smtClean="0">
                  <a:ln>
                    <a:noFill/>
                  </a:ln>
                  <a:solidFill>
                    <a:schemeClr val="tx1"/>
                  </a:solidFill>
                  <a:effectLst/>
                  <a:latin typeface="Arial Narrow" pitchFamily="34" charset="0"/>
                  <a:cs typeface="Arial" pitchFamily="34" charset="0"/>
                </a:rPr>
                <a:t>to submit proposal motivating</a:t>
              </a:r>
            </a:p>
            <a:p>
              <a:pPr marL="457200" marR="0" lvl="1"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0" i="0" u="none" strike="noStrike" cap="none" normalizeH="0" baseline="0" smtClean="0">
                  <a:ln>
                    <a:noFill/>
                  </a:ln>
                  <a:solidFill>
                    <a:schemeClr val="tx1"/>
                  </a:solidFill>
                  <a:effectLst/>
                  <a:latin typeface="Arial Narrow" pitchFamily="34" charset="0"/>
                  <a:cs typeface="Arial" pitchFamily="34" charset="0"/>
                </a:rPr>
                <a:t>the product or service offered is a demonstrably or proven unique innovative concept;</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0" i="0" u="none" strike="noStrike" cap="none" normalizeH="0" baseline="0" smtClean="0">
                  <a:ln>
                    <a:noFill/>
                  </a:ln>
                  <a:solidFill>
                    <a:schemeClr val="tx1"/>
                  </a:solidFill>
                  <a:effectLst/>
                  <a:latin typeface="Arial Narrow" pitchFamily="34" charset="0"/>
                  <a:cs typeface="Arial" pitchFamily="34" charset="0"/>
                </a:rPr>
                <a:t>the product or service will be exceptionally beneficial to, or have exceptional cost advantages for, the municipality;</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0" i="0" u="none" strike="noStrike" cap="none" normalizeH="0" baseline="0" smtClean="0">
                  <a:ln>
                    <a:noFill/>
                  </a:ln>
                  <a:solidFill>
                    <a:schemeClr val="tx1"/>
                  </a:solidFill>
                  <a:effectLst/>
                  <a:latin typeface="Arial Narrow" pitchFamily="34" charset="0"/>
                  <a:cs typeface="Arial" pitchFamily="34" charset="0"/>
                </a:rPr>
                <a:t>the person who made the bid is the sole supplier of the product or service; and</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0" i="0" u="none" strike="noStrike" cap="none" normalizeH="0" baseline="0" smtClean="0">
                  <a:ln>
                    <a:noFill/>
                  </a:ln>
                  <a:solidFill>
                    <a:schemeClr val="tx1"/>
                  </a:solidFill>
                  <a:effectLst/>
                  <a:latin typeface="Arial Narrow" pitchFamily="34" charset="0"/>
                  <a:cs typeface="Arial" pitchFamily="34" charset="0"/>
                </a:rPr>
                <a:t>the reasons why it would be impractical to follow  the normal bidding processes.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1973" name="Text Box 5"/>
            <p:cNvSpPr txBox="1">
              <a:spLocks noChangeArrowheads="1"/>
            </p:cNvSpPr>
            <p:nvPr/>
          </p:nvSpPr>
          <p:spPr bwMode="auto">
            <a:xfrm>
              <a:off x="3300" y="1890"/>
              <a:ext cx="1590" cy="5895"/>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smtClean="0">
                  <a:ln>
                    <a:noFill/>
                  </a:ln>
                  <a:solidFill>
                    <a:schemeClr val="tx1"/>
                  </a:solidFill>
                  <a:effectLst/>
                  <a:latin typeface="Arial Narrow" pitchFamily="34" charset="0"/>
                  <a:cs typeface="Arial" pitchFamily="34" charset="0"/>
                </a:rPr>
                <a:t>STEP 2(a)</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smtClean="0">
                  <a:ln>
                    <a:noFill/>
                  </a:ln>
                  <a:solidFill>
                    <a:schemeClr val="tx1"/>
                  </a:solidFill>
                  <a:effectLst/>
                  <a:latin typeface="Arial Narrow" pitchFamily="34" charset="0"/>
                  <a:cs typeface="Arial" pitchFamily="34" charset="0"/>
                </a:rPr>
                <a:t>MM </a:t>
              </a:r>
              <a:r>
                <a:rPr kumimoji="0" lang="en-ZA" sz="900" b="0" i="0" u="none" strike="noStrike" cap="none" normalizeH="0" baseline="0" smtClean="0">
                  <a:ln>
                    <a:noFill/>
                  </a:ln>
                  <a:solidFill>
                    <a:schemeClr val="tx1"/>
                  </a:solidFill>
                  <a:effectLst/>
                  <a:latin typeface="Arial Narrow" pitchFamily="34" charset="0"/>
                  <a:cs typeface="Arial" pitchFamily="34" charset="0"/>
                </a:rPr>
                <a:t>decision to consider bid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1974" name="Text Box 6"/>
            <p:cNvSpPr txBox="1">
              <a:spLocks noChangeArrowheads="1"/>
            </p:cNvSpPr>
            <p:nvPr/>
          </p:nvSpPr>
          <p:spPr bwMode="auto">
            <a:xfrm>
              <a:off x="8220" y="1890"/>
              <a:ext cx="2070" cy="5985"/>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ZA" sz="800" b="1" i="0" u="none" strike="noStrike" cap="none" normalizeH="0" baseline="0" smtClean="0">
                  <a:ln>
                    <a:noFill/>
                  </a:ln>
                  <a:solidFill>
                    <a:schemeClr val="tx1"/>
                  </a:solidFill>
                  <a:effectLst/>
                  <a:latin typeface="Arial Narrow" pitchFamily="34" charset="0"/>
                  <a:cs typeface="Arial" pitchFamily="34" charset="0"/>
                </a:rPr>
                <a:t>STEP 4(a)</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800" b="1" i="0" u="none" strike="noStrike" cap="none" normalizeH="0" baseline="0" smtClean="0">
                  <a:ln>
                    <a:noFill/>
                  </a:ln>
                  <a:solidFill>
                    <a:schemeClr val="tx1"/>
                  </a:solidFill>
                  <a:effectLst/>
                  <a:latin typeface="Arial Narrow" pitchFamily="34" charset="0"/>
                  <a:cs typeface="Arial" pitchFamily="34" charset="0"/>
                </a:rPr>
                <a:t>MM </a:t>
              </a:r>
              <a:r>
                <a:rPr kumimoji="0" lang="en-ZA" sz="800" b="0" i="0" u="none" strike="noStrike" cap="none" normalizeH="0" baseline="0" smtClean="0">
                  <a:ln>
                    <a:noFill/>
                  </a:ln>
                  <a:solidFill>
                    <a:schemeClr val="tx1"/>
                  </a:solidFill>
                  <a:effectLst/>
                  <a:latin typeface="Arial Narrow" pitchFamily="34" charset="0"/>
                  <a:cs typeface="Arial" pitchFamily="34" charset="0"/>
                </a:rPr>
                <a:t>to inform treasury in accordance with MFMA SCM TR 37(4) &amp; MFMA 33</a:t>
              </a:r>
              <a:r>
                <a:rPr kumimoji="0" lang="en-ZA" sz="800" b="0" i="0" u="none" strike="noStrike" cap="none" normalizeH="0" baseline="0" smtClean="0">
                  <a:ln>
                    <a:noFill/>
                  </a:ln>
                  <a:solidFill>
                    <a:schemeClr val="tx1"/>
                  </a:solidFill>
                  <a:effectLst/>
                  <a:latin typeface="Arial Narrow" pitchFamily="34" charset="0"/>
                  <a:cs typeface="Arial" pitchFamily="34" charset="0"/>
                  <a:sym typeface="Symbol" pitchFamily="18" charset="2"/>
                </a:rPr>
                <a:t></a:t>
              </a:r>
              <a:endParaRPr kumimoji="0" lang="en-ZA" sz="800" b="0" i="0" u="none" strike="noStrike" cap="none" normalizeH="0" baseline="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800" b="0" i="0" u="none" strike="noStrike" cap="none" normalizeH="0" baseline="0" smtClean="0">
                  <a:ln>
                    <a:noFill/>
                  </a:ln>
                  <a:solidFill>
                    <a:schemeClr val="tx1"/>
                  </a:solidFill>
                  <a:effectLst/>
                  <a:latin typeface="Arial Narrow" pitchFamily="34" charset="0"/>
                  <a:cs typeface="Arial" pitchFamily="34" charset="0"/>
                </a:rPr>
                <a:t>“... it must submit such comments, including any responses from the unsolicited bidder, to the National Treasury and the relevant provincial treasury for comment”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1975" name="Text Box 7"/>
            <p:cNvSpPr txBox="1">
              <a:spLocks noChangeArrowheads="1"/>
            </p:cNvSpPr>
            <p:nvPr/>
          </p:nvSpPr>
          <p:spPr bwMode="auto">
            <a:xfrm>
              <a:off x="10935" y="1815"/>
              <a:ext cx="2010" cy="6060"/>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ZA" sz="800" b="1" i="0" u="none" strike="noStrike" cap="none" normalizeH="0" baseline="0" smtClean="0">
                  <a:ln>
                    <a:noFill/>
                  </a:ln>
                  <a:solidFill>
                    <a:schemeClr val="tx1"/>
                  </a:solidFill>
                  <a:effectLst/>
                  <a:latin typeface="Arial Narrow" pitchFamily="34" charset="0"/>
                  <a:cs typeface="Arial" pitchFamily="34" charset="0"/>
                </a:rPr>
                <a:t>STEP 5(a)</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800" b="1" i="0" u="none" strike="noStrike" cap="none" normalizeH="0" baseline="0" smtClean="0">
                  <a:ln>
                    <a:noFill/>
                  </a:ln>
                  <a:solidFill>
                    <a:schemeClr val="tx1"/>
                  </a:solidFill>
                  <a:effectLst/>
                  <a:latin typeface="Arial Narrow" pitchFamily="34" charset="0"/>
                  <a:cs typeface="Arial" pitchFamily="34" charset="0"/>
                </a:rPr>
                <a:t>Adj Comm</a:t>
              </a:r>
              <a:r>
                <a:rPr kumimoji="0" lang="en-ZA" sz="800" b="0" i="0" u="none" strike="noStrike" cap="none" normalizeH="0" baseline="0" smtClean="0">
                  <a:ln>
                    <a:noFill/>
                  </a:ln>
                  <a:solidFill>
                    <a:schemeClr val="tx1"/>
                  </a:solidFill>
                  <a:effectLst/>
                  <a:latin typeface="Arial Narrow" pitchFamily="34" charset="0"/>
                  <a:cs typeface="Arial" pitchFamily="34" charset="0"/>
                </a:rPr>
                <a:t> to consider and advise </a:t>
              </a:r>
              <a:r>
                <a:rPr kumimoji="0" lang="en-ZA" sz="800" b="1" i="0" u="none" strike="noStrike" cap="none" normalizeH="0" baseline="0" smtClean="0">
                  <a:ln>
                    <a:noFill/>
                  </a:ln>
                  <a:solidFill>
                    <a:schemeClr val="tx1"/>
                  </a:solidFill>
                  <a:effectLst/>
                  <a:latin typeface="Arial Narrow" pitchFamily="34" charset="0"/>
                  <a:cs typeface="Arial" pitchFamily="34" charset="0"/>
                </a:rPr>
                <a:t>MM:</a:t>
              </a:r>
            </a:p>
            <a:p>
              <a:pPr marL="457200" marR="0" lvl="1"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0" i="0" u="none" strike="noStrike" cap="none" normalizeH="0" baseline="0" smtClean="0">
                  <a:ln>
                    <a:noFill/>
                  </a:ln>
                  <a:solidFill>
                    <a:schemeClr val="tx1"/>
                  </a:solidFill>
                  <a:effectLst/>
                  <a:latin typeface="Arial Narrow" pitchFamily="34" charset="0"/>
                  <a:cs typeface="Arial" pitchFamily="34" charset="0"/>
                </a:rPr>
                <a:t>any comments submitted by the public; and</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0" i="0" u="none" strike="noStrike" cap="none" normalizeH="0" baseline="0" smtClean="0">
                  <a:ln>
                    <a:noFill/>
                  </a:ln>
                  <a:solidFill>
                    <a:schemeClr val="tx1"/>
                  </a:solidFill>
                  <a:effectLst/>
                  <a:latin typeface="Arial Narrow" pitchFamily="34" charset="0"/>
                  <a:cs typeface="Arial" pitchFamily="34" charset="0"/>
                </a:rPr>
                <a:t>any written comments and recommendations of the National Treasury or the relevant provincial treasury.</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8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8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1976" name="Text Box 8"/>
            <p:cNvSpPr txBox="1">
              <a:spLocks noChangeArrowheads="1"/>
            </p:cNvSpPr>
            <p:nvPr/>
          </p:nvSpPr>
          <p:spPr bwMode="auto">
            <a:xfrm>
              <a:off x="5295" y="1890"/>
              <a:ext cx="2205" cy="5895"/>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ZA" sz="800" b="1" i="0" u="none" strike="noStrike" cap="none" normalizeH="0" baseline="0" smtClean="0">
                  <a:ln>
                    <a:noFill/>
                  </a:ln>
                  <a:solidFill>
                    <a:schemeClr val="tx1"/>
                  </a:solidFill>
                  <a:effectLst/>
                  <a:latin typeface="Arial Narrow" pitchFamily="34" charset="0"/>
                  <a:cs typeface="Arial" pitchFamily="34" charset="0"/>
                </a:rPr>
                <a:t>STEP 3 (a)</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800" b="1" i="0" u="none" strike="noStrike" cap="none" normalizeH="0" baseline="0" smtClean="0">
                  <a:ln>
                    <a:noFill/>
                  </a:ln>
                  <a:solidFill>
                    <a:schemeClr val="tx1"/>
                  </a:solidFill>
                  <a:effectLst/>
                  <a:latin typeface="Arial Narrow" pitchFamily="34" charset="0"/>
                  <a:cs typeface="Arial" pitchFamily="34" charset="0"/>
                </a:rPr>
                <a:t>MM </a:t>
              </a:r>
              <a:r>
                <a:rPr kumimoji="0" lang="en-ZA" sz="800" b="0" i="0" u="none" strike="noStrike" cap="none" normalizeH="0" baseline="0" smtClean="0">
                  <a:ln>
                    <a:noFill/>
                  </a:ln>
                  <a:solidFill>
                    <a:schemeClr val="tx1"/>
                  </a:solidFill>
                  <a:effectLst/>
                  <a:latin typeface="Arial Narrow" pitchFamily="34" charset="0"/>
                  <a:cs typeface="Arial" pitchFamily="34" charset="0"/>
                </a:rPr>
                <a:t>to inform public in accordance with MFMA 33</a:t>
              </a:r>
              <a:r>
                <a:rPr kumimoji="0" lang="en-ZA" sz="800" b="0" i="0" u="none" strike="noStrike" cap="none" normalizeH="0" baseline="0" smtClean="0">
                  <a:ln>
                    <a:noFill/>
                  </a:ln>
                  <a:solidFill>
                    <a:schemeClr val="tx1"/>
                  </a:solidFill>
                  <a:effectLst/>
                  <a:latin typeface="Arial Narrow" pitchFamily="34" charset="0"/>
                  <a:cs typeface="Arial" pitchFamily="34" charset="0"/>
                  <a:sym typeface="Symbol" pitchFamily="18" charset="2"/>
                </a:rPr>
                <a:t></a:t>
              </a:r>
              <a:r>
                <a:rPr kumimoji="0" lang="en-ZA" sz="800" b="0" i="0" u="none" strike="noStrike" cap="none" normalizeH="0" baseline="0" smtClean="0">
                  <a:ln>
                    <a:noFill/>
                  </a:ln>
                  <a:solidFill>
                    <a:schemeClr val="tx1"/>
                  </a:solidFill>
                  <a:effectLst/>
                  <a:latin typeface="Arial Narrow" pitchFamily="34" charset="0"/>
                  <a:cs typeface="Arial" pitchFamily="34" charset="0"/>
                </a:rPr>
                <a:t> and MSA 21A</a:t>
              </a:r>
              <a:r>
                <a:rPr kumimoji="0" lang="en-ZA" sz="800" b="1" i="0" u="none" strike="noStrike" cap="none" normalizeH="0" baseline="0" smtClean="0">
                  <a:ln>
                    <a:noFill/>
                  </a:ln>
                  <a:solidFill>
                    <a:schemeClr val="tx1"/>
                  </a:solidFill>
                  <a:effectLst/>
                  <a:latin typeface="Arial Narrow" pitchFamily="34" charset="0"/>
                  <a:cs typeface="Arial" pitchFamily="34" charset="0"/>
                </a:rPr>
                <a:t>,</a:t>
              </a:r>
              <a:r>
                <a:rPr kumimoji="0" lang="en-ZA" sz="800" b="0" i="0" u="none" strike="noStrike" cap="none" normalizeH="0" baseline="0" smtClean="0">
                  <a:ln>
                    <a:noFill/>
                  </a:ln>
                  <a:solidFill>
                    <a:schemeClr val="tx1"/>
                  </a:solidFill>
                  <a:effectLst/>
                  <a:latin typeface="Arial Narrow" pitchFamily="34" charset="0"/>
                  <a:cs typeface="Arial" pitchFamily="34" charset="0"/>
                </a:rPr>
                <a:t> together with:</a:t>
              </a:r>
            </a:p>
            <a:p>
              <a:pPr marL="457200" marR="0" lvl="1"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0" i="0" u="none" strike="noStrike" cap="none" normalizeH="0" baseline="0" smtClean="0">
                  <a:ln>
                    <a:noFill/>
                  </a:ln>
                  <a:solidFill>
                    <a:schemeClr val="tx1"/>
                  </a:solidFill>
                  <a:effectLst/>
                  <a:latin typeface="Arial Narrow" pitchFamily="34" charset="0"/>
                  <a:cs typeface="Arial" pitchFamily="34" charset="0"/>
                </a:rPr>
                <a:t>its reasons as to why the bid should not be open to other competitors;</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0" i="0" u="none" strike="noStrike" cap="none" normalizeH="0" baseline="0" smtClean="0">
                  <a:ln>
                    <a:noFill/>
                  </a:ln>
                  <a:solidFill>
                    <a:schemeClr val="tx1"/>
                  </a:solidFill>
                  <a:effectLst/>
                  <a:latin typeface="Arial Narrow" pitchFamily="34" charset="0"/>
                  <a:cs typeface="Arial" pitchFamily="34" charset="0"/>
                </a:rPr>
                <a:t>an explanation of the potential benefits for the municipality or entity were it to accept the unsolicited bid; and</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0" i="0" u="none" strike="noStrike" cap="none" normalizeH="0" baseline="0" smtClean="0">
                  <a:ln>
                    <a:noFill/>
                  </a:ln>
                  <a:solidFill>
                    <a:schemeClr val="tx1"/>
                  </a:solidFill>
                  <a:effectLst/>
                  <a:latin typeface="Arial Narrow" pitchFamily="34" charset="0"/>
                  <a:cs typeface="Arial" pitchFamily="34" charset="0"/>
                </a:rPr>
                <a:t>an invitation to the public or other potential suppliers to submit their comments within 30 days of the notice.</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800" b="0" i="0" u="none" strike="noStrike" cap="none" normalizeH="0" baseline="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800" b="0" i="0" u="none" strike="noStrike" cap="none" normalizeH="0" baseline="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800" b="0" i="0" u="none" strike="noStrike" cap="none" normalizeH="0" baseline="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1977" name="Text Box 9"/>
            <p:cNvSpPr txBox="1">
              <a:spLocks noChangeArrowheads="1"/>
            </p:cNvSpPr>
            <p:nvPr/>
          </p:nvSpPr>
          <p:spPr bwMode="auto">
            <a:xfrm>
              <a:off x="15135" y="4770"/>
              <a:ext cx="1346" cy="3225"/>
            </a:xfrm>
            <a:prstGeom prst="re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ZA" sz="800" b="1" i="0" u="none" strike="noStrike" cap="none" normalizeH="0" baseline="0" smtClean="0">
                  <a:ln>
                    <a:noFill/>
                  </a:ln>
                  <a:solidFill>
                    <a:schemeClr val="tx1"/>
                  </a:solidFill>
                  <a:effectLst/>
                  <a:latin typeface="Arial Narrow" pitchFamily="34" charset="0"/>
                  <a:cs typeface="Arial" pitchFamily="34" charset="0"/>
                </a:rPr>
                <a:t>STEP 7</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800" b="1" i="0" u="none" strike="noStrike" cap="none" normalizeH="0" baseline="0" smtClean="0">
                  <a:ln>
                    <a:noFill/>
                  </a:ln>
                  <a:solidFill>
                    <a:schemeClr val="tx1"/>
                  </a:solidFill>
                  <a:effectLst/>
                  <a:latin typeface="Arial Narrow" pitchFamily="34" charset="0"/>
                  <a:cs typeface="Arial" pitchFamily="34" charset="0"/>
                </a:rPr>
                <a:t>MM t</a:t>
              </a:r>
              <a:r>
                <a:rPr kumimoji="0" lang="en-ZA" sz="800" b="0" i="0" u="none" strike="noStrike" cap="none" normalizeH="0" baseline="0" smtClean="0">
                  <a:ln>
                    <a:noFill/>
                  </a:ln>
                  <a:solidFill>
                    <a:schemeClr val="tx1"/>
                  </a:solidFill>
                  <a:effectLst/>
                  <a:latin typeface="Arial Narrow" pitchFamily="34" charset="0"/>
                  <a:cs typeface="Arial" pitchFamily="34" charset="0"/>
                </a:rPr>
                <a:t>o conclude contract 30 days after Step 6, as per MFMA SCM TR 37 (9)</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1978" name="Text Box 10"/>
            <p:cNvSpPr txBox="1">
              <a:spLocks noChangeArrowheads="1"/>
            </p:cNvSpPr>
            <p:nvPr/>
          </p:nvSpPr>
          <p:spPr bwMode="auto">
            <a:xfrm>
              <a:off x="570" y="7875"/>
              <a:ext cx="2340" cy="2235"/>
            </a:xfrm>
            <a:prstGeom prst="rect">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ZA" sz="800" b="1" i="0" u="none" strike="noStrike" cap="none" normalizeH="0" baseline="0" smtClean="0">
                  <a:ln>
                    <a:noFill/>
                  </a:ln>
                  <a:solidFill>
                    <a:schemeClr val="tx1"/>
                  </a:solidFill>
                  <a:effectLst/>
                  <a:latin typeface="Arial Narrow" pitchFamily="34" charset="0"/>
                  <a:cs typeface="Arial" pitchFamily="34" charset="0"/>
                </a:rPr>
                <a:t>STEP 1(b) – service provider appt by MM</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800" b="0" i="0" u="none" strike="noStrike" cap="none" normalizeH="0" baseline="0" smtClean="0">
                  <a:ln>
                    <a:noFill/>
                  </a:ln>
                  <a:solidFill>
                    <a:schemeClr val="tx1"/>
                  </a:solidFill>
                  <a:effectLst/>
                  <a:latin typeface="Arial Narrow" pitchFamily="34" charset="0"/>
                  <a:cs typeface="Arial" pitchFamily="34" charset="0"/>
                </a:rPr>
                <a:t>MSA section 77(b) – (f) &amp; 78(a) – (b) assessment to be conducted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1979" name="Text Box 11"/>
            <p:cNvSpPr txBox="1">
              <a:spLocks noChangeArrowheads="1"/>
            </p:cNvSpPr>
            <p:nvPr/>
          </p:nvSpPr>
          <p:spPr bwMode="auto">
            <a:xfrm>
              <a:off x="11070" y="5745"/>
              <a:ext cx="1740" cy="2040"/>
            </a:xfrm>
            <a:prstGeom prst="rect">
              <a:avLst/>
            </a:prstGeom>
            <a:solidFill>
              <a:srgbClr val="FFFFFF"/>
            </a:solidFill>
            <a:ln w="63500" cmpd="thickThin">
              <a:solidFill>
                <a:srgbClr val="FF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800" b="1" i="1" u="none" strike="noStrike" cap="none" normalizeH="0" baseline="0" smtClean="0">
                  <a:ln>
                    <a:noFill/>
                  </a:ln>
                  <a:solidFill>
                    <a:schemeClr val="tx1"/>
                  </a:solidFill>
                  <a:effectLst/>
                  <a:latin typeface="Arial Narrow" pitchFamily="34" charset="0"/>
                  <a:cs typeface="Arial" pitchFamily="34" charset="0"/>
                </a:rPr>
                <a:t>NOTE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800" b="0" i="0" u="none" strike="noStrike" cap="none" normalizeH="0" baseline="0" smtClean="0">
                  <a:ln>
                    <a:noFill/>
                  </a:ln>
                  <a:solidFill>
                    <a:schemeClr val="tx1"/>
                  </a:solidFill>
                  <a:effectLst/>
                  <a:latin typeface="Arial Narrow" pitchFamily="34" charset="0"/>
                  <a:cs typeface="Arial" pitchFamily="34" charset="0"/>
                </a:rPr>
                <a:t>MM decision not in line with Treasury comments, adhere to MFMA SCM TR 37 within 7 days – inform AGSA and</a:t>
              </a:r>
              <a:r>
                <a:rPr kumimoji="0" lang="en-ZA" sz="900" b="0" i="0" u="none" strike="noStrike" cap="none" normalizeH="0" baseline="0" smtClean="0">
                  <a:ln>
                    <a:noFill/>
                  </a:ln>
                  <a:solidFill>
                    <a:schemeClr val="tx1"/>
                  </a:solidFill>
                  <a:effectLst/>
                  <a:latin typeface="Arial Narrow" pitchFamily="34" charset="0"/>
                  <a:cs typeface="Arial" pitchFamily="34" charset="0"/>
                </a:rPr>
                <a:t> PT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1980" name="Text Box 12"/>
            <p:cNvSpPr txBox="1">
              <a:spLocks noChangeArrowheads="1"/>
            </p:cNvSpPr>
            <p:nvPr/>
          </p:nvSpPr>
          <p:spPr bwMode="auto">
            <a:xfrm>
              <a:off x="8220" y="7875"/>
              <a:ext cx="4725" cy="2235"/>
            </a:xfrm>
            <a:prstGeom prst="rect">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ZA" sz="800" b="1" i="0" u="none" strike="noStrike" cap="none" normalizeH="0" baseline="0" smtClean="0">
                  <a:ln>
                    <a:noFill/>
                  </a:ln>
                  <a:solidFill>
                    <a:schemeClr val="tx1"/>
                  </a:solidFill>
                  <a:effectLst/>
                  <a:latin typeface="Arial Narrow" pitchFamily="34" charset="0"/>
                  <a:cs typeface="Arial" pitchFamily="34" charset="0"/>
                </a:rPr>
                <a:t>STEP 4(b) &amp; STEP 5 (b) – service provider appt by MM</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800" b="0" i="0" u="none" strike="noStrike" cap="none" normalizeH="0" baseline="0" smtClean="0">
                  <a:ln>
                    <a:noFill/>
                  </a:ln>
                  <a:solidFill>
                    <a:schemeClr val="tx1"/>
                  </a:solidFill>
                  <a:effectLst/>
                  <a:latin typeface="Arial Narrow" pitchFamily="34" charset="0"/>
                  <a:cs typeface="Arial" pitchFamily="34" charset="0"/>
                </a:rPr>
                <a:t>Conduct MSA section 78(3)(b) &amp; (c) study and compile report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1981" name="Text Box 13"/>
            <p:cNvSpPr txBox="1">
              <a:spLocks noChangeArrowheads="1"/>
            </p:cNvSpPr>
            <p:nvPr/>
          </p:nvSpPr>
          <p:spPr bwMode="auto">
            <a:xfrm>
              <a:off x="13365" y="4770"/>
              <a:ext cx="1530" cy="2565"/>
            </a:xfrm>
            <a:prstGeom prst="re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ZA" sz="800" b="1" i="0" u="none" strike="noStrike" cap="none" normalizeH="0" baseline="0" smtClean="0">
                  <a:ln>
                    <a:noFill/>
                  </a:ln>
                  <a:solidFill>
                    <a:schemeClr val="tx1"/>
                  </a:solidFill>
                  <a:effectLst/>
                  <a:latin typeface="Arial Narrow" pitchFamily="34" charset="0"/>
                  <a:cs typeface="Arial" pitchFamily="34" charset="0"/>
                </a:rPr>
                <a:t>STEP 6</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800" b="1" i="0" u="none" strike="noStrike" cap="none" normalizeH="0" baseline="0" smtClean="0">
                  <a:ln>
                    <a:noFill/>
                  </a:ln>
                  <a:solidFill>
                    <a:schemeClr val="tx1"/>
                  </a:solidFill>
                  <a:effectLst/>
                  <a:latin typeface="Arial Narrow" pitchFamily="34" charset="0"/>
                  <a:cs typeface="Arial" pitchFamily="34" charset="0"/>
                </a:rPr>
                <a:t>Council</a:t>
              </a:r>
              <a:r>
                <a:rPr kumimoji="0" lang="en-ZA" sz="800" b="0" i="0" u="none" strike="noStrike" cap="none" normalizeH="0" baseline="0" smtClean="0">
                  <a:ln>
                    <a:noFill/>
                  </a:ln>
                  <a:solidFill>
                    <a:schemeClr val="tx1"/>
                  </a:solidFill>
                  <a:effectLst/>
                  <a:latin typeface="Arial Narrow" pitchFamily="34" charset="0"/>
                  <a:cs typeface="Arial" pitchFamily="34" charset="0"/>
                </a:rPr>
                <a:t> decision as per MSA 78 and to note content of agreement as per MFMA 33</a:t>
              </a:r>
              <a:r>
                <a:rPr kumimoji="0" lang="en-ZA" sz="800" b="0" i="0" u="none" strike="noStrike" cap="none" normalizeH="0" baseline="0" smtClean="0">
                  <a:ln>
                    <a:noFill/>
                  </a:ln>
                  <a:solidFill>
                    <a:schemeClr val="tx1"/>
                  </a:solidFill>
                  <a:effectLst/>
                  <a:latin typeface="Arial Narrow" pitchFamily="34" charset="0"/>
                  <a:cs typeface="Arial" pitchFamily="34" charset="0"/>
                  <a:sym typeface="Symbol" pitchFamily="18" charset="2"/>
                </a:rPr>
                <a:t></a:t>
              </a:r>
              <a:endParaRPr kumimoji="0" lang="en-ZA" sz="800" b="0" i="0" u="none" strike="noStrike" cap="none" normalizeH="0" baseline="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1982" name="Text Box 14"/>
            <p:cNvSpPr txBox="1">
              <a:spLocks noChangeArrowheads="1"/>
            </p:cNvSpPr>
            <p:nvPr/>
          </p:nvSpPr>
          <p:spPr bwMode="auto">
            <a:xfrm>
              <a:off x="3300" y="7875"/>
              <a:ext cx="1590" cy="2235"/>
            </a:xfrm>
            <a:prstGeom prst="rect">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ZA" sz="800" b="1" i="0" u="none" strike="noStrike" cap="none" normalizeH="0" baseline="0" smtClean="0">
                  <a:ln>
                    <a:noFill/>
                  </a:ln>
                  <a:solidFill>
                    <a:schemeClr val="tx1"/>
                  </a:solidFill>
                  <a:effectLst/>
                  <a:latin typeface="Arial Narrow" pitchFamily="34" charset="0"/>
                  <a:cs typeface="Arial" pitchFamily="34" charset="0"/>
                </a:rPr>
                <a:t>STEP 2(b)</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800" b="1" i="0" u="none" strike="noStrike" cap="none" normalizeH="0" baseline="0" smtClean="0">
                  <a:ln>
                    <a:noFill/>
                  </a:ln>
                  <a:solidFill>
                    <a:schemeClr val="tx1"/>
                  </a:solidFill>
                  <a:effectLst/>
                  <a:latin typeface="Arial Narrow" pitchFamily="34" charset="0"/>
                  <a:cs typeface="Arial" pitchFamily="34" charset="0"/>
                </a:rPr>
                <a:t>Council</a:t>
              </a:r>
              <a:r>
                <a:rPr kumimoji="0" lang="en-ZA" sz="800" b="0" i="0" u="none" strike="noStrike" cap="none" normalizeH="0" baseline="0" smtClean="0">
                  <a:ln>
                    <a:noFill/>
                  </a:ln>
                  <a:solidFill>
                    <a:schemeClr val="tx1"/>
                  </a:solidFill>
                  <a:effectLst/>
                  <a:latin typeface="Arial Narrow" pitchFamily="34" charset="0"/>
                  <a:cs typeface="Arial" pitchFamily="34" charset="0"/>
                </a:rPr>
                <a:t> decision to continue with MSA 78 – external mechanism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1983" name="AutoShape 15"/>
            <p:cNvSpPr>
              <a:spLocks noChangeArrowheads="1"/>
            </p:cNvSpPr>
            <p:nvPr/>
          </p:nvSpPr>
          <p:spPr bwMode="auto">
            <a:xfrm>
              <a:off x="2820" y="3642"/>
              <a:ext cx="900" cy="765"/>
            </a:xfrm>
            <a:prstGeom prst="rightArrow">
              <a:avLst>
                <a:gd name="adj1" fmla="val 50000"/>
                <a:gd name="adj2" fmla="val 29412"/>
              </a:avLst>
            </a:prstGeom>
            <a:solidFill>
              <a:srgbClr val="C6D9F1"/>
            </a:solidFill>
            <a:ln w="9525">
              <a:solidFill>
                <a:srgbClr val="8DB3E2"/>
              </a:solidFill>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211984" name="AutoShape 16"/>
            <p:cNvSpPr>
              <a:spLocks noChangeArrowheads="1"/>
            </p:cNvSpPr>
            <p:nvPr/>
          </p:nvSpPr>
          <p:spPr bwMode="auto">
            <a:xfrm>
              <a:off x="4545" y="3642"/>
              <a:ext cx="945" cy="765"/>
            </a:xfrm>
            <a:prstGeom prst="rightArrow">
              <a:avLst>
                <a:gd name="adj1" fmla="val 50000"/>
                <a:gd name="adj2" fmla="val 30882"/>
              </a:avLst>
            </a:prstGeom>
            <a:solidFill>
              <a:srgbClr val="C6D9F1"/>
            </a:solidFill>
            <a:ln w="9525">
              <a:solidFill>
                <a:srgbClr val="C6D9F1"/>
              </a:solidFill>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211985" name="AutoShape 17"/>
            <p:cNvSpPr>
              <a:spLocks noChangeArrowheads="1"/>
            </p:cNvSpPr>
            <p:nvPr/>
          </p:nvSpPr>
          <p:spPr bwMode="auto">
            <a:xfrm>
              <a:off x="7410" y="3735"/>
              <a:ext cx="945" cy="765"/>
            </a:xfrm>
            <a:prstGeom prst="rightArrow">
              <a:avLst>
                <a:gd name="adj1" fmla="val 50000"/>
                <a:gd name="adj2" fmla="val 30882"/>
              </a:avLst>
            </a:prstGeom>
            <a:solidFill>
              <a:srgbClr val="C6D9F1"/>
            </a:solidFill>
            <a:ln w="9525">
              <a:solidFill>
                <a:srgbClr val="C6D9F1"/>
              </a:solidFill>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211986" name="AutoShape 18"/>
            <p:cNvSpPr>
              <a:spLocks noChangeArrowheads="1"/>
            </p:cNvSpPr>
            <p:nvPr/>
          </p:nvSpPr>
          <p:spPr bwMode="auto">
            <a:xfrm>
              <a:off x="10125" y="3735"/>
              <a:ext cx="945" cy="765"/>
            </a:xfrm>
            <a:prstGeom prst="rightArrow">
              <a:avLst>
                <a:gd name="adj1" fmla="val 50000"/>
                <a:gd name="adj2" fmla="val 30882"/>
              </a:avLst>
            </a:prstGeom>
            <a:solidFill>
              <a:srgbClr val="C6D9F1"/>
            </a:solidFill>
            <a:ln w="9525">
              <a:solidFill>
                <a:srgbClr val="C6D9F1"/>
              </a:solidFill>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211987" name="AutoShape 19"/>
            <p:cNvSpPr>
              <a:spLocks noChangeArrowheads="1"/>
            </p:cNvSpPr>
            <p:nvPr/>
          </p:nvSpPr>
          <p:spPr bwMode="auto">
            <a:xfrm>
              <a:off x="2535" y="7875"/>
              <a:ext cx="945" cy="765"/>
            </a:xfrm>
            <a:prstGeom prst="rightArrow">
              <a:avLst>
                <a:gd name="adj1" fmla="val 50000"/>
                <a:gd name="adj2" fmla="val 30882"/>
              </a:avLst>
            </a:prstGeom>
            <a:solidFill>
              <a:srgbClr val="FABF8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211988" name="AutoShape 20"/>
            <p:cNvSpPr>
              <a:spLocks noChangeArrowheads="1"/>
            </p:cNvSpPr>
            <p:nvPr/>
          </p:nvSpPr>
          <p:spPr bwMode="auto">
            <a:xfrm>
              <a:off x="4665" y="7875"/>
              <a:ext cx="825" cy="765"/>
            </a:xfrm>
            <a:prstGeom prst="rightArrow">
              <a:avLst>
                <a:gd name="adj1" fmla="val 50000"/>
                <a:gd name="adj2" fmla="val 26961"/>
              </a:avLst>
            </a:prstGeom>
            <a:solidFill>
              <a:srgbClr val="FABF8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211989" name="AutoShape 21"/>
            <p:cNvSpPr>
              <a:spLocks noChangeArrowheads="1"/>
            </p:cNvSpPr>
            <p:nvPr/>
          </p:nvSpPr>
          <p:spPr bwMode="auto">
            <a:xfrm>
              <a:off x="7500" y="7995"/>
              <a:ext cx="825" cy="765"/>
            </a:xfrm>
            <a:prstGeom prst="rightArrow">
              <a:avLst>
                <a:gd name="adj1" fmla="val 50000"/>
                <a:gd name="adj2" fmla="val 26961"/>
              </a:avLst>
            </a:prstGeom>
            <a:solidFill>
              <a:srgbClr val="FABF8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211990" name="AutoShape 22"/>
            <p:cNvSpPr>
              <a:spLocks noChangeArrowheads="1"/>
            </p:cNvSpPr>
            <p:nvPr/>
          </p:nvSpPr>
          <p:spPr bwMode="auto">
            <a:xfrm rot="5400000">
              <a:off x="13252" y="3578"/>
              <a:ext cx="885" cy="15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C6D9F1"/>
            </a:solidFill>
            <a:ln w="9525">
              <a:solidFill>
                <a:srgbClr val="C6D9F1"/>
              </a:solidFill>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211991" name="AutoShape 23"/>
            <p:cNvSpPr>
              <a:spLocks noChangeArrowheads="1"/>
            </p:cNvSpPr>
            <p:nvPr/>
          </p:nvSpPr>
          <p:spPr bwMode="auto">
            <a:xfrm>
              <a:off x="12661" y="7335"/>
              <a:ext cx="1784" cy="1305"/>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ABF8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211992" name="AutoShape 24"/>
            <p:cNvSpPr>
              <a:spLocks noChangeArrowheads="1"/>
            </p:cNvSpPr>
            <p:nvPr/>
          </p:nvSpPr>
          <p:spPr bwMode="auto">
            <a:xfrm>
              <a:off x="14445" y="4860"/>
              <a:ext cx="945" cy="765"/>
            </a:xfrm>
            <a:prstGeom prst="rightArrow">
              <a:avLst>
                <a:gd name="adj1" fmla="val 50000"/>
                <a:gd name="adj2" fmla="val 30882"/>
              </a:avLst>
            </a:prstGeom>
            <a:solidFill>
              <a:srgbClr val="C6D9F1"/>
            </a:solidFill>
            <a:ln w="9525">
              <a:solidFill>
                <a:srgbClr val="C6D9F1"/>
              </a:solidFill>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211993" name="AutoShape 25"/>
            <p:cNvSpPr>
              <a:spLocks noChangeArrowheads="1"/>
            </p:cNvSpPr>
            <p:nvPr/>
          </p:nvSpPr>
          <p:spPr bwMode="auto">
            <a:xfrm>
              <a:off x="14445" y="6735"/>
              <a:ext cx="825" cy="765"/>
            </a:xfrm>
            <a:prstGeom prst="rightArrow">
              <a:avLst>
                <a:gd name="adj1" fmla="val 50000"/>
                <a:gd name="adj2" fmla="val 26961"/>
              </a:avLst>
            </a:prstGeom>
            <a:solidFill>
              <a:srgbClr val="FABF8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ZA"/>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MFMA SCM PPOS – DISPOSAL MANAGEMENT</a:t>
            </a:r>
            <a:endParaRPr lang="en-ZA" sz="3200" b="1" dirty="0">
              <a:solidFill>
                <a:schemeClr val="tx1">
                  <a:lumMod val="75000"/>
                  <a:lumOff val="25000"/>
                </a:schemeClr>
              </a:solidFill>
            </a:endParaRPr>
          </a:p>
        </p:txBody>
      </p:sp>
      <p:sp>
        <p:nvSpPr>
          <p:cNvPr id="6" name="TextBox 5"/>
          <p:cNvSpPr txBox="1"/>
          <p:nvPr/>
        </p:nvSpPr>
        <p:spPr>
          <a:xfrm>
            <a:off x="539552" y="980728"/>
            <a:ext cx="7992888" cy="1815882"/>
          </a:xfrm>
          <a:prstGeom prst="rect">
            <a:avLst/>
          </a:prstGeom>
          <a:noFill/>
        </p:spPr>
        <p:txBody>
          <a:bodyPr wrap="square" rtlCol="0">
            <a:spAutoFit/>
          </a:bodyPr>
          <a:lstStyle/>
          <a:p>
            <a:pPr lvl="4"/>
            <a:endParaRPr lang="en-US" sz="2000" dirty="0"/>
          </a:p>
          <a:p>
            <a:pPr lvl="4"/>
            <a:endParaRPr lang="en-US" sz="2000" dirty="0"/>
          </a:p>
          <a:p>
            <a:pPr lvl="4"/>
            <a:endParaRPr lang="en-US" dirty="0"/>
          </a:p>
          <a:p>
            <a:pPr lvl="3"/>
            <a:endParaRPr lang="en-US" dirty="0"/>
          </a:p>
          <a:p>
            <a:pPr lvl="3"/>
            <a:endParaRPr lang="en-US" dirty="0"/>
          </a:p>
          <a:p>
            <a:pPr lvl="4"/>
            <a:endParaRPr lang="en-ZA" dirty="0"/>
          </a:p>
        </p:txBody>
      </p:sp>
      <p:sp>
        <p:nvSpPr>
          <p:cNvPr id="9" name="Slide Number Placeholder 8"/>
          <p:cNvSpPr>
            <a:spLocks noGrp="1"/>
          </p:cNvSpPr>
          <p:nvPr>
            <p:ph type="sldNum" sz="quarter" idx="12"/>
          </p:nvPr>
        </p:nvSpPr>
        <p:spPr/>
        <p:txBody>
          <a:bodyPr/>
          <a:lstStyle/>
          <a:p>
            <a:fld id="{C97F4B4B-1DA3-4C64-BEF4-4C458259B3CF}" type="slidenum">
              <a:rPr lang="en-ZA" smtClean="0"/>
              <a:pPr/>
              <a:t>42</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04183"/>
            <a:ext cx="1804377" cy="563355"/>
          </a:xfrm>
          <a:prstGeom prst="rect">
            <a:avLst/>
          </a:prstGeom>
        </p:spPr>
      </p:pic>
      <p:sp>
        <p:nvSpPr>
          <p:cNvPr id="10" name="Rectangle 9"/>
          <p:cNvSpPr/>
          <p:nvPr/>
        </p:nvSpPr>
        <p:spPr>
          <a:xfrm>
            <a:off x="3203848" y="1628800"/>
            <a:ext cx="5112568" cy="3785652"/>
          </a:xfrm>
          <a:prstGeom prst="rect">
            <a:avLst/>
          </a:prstGeom>
        </p:spPr>
        <p:txBody>
          <a:bodyPr wrap="square">
            <a:spAutoFit/>
          </a:bodyPr>
          <a:lstStyle/>
          <a:p>
            <a:pPr lvl="0" algn="just" fontAlgn="base">
              <a:lnSpc>
                <a:spcPct val="200000"/>
              </a:lnSpc>
              <a:spcBef>
                <a:spcPct val="0"/>
              </a:spcBef>
              <a:spcAft>
                <a:spcPct val="0"/>
              </a:spcAft>
              <a:buFont typeface="Wingdings" pitchFamily="2" charset="2"/>
              <a:buChar char="q"/>
              <a:tabLst>
                <a:tab pos="6073775" algn="r"/>
              </a:tabLst>
            </a:pPr>
            <a:r>
              <a:rPr lang="en-GB" sz="2400" b="1" dirty="0">
                <a:solidFill>
                  <a:prstClr val="black"/>
                </a:solidFill>
                <a:latin typeface="Arial Narrow" pitchFamily="34" charset="0"/>
                <a:ea typeface="Times New Roman" pitchFamily="18" charset="0"/>
                <a:cs typeface="Times New Roman" pitchFamily="18" charset="0"/>
              </a:rPr>
              <a:t>Obsolescence planning</a:t>
            </a:r>
            <a:endParaRPr lang="en-ZA" sz="2400" b="1" dirty="0">
              <a:solidFill>
                <a:prstClr val="black"/>
              </a:solidFill>
              <a:latin typeface="Arial Narrow" pitchFamily="34" charset="0"/>
              <a:cs typeface="Arial" pitchFamily="34" charset="0"/>
            </a:endParaRPr>
          </a:p>
          <a:p>
            <a:pPr lvl="0" algn="just" eaLnBrk="0" fontAlgn="base" hangingPunct="0">
              <a:lnSpc>
                <a:spcPct val="200000"/>
              </a:lnSpc>
              <a:spcBef>
                <a:spcPct val="0"/>
              </a:spcBef>
              <a:spcAft>
                <a:spcPct val="0"/>
              </a:spcAft>
              <a:buFont typeface="Wingdings" pitchFamily="2" charset="2"/>
              <a:buChar char="q"/>
              <a:tabLst>
                <a:tab pos="6073775" algn="r"/>
              </a:tabLst>
            </a:pPr>
            <a:r>
              <a:rPr lang="en-GB" sz="2400" b="1" dirty="0">
                <a:solidFill>
                  <a:prstClr val="black"/>
                </a:solidFill>
                <a:latin typeface="Arial Narrow" pitchFamily="34" charset="0"/>
                <a:ea typeface="Times New Roman" pitchFamily="18" charset="0"/>
                <a:cs typeface="Times New Roman" pitchFamily="18" charset="0"/>
              </a:rPr>
              <a:t>Renewal Planning</a:t>
            </a:r>
            <a:endParaRPr lang="en-ZA" sz="2400" b="1" dirty="0">
              <a:solidFill>
                <a:prstClr val="black"/>
              </a:solidFill>
              <a:latin typeface="Arial Narrow" pitchFamily="34" charset="0"/>
              <a:cs typeface="Arial" pitchFamily="34" charset="0"/>
            </a:endParaRPr>
          </a:p>
          <a:p>
            <a:pPr lvl="0" algn="just" eaLnBrk="0" fontAlgn="base" hangingPunct="0">
              <a:lnSpc>
                <a:spcPct val="200000"/>
              </a:lnSpc>
              <a:spcBef>
                <a:spcPct val="0"/>
              </a:spcBef>
              <a:spcAft>
                <a:spcPct val="0"/>
              </a:spcAft>
              <a:buFont typeface="Wingdings" pitchFamily="2" charset="2"/>
              <a:buChar char="q"/>
              <a:tabLst>
                <a:tab pos="6073775" algn="r"/>
              </a:tabLst>
            </a:pPr>
            <a:r>
              <a:rPr lang="en-GB" sz="2400" b="1" dirty="0">
                <a:solidFill>
                  <a:prstClr val="black"/>
                </a:solidFill>
                <a:latin typeface="Arial Narrow" pitchFamily="34" charset="0"/>
                <a:ea typeface="Times New Roman" pitchFamily="18" charset="0"/>
                <a:cs typeface="Times New Roman" pitchFamily="18" charset="0"/>
              </a:rPr>
              <a:t>Disposal decision</a:t>
            </a:r>
            <a:endParaRPr lang="en-ZA" sz="2400" b="1" dirty="0">
              <a:solidFill>
                <a:prstClr val="black"/>
              </a:solidFill>
              <a:latin typeface="Arial Narrow" pitchFamily="34" charset="0"/>
              <a:cs typeface="Arial" pitchFamily="34" charset="0"/>
            </a:endParaRPr>
          </a:p>
          <a:p>
            <a:pPr lvl="0" algn="just" eaLnBrk="0" fontAlgn="base" hangingPunct="0">
              <a:lnSpc>
                <a:spcPct val="200000"/>
              </a:lnSpc>
              <a:spcBef>
                <a:spcPct val="0"/>
              </a:spcBef>
              <a:spcAft>
                <a:spcPct val="0"/>
              </a:spcAft>
              <a:buFont typeface="Wingdings" pitchFamily="2" charset="2"/>
              <a:buChar char="q"/>
              <a:tabLst>
                <a:tab pos="6073775" algn="r"/>
              </a:tabLst>
            </a:pPr>
            <a:r>
              <a:rPr lang="en-GB" sz="2400" b="1" dirty="0">
                <a:solidFill>
                  <a:prstClr val="black"/>
                </a:solidFill>
                <a:latin typeface="Arial Narrow" pitchFamily="34" charset="0"/>
                <a:ea typeface="Times New Roman" pitchFamily="18" charset="0"/>
                <a:cs typeface="Times New Roman" pitchFamily="18" charset="0"/>
              </a:rPr>
              <a:t>Disposal strategy</a:t>
            </a:r>
            <a:endParaRPr lang="en-ZA" sz="2400" b="1" dirty="0">
              <a:solidFill>
                <a:prstClr val="black"/>
              </a:solidFill>
              <a:latin typeface="Arial Narrow" pitchFamily="34" charset="0"/>
              <a:cs typeface="Arial" pitchFamily="34" charset="0"/>
            </a:endParaRPr>
          </a:p>
          <a:p>
            <a:pPr lvl="0" algn="just" eaLnBrk="0" fontAlgn="base" hangingPunct="0">
              <a:lnSpc>
                <a:spcPct val="200000"/>
              </a:lnSpc>
              <a:spcBef>
                <a:spcPct val="0"/>
              </a:spcBef>
              <a:spcAft>
                <a:spcPct val="0"/>
              </a:spcAft>
              <a:buFont typeface="Wingdings" pitchFamily="2" charset="2"/>
              <a:buChar char="q"/>
              <a:tabLst>
                <a:tab pos="6073775" algn="r"/>
              </a:tabLst>
            </a:pPr>
            <a:r>
              <a:rPr lang="en-GB" sz="2400" b="1" dirty="0">
                <a:solidFill>
                  <a:prstClr val="black"/>
                </a:solidFill>
                <a:latin typeface="Arial Narrow" pitchFamily="34" charset="0"/>
                <a:ea typeface="Times New Roman" pitchFamily="18" charset="0"/>
                <a:cs typeface="Times New Roman" pitchFamily="18" charset="0"/>
              </a:rPr>
              <a:t>Alternatives to </a:t>
            </a:r>
            <a:r>
              <a:rPr lang="en-GB" sz="2400" b="1" dirty="0" smtClean="0">
                <a:solidFill>
                  <a:prstClr val="black"/>
                </a:solidFill>
                <a:latin typeface="Arial Narrow" pitchFamily="34" charset="0"/>
                <a:ea typeface="Times New Roman" pitchFamily="18" charset="0"/>
                <a:cs typeface="Times New Roman" pitchFamily="18" charset="0"/>
              </a:rPr>
              <a:t>disposal, e.g. letting</a:t>
            </a:r>
            <a:endParaRPr lang="en-GB" sz="2400" b="1" dirty="0">
              <a:solidFill>
                <a:prstClr val="black"/>
              </a:solidFill>
              <a:latin typeface="Arial Narrow" pitchFamily="34" charset="0"/>
              <a:cs typeface="Arial" pitchFamily="34" charset="0"/>
            </a:endParaRPr>
          </a:p>
        </p:txBody>
      </p:sp>
      <p:sp>
        <p:nvSpPr>
          <p:cNvPr id="12" name="Text Box 10"/>
          <p:cNvSpPr txBox="1">
            <a:spLocks/>
          </p:cNvSpPr>
          <p:nvPr/>
        </p:nvSpPr>
        <p:spPr bwMode="auto">
          <a:xfrm>
            <a:off x="251520" y="908720"/>
            <a:ext cx="2592288" cy="4248472"/>
          </a:xfrm>
          <a:prstGeom prst="rect">
            <a:avLst/>
          </a:prstGeom>
          <a:gradFill rotWithShape="1">
            <a:gsLst>
              <a:gs pos="0">
                <a:srgbClr val="FFBE86"/>
              </a:gs>
              <a:gs pos="35001">
                <a:srgbClr val="FFD0AA"/>
              </a:gs>
              <a:gs pos="100000">
                <a:srgbClr val="FFEBDB"/>
              </a:gs>
            </a:gsLst>
            <a:lin ang="16200000" scaled="1"/>
          </a:gradFill>
          <a:ln w="9525">
            <a:solidFill>
              <a:srgbClr val="F68C36"/>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2000" b="1" i="0" u="none" strike="noStrike" cap="none" normalizeH="0" baseline="0" dirty="0" smtClean="0">
                <a:ln>
                  <a:noFill/>
                </a:ln>
                <a:solidFill>
                  <a:schemeClr val="tx1"/>
                </a:solidFill>
                <a:effectLst/>
                <a:latin typeface="Arial Narrow" pitchFamily="34" charset="0"/>
                <a:cs typeface="Arial" pitchFamily="34" charset="0"/>
              </a:rPr>
              <a:t>DISPOSAL MANAGEMENT</a:t>
            </a:r>
          </a:p>
          <a:p>
            <a:pPr marL="0" marR="0" lvl="0" indent="0" defTabSz="914400" rtl="0" eaLnBrk="1" fontAlgn="base" latinLnBrk="0" hangingPunct="1">
              <a:lnSpc>
                <a:spcPct val="100000"/>
              </a:lnSpc>
              <a:spcBef>
                <a:spcPct val="0"/>
              </a:spcBef>
              <a:spcAft>
                <a:spcPts val="1000"/>
              </a:spcAft>
              <a:buClrTx/>
              <a:buSzTx/>
              <a:buFont typeface="Arial" pitchFamily="34" charset="0"/>
              <a:buChar char="•"/>
              <a:tabLst/>
            </a:pPr>
            <a:r>
              <a:rPr kumimoji="0" lang="en-ZA" sz="1400" b="1" i="0" u="none" strike="noStrike" cap="none" normalizeH="0" baseline="0" dirty="0" smtClean="0">
                <a:ln>
                  <a:noFill/>
                </a:ln>
                <a:solidFill>
                  <a:schemeClr val="tx1"/>
                </a:solidFill>
                <a:effectLst/>
                <a:latin typeface="Arial Narrow" pitchFamily="34" charset="0"/>
                <a:cs typeface="Arial" pitchFamily="34" charset="0"/>
              </a:rPr>
              <a:t>Inventory disposal</a:t>
            </a:r>
            <a:r>
              <a:rPr kumimoji="0" lang="en-ZA" sz="1400" b="1" i="0" u="none" strike="noStrike" cap="none" normalizeH="0" baseline="0" dirty="0" smtClean="0">
                <a:ln>
                  <a:noFill/>
                </a:ln>
                <a:solidFill>
                  <a:srgbClr val="FF0000"/>
                </a:solidFill>
                <a:effectLst/>
                <a:latin typeface="Arial Narrow" pitchFamily="34" charset="0"/>
                <a:cs typeface="Arial" pitchFamily="34" charset="0"/>
              </a:rPr>
              <a:t> </a:t>
            </a:r>
          </a:p>
          <a:p>
            <a:pPr marL="0" marR="0" lvl="0" indent="0" defTabSz="914400" rtl="0" eaLnBrk="1" fontAlgn="base" latinLnBrk="0" hangingPunct="1">
              <a:lnSpc>
                <a:spcPct val="100000"/>
              </a:lnSpc>
              <a:spcBef>
                <a:spcPct val="0"/>
              </a:spcBef>
              <a:spcAft>
                <a:spcPts val="100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Narrow" pitchFamily="34" charset="0"/>
                <a:cs typeface="Arial" pitchFamily="34" charset="0"/>
              </a:rPr>
              <a:t>Preparation  </a:t>
            </a:r>
            <a:r>
              <a:rPr kumimoji="0" lang="en-US" sz="1400" b="1" i="0" u="none" strike="noStrike" cap="none" normalizeH="0" dirty="0" smtClean="0">
                <a:ln>
                  <a:noFill/>
                </a:ln>
                <a:solidFill>
                  <a:schemeClr val="tx1"/>
                </a:solidFill>
                <a:effectLst/>
                <a:latin typeface="Arial Narrow" pitchFamily="34" charset="0"/>
                <a:cs typeface="Arial" pitchFamily="34" charset="0"/>
              </a:rPr>
              <a:t>               </a:t>
            </a:r>
          </a:p>
          <a:p>
            <a:pPr marL="0" marR="0" lvl="0" indent="0" defTabSz="914400" rtl="0" eaLnBrk="1" fontAlgn="base" latinLnBrk="0" hangingPunct="1">
              <a:lnSpc>
                <a:spcPct val="100000"/>
              </a:lnSpc>
              <a:spcBef>
                <a:spcPct val="0"/>
              </a:spcBef>
              <a:spcAft>
                <a:spcPts val="100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Narrow" pitchFamily="34" charset="0"/>
                <a:cs typeface="Arial" pitchFamily="34" charset="0"/>
              </a:rPr>
              <a:t>Process           </a:t>
            </a:r>
          </a:p>
          <a:p>
            <a:pPr marL="0" marR="0" lvl="0" indent="0" defTabSz="914400" rtl="0" eaLnBrk="1" fontAlgn="base" latinLnBrk="0" hangingPunct="1">
              <a:lnSpc>
                <a:spcPct val="100000"/>
              </a:lnSpc>
              <a:spcBef>
                <a:spcPct val="0"/>
              </a:spcBef>
              <a:spcAft>
                <a:spcPts val="100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Narrow" pitchFamily="34" charset="0"/>
                <a:cs typeface="Arial" pitchFamily="34" charset="0"/>
              </a:rPr>
              <a:t>Control of documentation</a:t>
            </a:r>
          </a:p>
          <a:p>
            <a:pPr marL="0" marR="0" lvl="0" indent="0" algn="l" defTabSz="914400" rtl="0" eaLnBrk="1" fontAlgn="base" latinLnBrk="0" hangingPunct="1">
              <a:lnSpc>
                <a:spcPct val="100000"/>
              </a:lnSpc>
              <a:spcBef>
                <a:spcPct val="0"/>
              </a:spcBef>
              <a:spcAft>
                <a:spcPts val="1000"/>
              </a:spcAft>
              <a:buClrTx/>
              <a:buSzTx/>
              <a:buFont typeface="Arial" pitchFamily="34" charset="0"/>
              <a:buChar char="•"/>
              <a:tabLst/>
            </a:pPr>
            <a:r>
              <a:rPr kumimoji="0" lang="en-ZA" sz="1400" b="1" i="0" u="none" strike="noStrike" cap="none" normalizeH="0" baseline="0" dirty="0" smtClean="0">
                <a:ln>
                  <a:noFill/>
                </a:ln>
                <a:solidFill>
                  <a:schemeClr val="tx1"/>
                </a:solidFill>
                <a:effectLst/>
                <a:latin typeface="Arial Narrow" pitchFamily="34" charset="0"/>
                <a:cs typeface="Arial" pitchFamily="34" charset="0"/>
              </a:rPr>
              <a:t>Immovable Asset disposal</a:t>
            </a:r>
            <a:r>
              <a:rPr kumimoji="0" lang="en-ZA" sz="1400" b="1" i="0" u="none" strike="noStrike" cap="none" normalizeH="0" dirty="0" smtClean="0">
                <a:ln>
                  <a:noFill/>
                </a:ln>
                <a:solidFill>
                  <a:schemeClr val="tx1"/>
                </a:solidFill>
                <a:effectLst/>
                <a:latin typeface="Arial Narrow" pitchFamily="34"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Narrow" pitchFamily="34" charset="0"/>
                <a:cs typeface="Arial" pitchFamily="34" charset="0"/>
              </a:rPr>
              <a:t>Advertisement</a:t>
            </a:r>
            <a:r>
              <a:rPr kumimoji="0" lang="en-US" sz="1400" b="1" i="0" u="none" strike="noStrike" cap="none" normalizeH="0" dirty="0" smtClean="0">
                <a:ln>
                  <a:noFill/>
                </a:ln>
                <a:solidFill>
                  <a:schemeClr val="tx1"/>
                </a:solidFill>
                <a:effectLst/>
                <a:latin typeface="Arial Narrow" pitchFamily="34"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Narrow" pitchFamily="34" charset="0"/>
                <a:cs typeface="Arial" pitchFamily="34" charset="0"/>
              </a:rPr>
              <a:t>Application               </a:t>
            </a:r>
          </a:p>
          <a:p>
            <a:pPr marL="0" marR="0" lvl="0" indent="0" algn="l" defTabSz="914400" rtl="0" eaLnBrk="1" fontAlgn="base" latinLnBrk="0" hangingPunct="1">
              <a:lnSpc>
                <a:spcPct val="100000"/>
              </a:lnSpc>
              <a:spcBef>
                <a:spcPct val="0"/>
              </a:spcBef>
              <a:spcAft>
                <a:spcPts val="100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Narrow" pitchFamily="34" charset="0"/>
                <a:cs typeface="Arial" pitchFamily="34" charset="0"/>
              </a:rPr>
              <a:t>Approval             </a:t>
            </a:r>
          </a:p>
          <a:p>
            <a:pPr marL="0" marR="0" lvl="0" indent="0" algn="l" defTabSz="914400" rtl="0" eaLnBrk="1" fontAlgn="base" latinLnBrk="0" hangingPunct="1">
              <a:lnSpc>
                <a:spcPct val="100000"/>
              </a:lnSpc>
              <a:spcBef>
                <a:spcPct val="0"/>
              </a:spcBef>
              <a:spcAft>
                <a:spcPts val="100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Narrow" pitchFamily="34" charset="0"/>
                <a:cs typeface="Arial" pitchFamily="34" charset="0"/>
              </a:rPr>
              <a:t>Negotiation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575446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MFMA SCM PPOS – DISPOSAL MANAGEMENT</a:t>
            </a:r>
            <a:endParaRPr lang="en-ZA" sz="3200" b="1" dirty="0">
              <a:solidFill>
                <a:schemeClr val="tx1">
                  <a:lumMod val="75000"/>
                  <a:lumOff val="25000"/>
                </a:schemeClr>
              </a:solidFill>
            </a:endParaRPr>
          </a:p>
        </p:txBody>
      </p:sp>
      <p:sp>
        <p:nvSpPr>
          <p:cNvPr id="6" name="TextBox 5"/>
          <p:cNvSpPr txBox="1"/>
          <p:nvPr/>
        </p:nvSpPr>
        <p:spPr>
          <a:xfrm>
            <a:off x="539552" y="980728"/>
            <a:ext cx="7992888" cy="1815882"/>
          </a:xfrm>
          <a:prstGeom prst="rect">
            <a:avLst/>
          </a:prstGeom>
          <a:noFill/>
        </p:spPr>
        <p:txBody>
          <a:bodyPr wrap="square" rtlCol="0">
            <a:spAutoFit/>
          </a:bodyPr>
          <a:lstStyle/>
          <a:p>
            <a:pPr lvl="4"/>
            <a:endParaRPr lang="en-US" sz="2000" dirty="0"/>
          </a:p>
          <a:p>
            <a:pPr lvl="4"/>
            <a:endParaRPr lang="en-US" sz="2000" dirty="0"/>
          </a:p>
          <a:p>
            <a:pPr lvl="4"/>
            <a:endParaRPr lang="en-US" dirty="0"/>
          </a:p>
          <a:p>
            <a:pPr lvl="3"/>
            <a:endParaRPr lang="en-US" dirty="0"/>
          </a:p>
          <a:p>
            <a:pPr lvl="3"/>
            <a:endParaRPr lang="en-US" dirty="0"/>
          </a:p>
          <a:p>
            <a:pPr lvl="4"/>
            <a:endParaRPr lang="en-ZA" dirty="0"/>
          </a:p>
        </p:txBody>
      </p:sp>
      <p:sp>
        <p:nvSpPr>
          <p:cNvPr id="9" name="Slide Number Placeholder 8"/>
          <p:cNvSpPr>
            <a:spLocks noGrp="1"/>
          </p:cNvSpPr>
          <p:nvPr>
            <p:ph type="sldNum" sz="quarter" idx="12"/>
          </p:nvPr>
        </p:nvSpPr>
        <p:spPr/>
        <p:txBody>
          <a:bodyPr/>
          <a:lstStyle/>
          <a:p>
            <a:fld id="{C97F4B4B-1DA3-4C64-BEF4-4C458259B3CF}" type="slidenum">
              <a:rPr lang="en-ZA" smtClean="0"/>
              <a:pPr/>
              <a:t>43</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04183"/>
            <a:ext cx="1804377" cy="563355"/>
          </a:xfrm>
          <a:prstGeom prst="rect">
            <a:avLst/>
          </a:prstGeom>
        </p:spPr>
      </p:pic>
      <p:sp>
        <p:nvSpPr>
          <p:cNvPr id="11" name="TextBox 10"/>
          <p:cNvSpPr txBox="1"/>
          <p:nvPr/>
        </p:nvSpPr>
        <p:spPr>
          <a:xfrm>
            <a:off x="827584" y="1124744"/>
            <a:ext cx="7848872" cy="4678204"/>
          </a:xfrm>
          <a:prstGeom prst="rect">
            <a:avLst/>
          </a:prstGeom>
          <a:noFill/>
        </p:spPr>
        <p:txBody>
          <a:bodyPr wrap="square" rtlCol="0">
            <a:spAutoFit/>
          </a:bodyPr>
          <a:lstStyle/>
          <a:p>
            <a:pPr lvl="1" algn="ctr"/>
            <a:r>
              <a:rPr lang="en-US" sz="2000" b="1" dirty="0" smtClean="0">
                <a:latin typeface="Arial Narrow" pitchFamily="34" charset="0"/>
              </a:rPr>
              <a:t>CASE STUDY</a:t>
            </a:r>
          </a:p>
          <a:p>
            <a:pPr lvl="1" algn="ctr"/>
            <a:endParaRPr lang="en-ZA" sz="2000" b="1" dirty="0" smtClean="0">
              <a:latin typeface="Arial Narrow" pitchFamily="34" charset="0"/>
            </a:endParaRPr>
          </a:p>
          <a:p>
            <a:pPr algn="ctr"/>
            <a:r>
              <a:rPr lang="en-US" sz="2000" b="1" dirty="0" smtClean="0">
                <a:latin typeface="Arial Narrow" pitchFamily="34" charset="0"/>
              </a:rPr>
              <a:t>USER</a:t>
            </a:r>
            <a:endParaRPr lang="en-ZA" sz="2000" b="1" dirty="0" smtClean="0">
              <a:latin typeface="Arial Narrow" pitchFamily="34" charset="0"/>
            </a:endParaRPr>
          </a:p>
          <a:p>
            <a:pPr algn="ctr"/>
            <a:r>
              <a:rPr lang="en-US" sz="2000" dirty="0" smtClean="0">
                <a:latin typeface="Arial Narrow" pitchFamily="34" charset="0"/>
              </a:rPr>
              <a:t> </a:t>
            </a:r>
            <a:endParaRPr lang="en-ZA" sz="2000" dirty="0" smtClean="0">
              <a:latin typeface="Arial Narrow" pitchFamily="34" charset="0"/>
            </a:endParaRPr>
          </a:p>
          <a:p>
            <a:pPr lvl="0" algn="ctr"/>
            <a:r>
              <a:rPr lang="en-US" sz="2000" dirty="0" smtClean="0">
                <a:latin typeface="Arial Narrow" pitchFamily="34" charset="0"/>
              </a:rPr>
              <a:t>What do you as user need to prepare before submitting an asset for disposal?</a:t>
            </a:r>
            <a:endParaRPr lang="en-ZA" sz="2000" dirty="0" smtClean="0">
              <a:latin typeface="Arial Narrow" pitchFamily="34" charset="0"/>
            </a:endParaRPr>
          </a:p>
          <a:p>
            <a:pPr algn="ctr"/>
            <a:r>
              <a:rPr lang="en-US" sz="2000" dirty="0" smtClean="0">
                <a:latin typeface="Arial Narrow" pitchFamily="34" charset="0"/>
              </a:rPr>
              <a:t> </a:t>
            </a:r>
            <a:endParaRPr lang="en-ZA" sz="2000" dirty="0" smtClean="0">
              <a:latin typeface="Arial Narrow" pitchFamily="34" charset="0"/>
            </a:endParaRPr>
          </a:p>
          <a:p>
            <a:pPr algn="ctr"/>
            <a:r>
              <a:rPr lang="en-US" sz="2000" b="1" dirty="0" smtClean="0">
                <a:latin typeface="Arial Narrow" pitchFamily="34" charset="0"/>
              </a:rPr>
              <a:t>PRACTITIONER</a:t>
            </a:r>
            <a:endParaRPr lang="en-ZA" sz="2000" b="1" dirty="0" smtClean="0">
              <a:latin typeface="Arial Narrow" pitchFamily="34" charset="0"/>
            </a:endParaRPr>
          </a:p>
          <a:p>
            <a:pPr algn="ctr"/>
            <a:r>
              <a:rPr lang="en-US" sz="2000" dirty="0" smtClean="0">
                <a:latin typeface="Arial Narrow" pitchFamily="34" charset="0"/>
              </a:rPr>
              <a:t> </a:t>
            </a:r>
            <a:endParaRPr lang="en-ZA" sz="2000" dirty="0" smtClean="0">
              <a:latin typeface="Arial Narrow" pitchFamily="34" charset="0"/>
            </a:endParaRPr>
          </a:p>
          <a:p>
            <a:pPr lvl="0" algn="ctr"/>
            <a:r>
              <a:rPr lang="en-US" sz="2000" dirty="0" smtClean="0">
                <a:latin typeface="Arial Narrow" pitchFamily="34" charset="0"/>
              </a:rPr>
              <a:t>Prepare a checklist for the SCM practitioner responsible for disposals of all requirements to ensure a sound disposal process.</a:t>
            </a:r>
          </a:p>
          <a:p>
            <a:pPr lvl="0" algn="ctr"/>
            <a:endParaRPr lang="en-US" sz="2000" dirty="0" smtClean="0">
              <a:latin typeface="Arial Narrow" pitchFamily="34" charset="0"/>
            </a:endParaRPr>
          </a:p>
          <a:p>
            <a:pPr lvl="0" algn="ctr"/>
            <a:r>
              <a:rPr lang="en-US" sz="2000" b="1" dirty="0" smtClean="0">
                <a:latin typeface="Arial Narrow" pitchFamily="34" charset="0"/>
              </a:rPr>
              <a:t>SENIOR MANAGER</a:t>
            </a:r>
          </a:p>
          <a:p>
            <a:pPr algn="ctr"/>
            <a:r>
              <a:rPr lang="en-US" sz="2000" dirty="0" smtClean="0">
                <a:latin typeface="Arial Narrow" pitchFamily="34" charset="0"/>
              </a:rPr>
              <a:t>What do you as manager need to consider before submitting an asset for disposal?</a:t>
            </a:r>
            <a:endParaRPr lang="en-ZA" sz="2000" dirty="0" smtClean="0">
              <a:latin typeface="Arial Narrow" pitchFamily="34" charset="0"/>
            </a:endParaRPr>
          </a:p>
          <a:p>
            <a:pPr lvl="0" algn="ctr"/>
            <a:endParaRPr lang="en-ZA" sz="2000" dirty="0" smtClean="0">
              <a:latin typeface="Arial Narrow" pitchFamily="34" charset="0"/>
            </a:endParaRPr>
          </a:p>
          <a:p>
            <a:endParaRPr lang="en-ZA" dirty="0"/>
          </a:p>
        </p:txBody>
      </p:sp>
    </p:spTree>
    <p:extLst>
      <p:ext uri="{BB962C8B-B14F-4D97-AF65-F5344CB8AC3E}">
        <p14:creationId xmlns:p14="http://schemas.microsoft.com/office/powerpoint/2010/main" val="27575446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MFMA SCM PPOS – RISK AND PERFORMANCE MANAGEMENT</a:t>
            </a:r>
            <a:endParaRPr lang="en-ZA" sz="3200" b="1" dirty="0">
              <a:solidFill>
                <a:schemeClr val="tx1">
                  <a:lumMod val="75000"/>
                  <a:lumOff val="25000"/>
                </a:schemeClr>
              </a:solidFill>
            </a:endParaRPr>
          </a:p>
        </p:txBody>
      </p:sp>
      <p:sp>
        <p:nvSpPr>
          <p:cNvPr id="6" name="TextBox 5"/>
          <p:cNvSpPr txBox="1"/>
          <p:nvPr/>
        </p:nvSpPr>
        <p:spPr>
          <a:xfrm>
            <a:off x="539552" y="980728"/>
            <a:ext cx="7992888" cy="1815882"/>
          </a:xfrm>
          <a:prstGeom prst="rect">
            <a:avLst/>
          </a:prstGeom>
          <a:noFill/>
        </p:spPr>
        <p:txBody>
          <a:bodyPr wrap="square" rtlCol="0">
            <a:spAutoFit/>
          </a:bodyPr>
          <a:lstStyle/>
          <a:p>
            <a:pPr lvl="4"/>
            <a:endParaRPr lang="en-US" sz="2000" dirty="0"/>
          </a:p>
          <a:p>
            <a:pPr lvl="4"/>
            <a:endParaRPr lang="en-US" sz="2000" dirty="0"/>
          </a:p>
          <a:p>
            <a:pPr lvl="4"/>
            <a:endParaRPr lang="en-US" dirty="0"/>
          </a:p>
          <a:p>
            <a:pPr lvl="3"/>
            <a:endParaRPr lang="en-US" dirty="0"/>
          </a:p>
          <a:p>
            <a:pPr lvl="3"/>
            <a:endParaRPr lang="en-US" dirty="0"/>
          </a:p>
          <a:p>
            <a:pPr lvl="4"/>
            <a:endParaRPr lang="en-ZA" dirty="0"/>
          </a:p>
        </p:txBody>
      </p:sp>
      <p:sp>
        <p:nvSpPr>
          <p:cNvPr id="9" name="Slide Number Placeholder 8"/>
          <p:cNvSpPr>
            <a:spLocks noGrp="1"/>
          </p:cNvSpPr>
          <p:nvPr>
            <p:ph type="sldNum" sz="quarter" idx="12"/>
          </p:nvPr>
        </p:nvSpPr>
        <p:spPr/>
        <p:txBody>
          <a:bodyPr/>
          <a:lstStyle/>
          <a:p>
            <a:fld id="{C97F4B4B-1DA3-4C64-BEF4-4C458259B3CF}" type="slidenum">
              <a:rPr lang="en-ZA" smtClean="0"/>
              <a:pPr/>
              <a:t>44</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04183"/>
            <a:ext cx="1804377" cy="563355"/>
          </a:xfrm>
          <a:prstGeom prst="rect">
            <a:avLst/>
          </a:prstGeom>
        </p:spPr>
      </p:pic>
      <p:sp>
        <p:nvSpPr>
          <p:cNvPr id="12" name="Cloud Callout 11"/>
          <p:cNvSpPr/>
          <p:nvPr/>
        </p:nvSpPr>
        <p:spPr>
          <a:xfrm>
            <a:off x="6588224" y="4797152"/>
            <a:ext cx="1994520" cy="1260720"/>
          </a:xfrm>
          <a:prstGeom prst="cloudCallout">
            <a:avLst>
              <a:gd name="adj1" fmla="val 41940"/>
              <a:gd name="adj2" fmla="val 64732"/>
            </a:avLst>
          </a:prstGeom>
          <a:solidFill>
            <a:schemeClr val="bg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schemeClr val="accent4">
                    <a:lumMod val="50000"/>
                  </a:schemeClr>
                </a:solidFill>
                <a:latin typeface="Arial Black" pitchFamily="34" charset="0"/>
              </a:rPr>
              <a:t>7-Step process + contractual issues</a:t>
            </a:r>
            <a:endParaRPr lang="en-ZA" sz="1200" b="1" dirty="0">
              <a:solidFill>
                <a:schemeClr val="accent4">
                  <a:lumMod val="50000"/>
                </a:schemeClr>
              </a:solidFill>
              <a:latin typeface="Arial Black" pitchFamily="34" charset="0"/>
            </a:endParaRPr>
          </a:p>
        </p:txBody>
      </p:sp>
      <p:sp>
        <p:nvSpPr>
          <p:cNvPr id="13" name="Text Box 94"/>
          <p:cNvSpPr txBox="1">
            <a:spLocks/>
          </p:cNvSpPr>
          <p:nvPr/>
        </p:nvSpPr>
        <p:spPr bwMode="auto">
          <a:xfrm>
            <a:off x="179512" y="908720"/>
            <a:ext cx="2304256" cy="5544616"/>
          </a:xfrm>
          <a:prstGeom prst="rect">
            <a:avLst/>
          </a:prstGeom>
          <a:gradFill rotWithShape="1">
            <a:gsLst>
              <a:gs pos="0">
                <a:srgbClr val="FFBE86"/>
              </a:gs>
              <a:gs pos="17500">
                <a:srgbClr val="FFD0AA"/>
              </a:gs>
              <a:gs pos="50000">
                <a:srgbClr val="FFEBDB"/>
              </a:gs>
              <a:gs pos="82500">
                <a:srgbClr val="FFD0AA"/>
              </a:gs>
              <a:gs pos="100000">
                <a:srgbClr val="FFBE86"/>
              </a:gs>
            </a:gsLst>
            <a:lin ang="5400000" scaled="1"/>
          </a:gradFill>
          <a:ln w="12700">
            <a:solidFill>
              <a:srgbClr val="9BBB59"/>
            </a:solidFill>
            <a:miter lim="800000"/>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600" b="1" i="0" u="none" strike="noStrike" cap="none" normalizeH="0" baseline="0" dirty="0" smtClean="0">
                <a:ln>
                  <a:noFill/>
                </a:ln>
                <a:solidFill>
                  <a:schemeClr val="tx1"/>
                </a:solidFill>
                <a:effectLst/>
                <a:latin typeface="Arial Narrow" pitchFamily="34" charset="0"/>
                <a:cs typeface="Arial" pitchFamily="34" charset="0"/>
              </a:rPr>
              <a:t>Risk and Performance Management</a:t>
            </a:r>
          </a:p>
          <a:p>
            <a:pPr fontAlgn="base">
              <a:lnSpc>
                <a:spcPct val="150000"/>
              </a:lnSpc>
              <a:spcBef>
                <a:spcPct val="0"/>
              </a:spcBef>
              <a:spcAft>
                <a:spcPct val="0"/>
              </a:spcAft>
              <a:buFont typeface="Symbol" pitchFamily="18" charset="2"/>
              <a:buChar char="·"/>
            </a:pPr>
            <a:r>
              <a:rPr lang="en-US" sz="1400" b="1" dirty="0" smtClean="0">
                <a:latin typeface="Arial Narrow" pitchFamily="34" charset="0"/>
                <a:cs typeface="Arial" pitchFamily="34" charset="0"/>
              </a:rPr>
              <a:t>Risk management</a:t>
            </a:r>
          </a:p>
          <a:p>
            <a:pPr lvl="1" fontAlgn="base">
              <a:lnSpc>
                <a:spcPct val="150000"/>
              </a:lnSpc>
              <a:spcBef>
                <a:spcPct val="0"/>
              </a:spcBef>
              <a:spcAft>
                <a:spcPct val="0"/>
              </a:spcAft>
              <a:buFont typeface="Symbol" pitchFamily="18" charset="2"/>
              <a:buChar char="·"/>
            </a:pPr>
            <a:r>
              <a:rPr lang="en-US" sz="1400" b="1" dirty="0" smtClean="0">
                <a:latin typeface="Arial Narrow" pitchFamily="34" charset="0"/>
                <a:cs typeface="Arial" pitchFamily="34" charset="0"/>
              </a:rPr>
              <a:t>Responsibility for Risk Management</a:t>
            </a:r>
          </a:p>
          <a:p>
            <a:pPr lvl="1" fontAlgn="base">
              <a:lnSpc>
                <a:spcPct val="150000"/>
              </a:lnSpc>
              <a:spcBef>
                <a:spcPct val="0"/>
              </a:spcBef>
              <a:spcAft>
                <a:spcPct val="0"/>
              </a:spcAft>
              <a:buFont typeface="Symbol" pitchFamily="18" charset="2"/>
              <a:buChar char="·"/>
            </a:pPr>
            <a:r>
              <a:rPr lang="en-US" sz="1400" b="1" dirty="0" smtClean="0">
                <a:latin typeface="Arial Narrow" pitchFamily="34" charset="0"/>
                <a:cs typeface="Arial" pitchFamily="34" charset="0"/>
              </a:rPr>
              <a:t>Elements of Risk Management</a:t>
            </a:r>
          </a:p>
          <a:p>
            <a:pPr lvl="1" fontAlgn="base">
              <a:lnSpc>
                <a:spcPct val="150000"/>
              </a:lnSpc>
              <a:spcBef>
                <a:spcPct val="0"/>
              </a:spcBef>
              <a:spcAft>
                <a:spcPct val="0"/>
              </a:spcAft>
              <a:buFont typeface="Symbol" pitchFamily="18" charset="2"/>
              <a:buChar char="·"/>
            </a:pPr>
            <a:r>
              <a:rPr lang="en-US" sz="1400" b="1" dirty="0" smtClean="0">
                <a:latin typeface="Arial Narrow" pitchFamily="34" charset="0"/>
                <a:cs typeface="Arial" pitchFamily="34" charset="0"/>
              </a:rPr>
              <a:t>Application of Risk Management</a:t>
            </a:r>
          </a:p>
        </p:txBody>
      </p:sp>
      <p:graphicFrame>
        <p:nvGraphicFramePr>
          <p:cNvPr id="14" name="Diagram 13"/>
          <p:cNvGraphicFramePr/>
          <p:nvPr/>
        </p:nvGraphicFramePr>
        <p:xfrm>
          <a:off x="2915816" y="2132856"/>
          <a:ext cx="5486400" cy="17281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575446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MFMA SCM PPOS – RISK AND PERFORMANCE MANAGEMENT</a:t>
            </a:r>
            <a:endParaRPr lang="en-ZA" sz="3200" b="1" dirty="0">
              <a:solidFill>
                <a:schemeClr val="tx1">
                  <a:lumMod val="75000"/>
                  <a:lumOff val="25000"/>
                </a:schemeClr>
              </a:solidFill>
            </a:endParaRPr>
          </a:p>
        </p:txBody>
      </p:sp>
      <p:sp>
        <p:nvSpPr>
          <p:cNvPr id="6" name="TextBox 5"/>
          <p:cNvSpPr txBox="1"/>
          <p:nvPr/>
        </p:nvSpPr>
        <p:spPr>
          <a:xfrm>
            <a:off x="539552" y="980728"/>
            <a:ext cx="7992888" cy="1815882"/>
          </a:xfrm>
          <a:prstGeom prst="rect">
            <a:avLst/>
          </a:prstGeom>
          <a:noFill/>
        </p:spPr>
        <p:txBody>
          <a:bodyPr wrap="square" rtlCol="0">
            <a:spAutoFit/>
          </a:bodyPr>
          <a:lstStyle/>
          <a:p>
            <a:pPr lvl="4"/>
            <a:endParaRPr lang="en-US" sz="2000" dirty="0"/>
          </a:p>
          <a:p>
            <a:pPr lvl="4"/>
            <a:endParaRPr lang="en-US" sz="2000" dirty="0"/>
          </a:p>
          <a:p>
            <a:pPr lvl="4"/>
            <a:endParaRPr lang="en-US" dirty="0"/>
          </a:p>
          <a:p>
            <a:pPr lvl="3"/>
            <a:endParaRPr lang="en-US" dirty="0"/>
          </a:p>
          <a:p>
            <a:pPr lvl="3"/>
            <a:endParaRPr lang="en-US" dirty="0"/>
          </a:p>
          <a:p>
            <a:pPr lvl="4"/>
            <a:endParaRPr lang="en-ZA" dirty="0"/>
          </a:p>
        </p:txBody>
      </p:sp>
      <p:sp>
        <p:nvSpPr>
          <p:cNvPr id="9" name="Slide Number Placeholder 8"/>
          <p:cNvSpPr>
            <a:spLocks noGrp="1"/>
          </p:cNvSpPr>
          <p:nvPr>
            <p:ph type="sldNum" sz="quarter" idx="12"/>
          </p:nvPr>
        </p:nvSpPr>
        <p:spPr/>
        <p:txBody>
          <a:bodyPr/>
          <a:lstStyle/>
          <a:p>
            <a:fld id="{C97F4B4B-1DA3-4C64-BEF4-4C458259B3CF}" type="slidenum">
              <a:rPr lang="en-ZA" smtClean="0"/>
              <a:pPr/>
              <a:t>45</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04183"/>
            <a:ext cx="1804377" cy="563355"/>
          </a:xfrm>
          <a:prstGeom prst="rect">
            <a:avLst/>
          </a:prstGeom>
        </p:spPr>
      </p:pic>
      <p:sp>
        <p:nvSpPr>
          <p:cNvPr id="10" name="Rectangle 3"/>
          <p:cNvSpPr>
            <a:spLocks noChangeArrowheads="1"/>
          </p:cNvSpPr>
          <p:nvPr/>
        </p:nvSpPr>
        <p:spPr bwMode="auto">
          <a:xfrm>
            <a:off x="2915816" y="1628800"/>
            <a:ext cx="525658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2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Defining performance management</a:t>
            </a:r>
            <a:endParaRPr kumimoji="0" lang="en-ZA" sz="16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just" defTabSz="914400" rtl="0" eaLnBrk="0" fontAlgn="base" latinLnBrk="0" hangingPunct="0">
              <a:lnSpc>
                <a:spcPct val="2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Record keeping</a:t>
            </a:r>
            <a:endParaRPr kumimoji="0" lang="en-ZA" sz="16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just" defTabSz="914400" rtl="0" eaLnBrk="0" fontAlgn="base" latinLnBrk="0" hangingPunct="0">
              <a:lnSpc>
                <a:spcPct val="2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Reporting</a:t>
            </a:r>
            <a:endParaRPr kumimoji="0" lang="en-ZA" sz="16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just" defTabSz="914400" rtl="0" eaLnBrk="0" fontAlgn="base" latinLnBrk="0" hangingPunct="0">
              <a:lnSpc>
                <a:spcPct val="2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Contracts reporting questionnaire: National Treasury</a:t>
            </a:r>
            <a:endParaRPr kumimoji="0" lang="en-ZA" sz="16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just" defTabSz="914400" rtl="0" eaLnBrk="0" fontAlgn="base" latinLnBrk="0" hangingPunct="0">
              <a:lnSpc>
                <a:spcPct val="2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Assessment/Measurement of Supply Chain Performance</a:t>
            </a:r>
            <a:endParaRPr kumimoji="0" lang="en-ZA" sz="16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just" defTabSz="914400" rtl="0" eaLnBrk="0" fontAlgn="base" latinLnBrk="0" hangingPunct="0">
              <a:lnSpc>
                <a:spcPct val="2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Defining Contractor and SCM performance measurement</a:t>
            </a:r>
            <a:endParaRPr kumimoji="0" lang="en-GB" sz="1600" b="1" i="0" u="none" strike="noStrike" cap="none" normalizeH="0" baseline="0" dirty="0" smtClean="0">
              <a:ln>
                <a:noFill/>
              </a:ln>
              <a:solidFill>
                <a:schemeClr val="tx1"/>
              </a:solidFill>
              <a:effectLst/>
              <a:latin typeface="Arial Narrow" pitchFamily="34" charset="0"/>
              <a:cs typeface="Arial" pitchFamily="34" charset="0"/>
            </a:endParaRPr>
          </a:p>
        </p:txBody>
      </p:sp>
      <p:sp>
        <p:nvSpPr>
          <p:cNvPr id="11" name="12-Point Star 10"/>
          <p:cNvSpPr/>
          <p:nvPr/>
        </p:nvSpPr>
        <p:spPr>
          <a:xfrm>
            <a:off x="5183560" y="476672"/>
            <a:ext cx="3960440" cy="1800200"/>
          </a:xfrm>
          <a:prstGeom prst="star12">
            <a:avLst/>
          </a:prstGeom>
          <a:solidFill>
            <a:schemeClr val="bg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accent4">
                    <a:lumMod val="50000"/>
                  </a:schemeClr>
                </a:solidFill>
                <a:latin typeface="Arial Narrow" pitchFamily="34" charset="0"/>
              </a:rPr>
              <a:t>Management information/</a:t>
            </a:r>
          </a:p>
          <a:p>
            <a:pPr algn="ctr"/>
            <a:r>
              <a:rPr lang="en-ZA" sz="1400" b="1" dirty="0" smtClean="0">
                <a:solidFill>
                  <a:schemeClr val="accent4">
                    <a:lumMod val="50000"/>
                  </a:schemeClr>
                </a:solidFill>
                <a:latin typeface="Arial Narrow" pitchFamily="34" charset="0"/>
              </a:rPr>
              <a:t>Performance management</a:t>
            </a:r>
          </a:p>
          <a:p>
            <a:pPr algn="ctr"/>
            <a:r>
              <a:rPr lang="en-ZA" sz="1400" b="1" dirty="0" smtClean="0">
                <a:solidFill>
                  <a:schemeClr val="accent4">
                    <a:lumMod val="50000"/>
                  </a:schemeClr>
                </a:solidFill>
                <a:latin typeface="Arial Narrow" pitchFamily="34" charset="0"/>
              </a:rPr>
              <a:t>FOR</a:t>
            </a:r>
          </a:p>
          <a:p>
            <a:pPr algn="ctr"/>
            <a:r>
              <a:rPr lang="en-ZA" sz="1400" b="1" dirty="0" smtClean="0">
                <a:solidFill>
                  <a:schemeClr val="accent4">
                    <a:lumMod val="50000"/>
                  </a:schemeClr>
                </a:solidFill>
                <a:latin typeface="Arial Narrow" pitchFamily="34" charset="0"/>
              </a:rPr>
              <a:t>Internal and External reporting</a:t>
            </a:r>
            <a:endParaRPr lang="en-ZA" sz="1400" b="1" dirty="0">
              <a:solidFill>
                <a:schemeClr val="accent4">
                  <a:lumMod val="50000"/>
                </a:schemeClr>
              </a:solidFill>
              <a:latin typeface="Arial Narrow" pitchFamily="34" charset="0"/>
            </a:endParaRPr>
          </a:p>
        </p:txBody>
      </p:sp>
      <p:sp>
        <p:nvSpPr>
          <p:cNvPr id="12" name="Cloud Callout 11"/>
          <p:cNvSpPr/>
          <p:nvPr/>
        </p:nvSpPr>
        <p:spPr>
          <a:xfrm>
            <a:off x="6588224" y="4797152"/>
            <a:ext cx="1994520" cy="1260720"/>
          </a:xfrm>
          <a:prstGeom prst="cloudCallout">
            <a:avLst>
              <a:gd name="adj1" fmla="val 41940"/>
              <a:gd name="adj2" fmla="val 64732"/>
            </a:avLst>
          </a:prstGeom>
          <a:solidFill>
            <a:schemeClr val="bg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schemeClr val="accent4">
                    <a:lumMod val="50000"/>
                  </a:schemeClr>
                </a:solidFill>
                <a:latin typeface="Arial Black" pitchFamily="34" charset="0"/>
              </a:rPr>
              <a:t>Types of records to be kept is listed</a:t>
            </a:r>
            <a:endParaRPr lang="en-ZA" sz="1200" b="1" dirty="0">
              <a:solidFill>
                <a:schemeClr val="accent4">
                  <a:lumMod val="50000"/>
                </a:schemeClr>
              </a:solidFill>
              <a:latin typeface="Arial Black" pitchFamily="34" charset="0"/>
            </a:endParaRPr>
          </a:p>
        </p:txBody>
      </p:sp>
      <p:sp>
        <p:nvSpPr>
          <p:cNvPr id="13" name="Text Box 94"/>
          <p:cNvSpPr txBox="1">
            <a:spLocks/>
          </p:cNvSpPr>
          <p:nvPr/>
        </p:nvSpPr>
        <p:spPr bwMode="auto">
          <a:xfrm>
            <a:off x="179512" y="908720"/>
            <a:ext cx="2304256" cy="5544616"/>
          </a:xfrm>
          <a:prstGeom prst="rect">
            <a:avLst/>
          </a:prstGeom>
          <a:gradFill rotWithShape="1">
            <a:gsLst>
              <a:gs pos="0">
                <a:srgbClr val="FFBE86"/>
              </a:gs>
              <a:gs pos="17500">
                <a:srgbClr val="FFD0AA"/>
              </a:gs>
              <a:gs pos="50000">
                <a:srgbClr val="FFEBDB"/>
              </a:gs>
              <a:gs pos="82500">
                <a:srgbClr val="FFD0AA"/>
              </a:gs>
              <a:gs pos="100000">
                <a:srgbClr val="FFBE86"/>
              </a:gs>
            </a:gsLst>
            <a:lin ang="5400000" scaled="1"/>
          </a:gradFill>
          <a:ln w="12700">
            <a:solidFill>
              <a:srgbClr val="9BBB59"/>
            </a:solidFill>
            <a:miter lim="800000"/>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600" b="1" i="0" u="none" strike="noStrike" cap="none" normalizeH="0" baseline="0" dirty="0" smtClean="0">
                <a:ln>
                  <a:noFill/>
                </a:ln>
                <a:solidFill>
                  <a:schemeClr val="tx1"/>
                </a:solidFill>
                <a:effectLst/>
                <a:latin typeface="Arial Narrow" pitchFamily="34" charset="0"/>
                <a:cs typeface="Arial" pitchFamily="34" charset="0"/>
              </a:rPr>
              <a:t>Risk and Performance Management</a:t>
            </a:r>
          </a:p>
          <a:p>
            <a:pPr fontAlgn="base">
              <a:lnSpc>
                <a:spcPct val="150000"/>
              </a:lnSpc>
              <a:spcBef>
                <a:spcPct val="0"/>
              </a:spcBef>
              <a:spcAft>
                <a:spcPct val="0"/>
              </a:spcAft>
              <a:buFont typeface="Symbol" pitchFamily="18" charset="2"/>
              <a:buChar char="·"/>
            </a:pPr>
            <a:r>
              <a:rPr lang="en-US" sz="1400" b="1" dirty="0" smtClean="0">
                <a:latin typeface="Arial Narrow" pitchFamily="34" charset="0"/>
                <a:cs typeface="Arial" pitchFamily="34" charset="0"/>
              </a:rPr>
              <a:t>SCM performance review</a:t>
            </a:r>
          </a:p>
          <a:p>
            <a:pPr fontAlgn="base">
              <a:lnSpc>
                <a:spcPct val="150000"/>
              </a:lnSpc>
              <a:spcBef>
                <a:spcPct val="0"/>
              </a:spcBef>
              <a:spcAft>
                <a:spcPct val="0"/>
              </a:spcAft>
              <a:buFont typeface="Symbol" pitchFamily="18" charset="2"/>
              <a:buChar char="·"/>
            </a:pPr>
            <a:r>
              <a:rPr lang="en-US" sz="1400" b="1" dirty="0" smtClean="0">
                <a:latin typeface="Arial Narrow" pitchFamily="34" charset="0"/>
                <a:cs typeface="Arial" pitchFamily="34" charset="0"/>
              </a:rPr>
              <a:t>Supplier performance</a:t>
            </a:r>
          </a:p>
          <a:p>
            <a:pPr marL="0" marR="0" lvl="0" indent="0" algn="l" defTabSz="914400" rtl="0" eaLnBrk="1" fontAlgn="base" latinLnBrk="0" hangingPunct="1">
              <a:lnSpc>
                <a:spcPct val="150000"/>
              </a:lnSpc>
              <a:spcBef>
                <a:spcPct val="0"/>
              </a:spcBef>
              <a:spcAft>
                <a:spcPct val="0"/>
              </a:spcAft>
              <a:buClrTx/>
              <a:buSzTx/>
              <a:buFont typeface="Symbol" pitchFamily="18" charset="2"/>
              <a:buChar char="·"/>
              <a:tabLst/>
            </a:pPr>
            <a:r>
              <a:rPr kumimoji="0" lang="en-US" sz="1400" b="1" i="0" u="none" strike="noStrike" cap="none" normalizeH="0" baseline="0" dirty="0" smtClean="0">
                <a:ln>
                  <a:noFill/>
                </a:ln>
                <a:solidFill>
                  <a:schemeClr val="tx1"/>
                </a:solidFill>
                <a:effectLst/>
                <a:latin typeface="Arial Narrow" pitchFamily="34" charset="0"/>
                <a:cs typeface="Arial" pitchFamily="34" charset="0"/>
              </a:rPr>
              <a:t>Reporting of SCM information</a:t>
            </a:r>
          </a:p>
          <a:p>
            <a:pPr marL="0" marR="0" lvl="0" indent="0" algn="l" defTabSz="914400" rtl="0" eaLnBrk="1" fontAlgn="base" latinLnBrk="0" hangingPunct="1">
              <a:lnSpc>
                <a:spcPct val="150000"/>
              </a:lnSpc>
              <a:spcBef>
                <a:spcPct val="0"/>
              </a:spcBef>
              <a:spcAft>
                <a:spcPct val="0"/>
              </a:spcAft>
              <a:buClrTx/>
              <a:buSzTx/>
              <a:buFont typeface="Symbol" pitchFamily="18" charset="2"/>
              <a:buChar char="·"/>
              <a:tabLst/>
            </a:pPr>
            <a:r>
              <a:rPr kumimoji="0" lang="en-US" sz="1400" b="1" i="0" u="none" strike="noStrike" cap="none" normalizeH="0" baseline="0" dirty="0" smtClean="0">
                <a:ln>
                  <a:noFill/>
                </a:ln>
                <a:solidFill>
                  <a:schemeClr val="tx1"/>
                </a:solidFill>
                <a:effectLst/>
                <a:latin typeface="Arial Narrow" pitchFamily="34" charset="0"/>
                <a:cs typeface="Arial" pitchFamily="34" charset="0"/>
              </a:rPr>
              <a:t>Optimal system </a:t>
            </a:r>
            <a:r>
              <a:rPr kumimoji="0" lang="en-US" sz="1400" b="1" i="0" u="none" strike="noStrike" cap="none" normalizeH="0" baseline="0" dirty="0" err="1" smtClean="0">
                <a:ln>
                  <a:noFill/>
                </a:ln>
                <a:solidFill>
                  <a:schemeClr val="tx1"/>
                </a:solidFill>
                <a:effectLst/>
                <a:latin typeface="Arial Narrow" pitchFamily="34" charset="0"/>
                <a:cs typeface="Arial" pitchFamily="34" charset="0"/>
              </a:rPr>
              <a:t>utilisation</a:t>
            </a:r>
            <a:endParaRPr kumimoji="0" lang="en-US" sz="14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50000"/>
              </a:lnSpc>
              <a:spcBef>
                <a:spcPct val="0"/>
              </a:spcBef>
              <a:spcAft>
                <a:spcPct val="0"/>
              </a:spcAft>
              <a:buClrTx/>
              <a:buSzTx/>
              <a:buFont typeface="Symbol" pitchFamily="18" charset="2"/>
              <a:buChar char="·"/>
              <a:tabLst/>
            </a:pPr>
            <a:r>
              <a:rPr kumimoji="0" lang="en-US" sz="1400" b="1" i="0" u="none" strike="noStrike" cap="none" normalizeH="0" baseline="0" dirty="0" smtClean="0">
                <a:ln>
                  <a:noFill/>
                </a:ln>
                <a:solidFill>
                  <a:schemeClr val="tx1"/>
                </a:solidFill>
                <a:effectLst/>
                <a:latin typeface="Arial Narrow" pitchFamily="34" charset="0"/>
                <a:cs typeface="Arial" pitchFamily="34" charset="0"/>
              </a:rPr>
              <a:t>Safeguarding of SCM information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575446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MFMA SCM PPOS – RISK AND PERFORMANCE MANAGEMENT</a:t>
            </a:r>
            <a:endParaRPr lang="en-ZA" sz="3200" b="1" dirty="0">
              <a:solidFill>
                <a:schemeClr val="tx1">
                  <a:lumMod val="75000"/>
                  <a:lumOff val="25000"/>
                </a:schemeClr>
              </a:solidFill>
            </a:endParaRPr>
          </a:p>
        </p:txBody>
      </p:sp>
      <p:sp>
        <p:nvSpPr>
          <p:cNvPr id="6" name="TextBox 5"/>
          <p:cNvSpPr txBox="1"/>
          <p:nvPr/>
        </p:nvSpPr>
        <p:spPr>
          <a:xfrm>
            <a:off x="539552" y="980728"/>
            <a:ext cx="7992888" cy="1815882"/>
          </a:xfrm>
          <a:prstGeom prst="rect">
            <a:avLst/>
          </a:prstGeom>
          <a:noFill/>
        </p:spPr>
        <p:txBody>
          <a:bodyPr wrap="square" rtlCol="0">
            <a:spAutoFit/>
          </a:bodyPr>
          <a:lstStyle/>
          <a:p>
            <a:pPr lvl="4"/>
            <a:endParaRPr lang="en-US" sz="2000" dirty="0"/>
          </a:p>
          <a:p>
            <a:pPr lvl="4"/>
            <a:endParaRPr lang="en-US" sz="2000" dirty="0"/>
          </a:p>
          <a:p>
            <a:pPr lvl="4"/>
            <a:endParaRPr lang="en-US" dirty="0"/>
          </a:p>
          <a:p>
            <a:pPr lvl="3"/>
            <a:endParaRPr lang="en-US" dirty="0"/>
          </a:p>
          <a:p>
            <a:pPr lvl="3"/>
            <a:endParaRPr lang="en-US" dirty="0"/>
          </a:p>
          <a:p>
            <a:pPr lvl="4"/>
            <a:endParaRPr lang="en-ZA" dirty="0"/>
          </a:p>
        </p:txBody>
      </p:sp>
      <p:sp>
        <p:nvSpPr>
          <p:cNvPr id="9" name="Slide Number Placeholder 8"/>
          <p:cNvSpPr>
            <a:spLocks noGrp="1"/>
          </p:cNvSpPr>
          <p:nvPr>
            <p:ph type="sldNum" sz="quarter" idx="12"/>
          </p:nvPr>
        </p:nvSpPr>
        <p:spPr/>
        <p:txBody>
          <a:bodyPr/>
          <a:lstStyle/>
          <a:p>
            <a:fld id="{C97F4B4B-1DA3-4C64-BEF4-4C458259B3CF}" type="slidenum">
              <a:rPr lang="en-ZA" smtClean="0"/>
              <a:pPr/>
              <a:t>46</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04183"/>
            <a:ext cx="1804377" cy="563355"/>
          </a:xfrm>
          <a:prstGeom prst="rect">
            <a:avLst/>
          </a:prstGeom>
        </p:spPr>
      </p:pic>
      <p:sp>
        <p:nvSpPr>
          <p:cNvPr id="10" name="Rectangle 3"/>
          <p:cNvSpPr>
            <a:spLocks noChangeArrowheads="1"/>
          </p:cNvSpPr>
          <p:nvPr/>
        </p:nvSpPr>
        <p:spPr bwMode="auto">
          <a:xfrm>
            <a:off x="2915816" y="2652574"/>
            <a:ext cx="5256584" cy="99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Narrow" pitchFamily="34" charset="0"/>
                <a:cs typeface="Arial" pitchFamily="34" charset="0"/>
              </a:rPr>
              <a:t>OPTIMAL SYSTEM UTILISATION – </a:t>
            </a:r>
          </a:p>
          <a:p>
            <a:pPr marL="0" marR="0" lvl="0" indent="0" algn="ctr" defTabSz="914400" rtl="0" eaLnBrk="1" fontAlgn="base" latinLnBrk="0" hangingPunct="1">
              <a:lnSpc>
                <a:spcPct val="2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Narrow" pitchFamily="34" charset="0"/>
                <a:cs typeface="Arial" pitchFamily="34" charset="0"/>
              </a:rPr>
              <a:t>MINIMUM USER-SPECIFICATIONS</a:t>
            </a:r>
          </a:p>
        </p:txBody>
      </p:sp>
      <p:sp>
        <p:nvSpPr>
          <p:cNvPr id="11" name="12-Point Star 10"/>
          <p:cNvSpPr/>
          <p:nvPr/>
        </p:nvSpPr>
        <p:spPr>
          <a:xfrm>
            <a:off x="5183560" y="476672"/>
            <a:ext cx="3960440" cy="1800200"/>
          </a:xfrm>
          <a:prstGeom prst="star12">
            <a:avLst/>
          </a:prstGeom>
          <a:solidFill>
            <a:schemeClr val="bg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accent4">
                    <a:lumMod val="50000"/>
                  </a:schemeClr>
                </a:solidFill>
                <a:latin typeface="Arial Narrow" pitchFamily="34" charset="0"/>
              </a:rPr>
              <a:t>Management information/</a:t>
            </a:r>
          </a:p>
          <a:p>
            <a:pPr algn="ctr"/>
            <a:r>
              <a:rPr lang="en-ZA" sz="1400" b="1" dirty="0" smtClean="0">
                <a:solidFill>
                  <a:schemeClr val="accent4">
                    <a:lumMod val="50000"/>
                  </a:schemeClr>
                </a:solidFill>
                <a:latin typeface="Arial Narrow" pitchFamily="34" charset="0"/>
              </a:rPr>
              <a:t>Performance management</a:t>
            </a:r>
          </a:p>
          <a:p>
            <a:pPr algn="ctr"/>
            <a:r>
              <a:rPr lang="en-ZA" sz="1400" b="1" dirty="0" smtClean="0">
                <a:solidFill>
                  <a:schemeClr val="accent4">
                    <a:lumMod val="50000"/>
                  </a:schemeClr>
                </a:solidFill>
                <a:latin typeface="Arial Narrow" pitchFamily="34" charset="0"/>
              </a:rPr>
              <a:t>FOR</a:t>
            </a:r>
          </a:p>
          <a:p>
            <a:pPr algn="ctr"/>
            <a:r>
              <a:rPr lang="en-ZA" sz="1400" b="1" dirty="0" smtClean="0">
                <a:solidFill>
                  <a:schemeClr val="accent4">
                    <a:lumMod val="50000"/>
                  </a:schemeClr>
                </a:solidFill>
                <a:latin typeface="Arial Narrow" pitchFamily="34" charset="0"/>
              </a:rPr>
              <a:t>Internal and External reporting</a:t>
            </a:r>
            <a:endParaRPr lang="en-ZA" sz="1400" b="1" dirty="0">
              <a:solidFill>
                <a:schemeClr val="accent4">
                  <a:lumMod val="50000"/>
                </a:schemeClr>
              </a:solidFill>
              <a:latin typeface="Arial Narrow" pitchFamily="34" charset="0"/>
            </a:endParaRPr>
          </a:p>
        </p:txBody>
      </p:sp>
      <p:sp>
        <p:nvSpPr>
          <p:cNvPr id="12" name="Cloud Callout 11"/>
          <p:cNvSpPr/>
          <p:nvPr/>
        </p:nvSpPr>
        <p:spPr>
          <a:xfrm>
            <a:off x="6588224" y="4797152"/>
            <a:ext cx="1994520" cy="1260720"/>
          </a:xfrm>
          <a:prstGeom prst="cloudCallout">
            <a:avLst>
              <a:gd name="adj1" fmla="val 41940"/>
              <a:gd name="adj2" fmla="val 64732"/>
            </a:avLst>
          </a:prstGeom>
          <a:solidFill>
            <a:schemeClr val="bg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schemeClr val="accent4">
                    <a:lumMod val="50000"/>
                  </a:schemeClr>
                </a:solidFill>
                <a:latin typeface="Arial Black" pitchFamily="34" charset="0"/>
              </a:rPr>
              <a:t>Types of records to be kept is listed</a:t>
            </a:r>
            <a:endParaRPr lang="en-ZA" sz="1200" b="1" dirty="0">
              <a:solidFill>
                <a:schemeClr val="accent4">
                  <a:lumMod val="50000"/>
                </a:schemeClr>
              </a:solidFill>
              <a:latin typeface="Arial Black" pitchFamily="34" charset="0"/>
            </a:endParaRPr>
          </a:p>
        </p:txBody>
      </p:sp>
      <p:sp>
        <p:nvSpPr>
          <p:cNvPr id="13" name="Text Box 94"/>
          <p:cNvSpPr txBox="1">
            <a:spLocks/>
          </p:cNvSpPr>
          <p:nvPr/>
        </p:nvSpPr>
        <p:spPr bwMode="auto">
          <a:xfrm>
            <a:off x="179512" y="908720"/>
            <a:ext cx="2304256" cy="5544616"/>
          </a:xfrm>
          <a:prstGeom prst="rect">
            <a:avLst/>
          </a:prstGeom>
          <a:gradFill rotWithShape="1">
            <a:gsLst>
              <a:gs pos="0">
                <a:srgbClr val="FFBE86"/>
              </a:gs>
              <a:gs pos="17500">
                <a:srgbClr val="FFD0AA"/>
              </a:gs>
              <a:gs pos="50000">
                <a:srgbClr val="FFEBDB"/>
              </a:gs>
              <a:gs pos="82500">
                <a:srgbClr val="FFD0AA"/>
              </a:gs>
              <a:gs pos="100000">
                <a:srgbClr val="FFBE86"/>
              </a:gs>
            </a:gsLst>
            <a:lin ang="5400000" scaled="1"/>
          </a:gradFill>
          <a:ln w="12700">
            <a:solidFill>
              <a:srgbClr val="9BBB59"/>
            </a:solidFill>
            <a:miter lim="800000"/>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600" b="1" i="0" u="none" strike="noStrike" cap="none" normalizeH="0" baseline="0" dirty="0" smtClean="0">
                <a:ln>
                  <a:noFill/>
                </a:ln>
                <a:solidFill>
                  <a:schemeClr val="tx1"/>
                </a:solidFill>
                <a:effectLst/>
                <a:latin typeface="Arial Narrow" pitchFamily="34" charset="0"/>
                <a:cs typeface="Arial" pitchFamily="34" charset="0"/>
              </a:rPr>
              <a:t>Risk and Performance Management</a:t>
            </a:r>
          </a:p>
          <a:p>
            <a:pPr fontAlgn="base">
              <a:lnSpc>
                <a:spcPct val="150000"/>
              </a:lnSpc>
              <a:spcBef>
                <a:spcPct val="0"/>
              </a:spcBef>
              <a:spcAft>
                <a:spcPct val="0"/>
              </a:spcAft>
              <a:buFont typeface="Symbol" pitchFamily="18" charset="2"/>
              <a:buChar char="·"/>
            </a:pPr>
            <a:r>
              <a:rPr lang="en-US" sz="1400" b="1" dirty="0" smtClean="0">
                <a:latin typeface="Arial Narrow" pitchFamily="34" charset="0"/>
                <a:cs typeface="Arial" pitchFamily="34" charset="0"/>
              </a:rPr>
              <a:t>SCM performance review</a:t>
            </a:r>
          </a:p>
          <a:p>
            <a:pPr fontAlgn="base">
              <a:lnSpc>
                <a:spcPct val="150000"/>
              </a:lnSpc>
              <a:spcBef>
                <a:spcPct val="0"/>
              </a:spcBef>
              <a:spcAft>
                <a:spcPct val="0"/>
              </a:spcAft>
              <a:buFont typeface="Symbol" pitchFamily="18" charset="2"/>
              <a:buChar char="·"/>
            </a:pPr>
            <a:r>
              <a:rPr lang="en-US" sz="1400" b="1" dirty="0" smtClean="0">
                <a:latin typeface="Arial Narrow" pitchFamily="34" charset="0"/>
                <a:cs typeface="Arial" pitchFamily="34" charset="0"/>
              </a:rPr>
              <a:t>Supplier performance</a:t>
            </a:r>
          </a:p>
          <a:p>
            <a:pPr marL="0" marR="0" lvl="0" indent="0" algn="l" defTabSz="914400" rtl="0" eaLnBrk="1" fontAlgn="base" latinLnBrk="0" hangingPunct="1">
              <a:lnSpc>
                <a:spcPct val="150000"/>
              </a:lnSpc>
              <a:spcBef>
                <a:spcPct val="0"/>
              </a:spcBef>
              <a:spcAft>
                <a:spcPct val="0"/>
              </a:spcAft>
              <a:buClrTx/>
              <a:buSzTx/>
              <a:buFont typeface="Symbol" pitchFamily="18" charset="2"/>
              <a:buChar char="·"/>
              <a:tabLst/>
            </a:pPr>
            <a:r>
              <a:rPr kumimoji="0" lang="en-US" sz="1400" b="1" i="0" u="none" strike="noStrike" cap="none" normalizeH="0" baseline="0" dirty="0" smtClean="0">
                <a:ln>
                  <a:noFill/>
                </a:ln>
                <a:solidFill>
                  <a:schemeClr val="tx1"/>
                </a:solidFill>
                <a:effectLst/>
                <a:latin typeface="Arial Narrow" pitchFamily="34" charset="0"/>
                <a:cs typeface="Arial" pitchFamily="34" charset="0"/>
              </a:rPr>
              <a:t>Reporting of SCM information</a:t>
            </a:r>
          </a:p>
          <a:p>
            <a:pPr marL="0" marR="0" lvl="0" indent="0" algn="l" defTabSz="914400" rtl="0" eaLnBrk="1" fontAlgn="base" latinLnBrk="0" hangingPunct="1">
              <a:lnSpc>
                <a:spcPct val="150000"/>
              </a:lnSpc>
              <a:spcBef>
                <a:spcPct val="0"/>
              </a:spcBef>
              <a:spcAft>
                <a:spcPct val="0"/>
              </a:spcAft>
              <a:buClrTx/>
              <a:buSzTx/>
              <a:buFont typeface="Symbol" pitchFamily="18" charset="2"/>
              <a:buChar char="·"/>
              <a:tabLst/>
            </a:pPr>
            <a:r>
              <a:rPr kumimoji="0" lang="en-US" sz="1400" b="1" i="0" u="none" strike="noStrike" cap="none" normalizeH="0" baseline="0" dirty="0" smtClean="0">
                <a:ln>
                  <a:noFill/>
                </a:ln>
                <a:solidFill>
                  <a:schemeClr val="tx1"/>
                </a:solidFill>
                <a:effectLst/>
                <a:latin typeface="Arial Narrow" pitchFamily="34" charset="0"/>
                <a:cs typeface="Arial" pitchFamily="34" charset="0"/>
              </a:rPr>
              <a:t>Optimal system </a:t>
            </a:r>
            <a:r>
              <a:rPr kumimoji="0" lang="en-US" sz="1400" b="1" i="0" u="none" strike="noStrike" cap="none" normalizeH="0" baseline="0" dirty="0" err="1" smtClean="0">
                <a:ln>
                  <a:noFill/>
                </a:ln>
                <a:solidFill>
                  <a:schemeClr val="tx1"/>
                </a:solidFill>
                <a:effectLst/>
                <a:latin typeface="Arial Narrow" pitchFamily="34" charset="0"/>
                <a:cs typeface="Arial" pitchFamily="34" charset="0"/>
              </a:rPr>
              <a:t>utilisation</a:t>
            </a:r>
            <a:endParaRPr kumimoji="0" lang="en-US" sz="14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50000"/>
              </a:lnSpc>
              <a:spcBef>
                <a:spcPct val="0"/>
              </a:spcBef>
              <a:spcAft>
                <a:spcPct val="0"/>
              </a:spcAft>
              <a:buClrTx/>
              <a:buSzTx/>
              <a:buFont typeface="Symbol" pitchFamily="18" charset="2"/>
              <a:buChar char="·"/>
              <a:tabLst/>
            </a:pPr>
            <a:r>
              <a:rPr kumimoji="0" lang="en-US" sz="1400" b="1" i="0" u="none" strike="noStrike" cap="none" normalizeH="0" baseline="0" dirty="0" smtClean="0">
                <a:ln>
                  <a:noFill/>
                </a:ln>
                <a:solidFill>
                  <a:schemeClr val="tx1"/>
                </a:solidFill>
                <a:effectLst/>
                <a:latin typeface="Arial Narrow" pitchFamily="34" charset="0"/>
                <a:cs typeface="Arial" pitchFamily="34" charset="0"/>
              </a:rPr>
              <a:t>Safeguarding of SCM information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575446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MFMA SCM PPOS – RISK AND PERFORMANCE MANAGEMENT</a:t>
            </a:r>
            <a:endParaRPr lang="en-ZA" sz="3200" b="1" dirty="0">
              <a:solidFill>
                <a:schemeClr val="tx1">
                  <a:lumMod val="75000"/>
                  <a:lumOff val="25000"/>
                </a:schemeClr>
              </a:solidFill>
            </a:endParaRPr>
          </a:p>
        </p:txBody>
      </p:sp>
      <p:sp>
        <p:nvSpPr>
          <p:cNvPr id="6" name="TextBox 5"/>
          <p:cNvSpPr txBox="1"/>
          <p:nvPr/>
        </p:nvSpPr>
        <p:spPr>
          <a:xfrm>
            <a:off x="539552" y="980728"/>
            <a:ext cx="7992888" cy="1815882"/>
          </a:xfrm>
          <a:prstGeom prst="rect">
            <a:avLst/>
          </a:prstGeom>
          <a:noFill/>
        </p:spPr>
        <p:txBody>
          <a:bodyPr wrap="square" rtlCol="0">
            <a:spAutoFit/>
          </a:bodyPr>
          <a:lstStyle/>
          <a:p>
            <a:pPr lvl="4"/>
            <a:endParaRPr lang="en-US" sz="2000" dirty="0"/>
          </a:p>
          <a:p>
            <a:pPr lvl="4"/>
            <a:endParaRPr lang="en-US" sz="2000" dirty="0"/>
          </a:p>
          <a:p>
            <a:pPr lvl="4"/>
            <a:endParaRPr lang="en-US" dirty="0"/>
          </a:p>
          <a:p>
            <a:pPr lvl="3"/>
            <a:endParaRPr lang="en-US" dirty="0"/>
          </a:p>
          <a:p>
            <a:pPr lvl="3"/>
            <a:endParaRPr lang="en-US" dirty="0"/>
          </a:p>
          <a:p>
            <a:pPr lvl="4"/>
            <a:endParaRPr lang="en-ZA" dirty="0"/>
          </a:p>
        </p:txBody>
      </p:sp>
      <p:sp>
        <p:nvSpPr>
          <p:cNvPr id="9" name="Slide Number Placeholder 8"/>
          <p:cNvSpPr>
            <a:spLocks noGrp="1"/>
          </p:cNvSpPr>
          <p:nvPr>
            <p:ph type="sldNum" sz="quarter" idx="12"/>
          </p:nvPr>
        </p:nvSpPr>
        <p:spPr/>
        <p:txBody>
          <a:bodyPr/>
          <a:lstStyle/>
          <a:p>
            <a:fld id="{C97F4B4B-1DA3-4C64-BEF4-4C458259B3CF}" type="slidenum">
              <a:rPr lang="en-ZA" smtClean="0"/>
              <a:pPr/>
              <a:t>47</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04183"/>
            <a:ext cx="1804377" cy="563355"/>
          </a:xfrm>
          <a:prstGeom prst="rect">
            <a:avLst/>
          </a:prstGeom>
        </p:spPr>
      </p:pic>
      <p:sp>
        <p:nvSpPr>
          <p:cNvPr id="10" name="Rectangle 3"/>
          <p:cNvSpPr>
            <a:spLocks noChangeArrowheads="1"/>
          </p:cNvSpPr>
          <p:nvPr/>
        </p:nvSpPr>
        <p:spPr bwMode="auto">
          <a:xfrm>
            <a:off x="2915816" y="2898795"/>
            <a:ext cx="5256584" cy="506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Narrow" pitchFamily="34" charset="0"/>
                <a:cs typeface="Arial" pitchFamily="34" charset="0"/>
              </a:rPr>
              <a:t>SAFEGUARDING OF INFORMATION</a:t>
            </a:r>
          </a:p>
        </p:txBody>
      </p:sp>
      <p:sp>
        <p:nvSpPr>
          <p:cNvPr id="11" name="12-Point Star 10"/>
          <p:cNvSpPr/>
          <p:nvPr/>
        </p:nvSpPr>
        <p:spPr>
          <a:xfrm>
            <a:off x="5183560" y="476672"/>
            <a:ext cx="3960440" cy="1800200"/>
          </a:xfrm>
          <a:prstGeom prst="star12">
            <a:avLst/>
          </a:prstGeom>
          <a:solidFill>
            <a:schemeClr val="bg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accent4">
                    <a:lumMod val="50000"/>
                  </a:schemeClr>
                </a:solidFill>
                <a:latin typeface="Arial Narrow" pitchFamily="34" charset="0"/>
              </a:rPr>
              <a:t>Management information/</a:t>
            </a:r>
          </a:p>
          <a:p>
            <a:pPr algn="ctr"/>
            <a:r>
              <a:rPr lang="en-ZA" sz="1400" b="1" dirty="0" smtClean="0">
                <a:solidFill>
                  <a:schemeClr val="accent4">
                    <a:lumMod val="50000"/>
                  </a:schemeClr>
                </a:solidFill>
                <a:latin typeface="Arial Narrow" pitchFamily="34" charset="0"/>
              </a:rPr>
              <a:t>Performance management</a:t>
            </a:r>
          </a:p>
          <a:p>
            <a:pPr algn="ctr"/>
            <a:r>
              <a:rPr lang="en-ZA" sz="1400" b="1" dirty="0" smtClean="0">
                <a:solidFill>
                  <a:schemeClr val="accent4">
                    <a:lumMod val="50000"/>
                  </a:schemeClr>
                </a:solidFill>
                <a:latin typeface="Arial Narrow" pitchFamily="34" charset="0"/>
              </a:rPr>
              <a:t>FOR</a:t>
            </a:r>
          </a:p>
          <a:p>
            <a:pPr algn="ctr"/>
            <a:r>
              <a:rPr lang="en-ZA" sz="1400" b="1" dirty="0" smtClean="0">
                <a:solidFill>
                  <a:schemeClr val="accent4">
                    <a:lumMod val="50000"/>
                  </a:schemeClr>
                </a:solidFill>
                <a:latin typeface="Arial Narrow" pitchFamily="34" charset="0"/>
              </a:rPr>
              <a:t>Internal and External reporting</a:t>
            </a:r>
            <a:endParaRPr lang="en-ZA" sz="1400" b="1" dirty="0">
              <a:solidFill>
                <a:schemeClr val="accent4">
                  <a:lumMod val="50000"/>
                </a:schemeClr>
              </a:solidFill>
              <a:latin typeface="Arial Narrow" pitchFamily="34" charset="0"/>
            </a:endParaRPr>
          </a:p>
        </p:txBody>
      </p:sp>
      <p:sp>
        <p:nvSpPr>
          <p:cNvPr id="12" name="Cloud Callout 11"/>
          <p:cNvSpPr/>
          <p:nvPr/>
        </p:nvSpPr>
        <p:spPr>
          <a:xfrm>
            <a:off x="6588224" y="4797152"/>
            <a:ext cx="1994520" cy="1260720"/>
          </a:xfrm>
          <a:prstGeom prst="cloudCallout">
            <a:avLst>
              <a:gd name="adj1" fmla="val 41940"/>
              <a:gd name="adj2" fmla="val 64732"/>
            </a:avLst>
          </a:prstGeom>
          <a:solidFill>
            <a:schemeClr val="bg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schemeClr val="accent4">
                    <a:lumMod val="50000"/>
                  </a:schemeClr>
                </a:solidFill>
                <a:latin typeface="Arial Black" pitchFamily="34" charset="0"/>
              </a:rPr>
              <a:t>Types of records to be kept is listed</a:t>
            </a:r>
            <a:endParaRPr lang="en-ZA" sz="1200" b="1" dirty="0">
              <a:solidFill>
                <a:schemeClr val="accent4">
                  <a:lumMod val="50000"/>
                </a:schemeClr>
              </a:solidFill>
              <a:latin typeface="Arial Black" pitchFamily="34" charset="0"/>
            </a:endParaRPr>
          </a:p>
        </p:txBody>
      </p:sp>
      <p:sp>
        <p:nvSpPr>
          <p:cNvPr id="13" name="Text Box 94"/>
          <p:cNvSpPr txBox="1">
            <a:spLocks/>
          </p:cNvSpPr>
          <p:nvPr/>
        </p:nvSpPr>
        <p:spPr bwMode="auto">
          <a:xfrm>
            <a:off x="179512" y="908720"/>
            <a:ext cx="2304256" cy="5544616"/>
          </a:xfrm>
          <a:prstGeom prst="rect">
            <a:avLst/>
          </a:prstGeom>
          <a:gradFill rotWithShape="1">
            <a:gsLst>
              <a:gs pos="0">
                <a:srgbClr val="FFBE86"/>
              </a:gs>
              <a:gs pos="17500">
                <a:srgbClr val="FFD0AA"/>
              </a:gs>
              <a:gs pos="50000">
                <a:srgbClr val="FFEBDB"/>
              </a:gs>
              <a:gs pos="82500">
                <a:srgbClr val="FFD0AA"/>
              </a:gs>
              <a:gs pos="100000">
                <a:srgbClr val="FFBE86"/>
              </a:gs>
            </a:gsLst>
            <a:lin ang="5400000" scaled="1"/>
          </a:gradFill>
          <a:ln w="12700">
            <a:solidFill>
              <a:srgbClr val="9BBB59"/>
            </a:solidFill>
            <a:miter lim="800000"/>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600" b="1" i="0" u="none" strike="noStrike" cap="none" normalizeH="0" baseline="0" dirty="0" smtClean="0">
                <a:ln>
                  <a:noFill/>
                </a:ln>
                <a:solidFill>
                  <a:schemeClr val="tx1"/>
                </a:solidFill>
                <a:effectLst/>
                <a:latin typeface="Arial Narrow" pitchFamily="34" charset="0"/>
                <a:cs typeface="Arial" pitchFamily="34" charset="0"/>
              </a:rPr>
              <a:t>Risk and Performance Management</a:t>
            </a:r>
          </a:p>
          <a:p>
            <a:pPr fontAlgn="base">
              <a:lnSpc>
                <a:spcPct val="150000"/>
              </a:lnSpc>
              <a:spcBef>
                <a:spcPct val="0"/>
              </a:spcBef>
              <a:spcAft>
                <a:spcPct val="0"/>
              </a:spcAft>
              <a:buFont typeface="Symbol" pitchFamily="18" charset="2"/>
              <a:buChar char="·"/>
            </a:pPr>
            <a:r>
              <a:rPr lang="en-US" sz="1400" b="1" dirty="0" smtClean="0">
                <a:latin typeface="Arial Narrow" pitchFamily="34" charset="0"/>
                <a:cs typeface="Arial" pitchFamily="34" charset="0"/>
              </a:rPr>
              <a:t>SCM performance review</a:t>
            </a:r>
          </a:p>
          <a:p>
            <a:pPr fontAlgn="base">
              <a:lnSpc>
                <a:spcPct val="150000"/>
              </a:lnSpc>
              <a:spcBef>
                <a:spcPct val="0"/>
              </a:spcBef>
              <a:spcAft>
                <a:spcPct val="0"/>
              </a:spcAft>
              <a:buFont typeface="Symbol" pitchFamily="18" charset="2"/>
              <a:buChar char="·"/>
            </a:pPr>
            <a:r>
              <a:rPr lang="en-US" sz="1400" b="1" dirty="0" smtClean="0">
                <a:latin typeface="Arial Narrow" pitchFamily="34" charset="0"/>
                <a:cs typeface="Arial" pitchFamily="34" charset="0"/>
              </a:rPr>
              <a:t>Supplier performance</a:t>
            </a:r>
          </a:p>
          <a:p>
            <a:pPr marL="0" marR="0" lvl="0" indent="0" algn="l" defTabSz="914400" rtl="0" eaLnBrk="1" fontAlgn="base" latinLnBrk="0" hangingPunct="1">
              <a:lnSpc>
                <a:spcPct val="150000"/>
              </a:lnSpc>
              <a:spcBef>
                <a:spcPct val="0"/>
              </a:spcBef>
              <a:spcAft>
                <a:spcPct val="0"/>
              </a:spcAft>
              <a:buClrTx/>
              <a:buSzTx/>
              <a:buFont typeface="Symbol" pitchFamily="18" charset="2"/>
              <a:buChar char="·"/>
              <a:tabLst/>
            </a:pPr>
            <a:r>
              <a:rPr kumimoji="0" lang="en-US" sz="1400" b="1" i="0" u="none" strike="noStrike" cap="none" normalizeH="0" baseline="0" dirty="0" smtClean="0">
                <a:ln>
                  <a:noFill/>
                </a:ln>
                <a:solidFill>
                  <a:schemeClr val="tx1"/>
                </a:solidFill>
                <a:effectLst/>
                <a:latin typeface="Arial Narrow" pitchFamily="34" charset="0"/>
                <a:cs typeface="Arial" pitchFamily="34" charset="0"/>
              </a:rPr>
              <a:t>Reporting of SCM information</a:t>
            </a:r>
          </a:p>
          <a:p>
            <a:pPr marL="0" marR="0" lvl="0" indent="0" algn="l" defTabSz="914400" rtl="0" eaLnBrk="1" fontAlgn="base" latinLnBrk="0" hangingPunct="1">
              <a:lnSpc>
                <a:spcPct val="150000"/>
              </a:lnSpc>
              <a:spcBef>
                <a:spcPct val="0"/>
              </a:spcBef>
              <a:spcAft>
                <a:spcPct val="0"/>
              </a:spcAft>
              <a:buClrTx/>
              <a:buSzTx/>
              <a:buFont typeface="Symbol" pitchFamily="18" charset="2"/>
              <a:buChar char="·"/>
              <a:tabLst/>
            </a:pPr>
            <a:r>
              <a:rPr kumimoji="0" lang="en-US" sz="1400" b="1" i="0" u="none" strike="noStrike" cap="none" normalizeH="0" baseline="0" dirty="0" smtClean="0">
                <a:ln>
                  <a:noFill/>
                </a:ln>
                <a:solidFill>
                  <a:schemeClr val="tx1"/>
                </a:solidFill>
                <a:effectLst/>
                <a:latin typeface="Arial Narrow" pitchFamily="34" charset="0"/>
                <a:cs typeface="Arial" pitchFamily="34" charset="0"/>
              </a:rPr>
              <a:t>Optimal system </a:t>
            </a:r>
            <a:r>
              <a:rPr kumimoji="0" lang="en-US" sz="1400" b="1" i="0" u="none" strike="noStrike" cap="none" normalizeH="0" baseline="0" dirty="0" err="1" smtClean="0">
                <a:ln>
                  <a:noFill/>
                </a:ln>
                <a:solidFill>
                  <a:schemeClr val="tx1"/>
                </a:solidFill>
                <a:effectLst/>
                <a:latin typeface="Arial Narrow" pitchFamily="34" charset="0"/>
                <a:cs typeface="Arial" pitchFamily="34" charset="0"/>
              </a:rPr>
              <a:t>utilisation</a:t>
            </a:r>
            <a:endParaRPr kumimoji="0" lang="en-US" sz="14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50000"/>
              </a:lnSpc>
              <a:spcBef>
                <a:spcPct val="0"/>
              </a:spcBef>
              <a:spcAft>
                <a:spcPct val="0"/>
              </a:spcAft>
              <a:buClrTx/>
              <a:buSzTx/>
              <a:buFont typeface="Symbol" pitchFamily="18" charset="2"/>
              <a:buChar char="·"/>
              <a:tabLst/>
            </a:pPr>
            <a:r>
              <a:rPr kumimoji="0" lang="en-US" sz="1400" b="1" i="0" u="none" strike="noStrike" cap="none" normalizeH="0" baseline="0" dirty="0" smtClean="0">
                <a:ln>
                  <a:noFill/>
                </a:ln>
                <a:solidFill>
                  <a:schemeClr val="tx1"/>
                </a:solidFill>
                <a:effectLst/>
                <a:latin typeface="Arial Narrow" pitchFamily="34" charset="0"/>
                <a:cs typeface="Arial" pitchFamily="34" charset="0"/>
              </a:rPr>
              <a:t>Safeguarding of SCM information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575446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MFMA SCM PPOS – RISK AND PERFORMANCE MANAGEMENT</a:t>
            </a:r>
            <a:endParaRPr lang="en-ZA" sz="3200" b="1" dirty="0">
              <a:solidFill>
                <a:schemeClr val="tx1">
                  <a:lumMod val="75000"/>
                  <a:lumOff val="25000"/>
                </a:schemeClr>
              </a:solidFill>
            </a:endParaRPr>
          </a:p>
        </p:txBody>
      </p:sp>
      <p:sp>
        <p:nvSpPr>
          <p:cNvPr id="6" name="TextBox 5"/>
          <p:cNvSpPr txBox="1"/>
          <p:nvPr/>
        </p:nvSpPr>
        <p:spPr>
          <a:xfrm>
            <a:off x="539552" y="980728"/>
            <a:ext cx="7992888" cy="1815882"/>
          </a:xfrm>
          <a:prstGeom prst="rect">
            <a:avLst/>
          </a:prstGeom>
          <a:noFill/>
        </p:spPr>
        <p:txBody>
          <a:bodyPr wrap="square" rtlCol="0">
            <a:spAutoFit/>
          </a:bodyPr>
          <a:lstStyle/>
          <a:p>
            <a:pPr lvl="4"/>
            <a:endParaRPr lang="en-US" sz="2000" dirty="0"/>
          </a:p>
          <a:p>
            <a:pPr lvl="4"/>
            <a:endParaRPr lang="en-US" sz="2000" dirty="0"/>
          </a:p>
          <a:p>
            <a:pPr lvl="4"/>
            <a:endParaRPr lang="en-US" dirty="0"/>
          </a:p>
          <a:p>
            <a:pPr lvl="3"/>
            <a:endParaRPr lang="en-US" dirty="0"/>
          </a:p>
          <a:p>
            <a:pPr lvl="3"/>
            <a:endParaRPr lang="en-US" dirty="0"/>
          </a:p>
          <a:p>
            <a:pPr lvl="4"/>
            <a:endParaRPr lang="en-ZA" dirty="0"/>
          </a:p>
        </p:txBody>
      </p:sp>
      <p:sp>
        <p:nvSpPr>
          <p:cNvPr id="9" name="Slide Number Placeholder 8"/>
          <p:cNvSpPr>
            <a:spLocks noGrp="1"/>
          </p:cNvSpPr>
          <p:nvPr>
            <p:ph type="sldNum" sz="quarter" idx="12"/>
          </p:nvPr>
        </p:nvSpPr>
        <p:spPr/>
        <p:txBody>
          <a:bodyPr/>
          <a:lstStyle/>
          <a:p>
            <a:fld id="{C97F4B4B-1DA3-4C64-BEF4-4C458259B3CF}" type="slidenum">
              <a:rPr lang="en-ZA" smtClean="0"/>
              <a:pPr/>
              <a:t>48</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04183"/>
            <a:ext cx="1804377" cy="563355"/>
          </a:xfrm>
          <a:prstGeom prst="rect">
            <a:avLst/>
          </a:prstGeom>
        </p:spPr>
      </p:pic>
      <p:sp>
        <p:nvSpPr>
          <p:cNvPr id="11" name="12-Point Star 10"/>
          <p:cNvSpPr/>
          <p:nvPr/>
        </p:nvSpPr>
        <p:spPr>
          <a:xfrm>
            <a:off x="5183560" y="476672"/>
            <a:ext cx="3960440" cy="1800200"/>
          </a:xfrm>
          <a:prstGeom prst="star12">
            <a:avLst/>
          </a:prstGeom>
          <a:solidFill>
            <a:schemeClr val="bg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accent4">
                    <a:lumMod val="50000"/>
                  </a:schemeClr>
                </a:solidFill>
                <a:latin typeface="Arial Narrow" pitchFamily="34" charset="0"/>
              </a:rPr>
              <a:t>Management information/</a:t>
            </a:r>
          </a:p>
          <a:p>
            <a:pPr algn="ctr"/>
            <a:r>
              <a:rPr lang="en-ZA" sz="1400" b="1" dirty="0" smtClean="0">
                <a:solidFill>
                  <a:schemeClr val="accent4">
                    <a:lumMod val="50000"/>
                  </a:schemeClr>
                </a:solidFill>
                <a:latin typeface="Arial Narrow" pitchFamily="34" charset="0"/>
              </a:rPr>
              <a:t>Performance management</a:t>
            </a:r>
          </a:p>
          <a:p>
            <a:pPr algn="ctr"/>
            <a:r>
              <a:rPr lang="en-ZA" sz="1400" b="1" dirty="0" smtClean="0">
                <a:solidFill>
                  <a:schemeClr val="accent4">
                    <a:lumMod val="50000"/>
                  </a:schemeClr>
                </a:solidFill>
                <a:latin typeface="Arial Narrow" pitchFamily="34" charset="0"/>
              </a:rPr>
              <a:t>FOR</a:t>
            </a:r>
          </a:p>
          <a:p>
            <a:pPr algn="ctr"/>
            <a:r>
              <a:rPr lang="en-ZA" sz="1400" b="1" dirty="0" smtClean="0">
                <a:solidFill>
                  <a:schemeClr val="accent4">
                    <a:lumMod val="50000"/>
                  </a:schemeClr>
                </a:solidFill>
                <a:latin typeface="Arial Narrow" pitchFamily="34" charset="0"/>
              </a:rPr>
              <a:t>Internal and External reporting</a:t>
            </a:r>
            <a:endParaRPr lang="en-ZA" sz="1400" b="1" dirty="0">
              <a:solidFill>
                <a:schemeClr val="accent4">
                  <a:lumMod val="50000"/>
                </a:schemeClr>
              </a:solidFill>
              <a:latin typeface="Arial Narrow" pitchFamily="34" charset="0"/>
            </a:endParaRPr>
          </a:p>
        </p:txBody>
      </p:sp>
      <p:sp>
        <p:nvSpPr>
          <p:cNvPr id="12" name="Cloud Callout 11"/>
          <p:cNvSpPr/>
          <p:nvPr/>
        </p:nvSpPr>
        <p:spPr>
          <a:xfrm>
            <a:off x="6588224" y="4797152"/>
            <a:ext cx="1994520" cy="1260720"/>
          </a:xfrm>
          <a:prstGeom prst="cloudCallout">
            <a:avLst>
              <a:gd name="adj1" fmla="val 41940"/>
              <a:gd name="adj2" fmla="val 64732"/>
            </a:avLst>
          </a:prstGeom>
          <a:solidFill>
            <a:schemeClr val="bg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schemeClr val="accent4">
                    <a:lumMod val="50000"/>
                  </a:schemeClr>
                </a:solidFill>
                <a:latin typeface="Arial Black" pitchFamily="34" charset="0"/>
              </a:rPr>
              <a:t>Types of records to be kept is listed</a:t>
            </a:r>
            <a:endParaRPr lang="en-ZA" sz="1200" b="1" dirty="0">
              <a:solidFill>
                <a:schemeClr val="accent4">
                  <a:lumMod val="50000"/>
                </a:schemeClr>
              </a:solidFill>
              <a:latin typeface="Arial Black" pitchFamily="34" charset="0"/>
            </a:endParaRPr>
          </a:p>
        </p:txBody>
      </p:sp>
      <p:sp>
        <p:nvSpPr>
          <p:cNvPr id="13" name="Text Box 94"/>
          <p:cNvSpPr txBox="1">
            <a:spLocks/>
          </p:cNvSpPr>
          <p:nvPr/>
        </p:nvSpPr>
        <p:spPr bwMode="auto">
          <a:xfrm>
            <a:off x="179512" y="908720"/>
            <a:ext cx="2304256" cy="5544616"/>
          </a:xfrm>
          <a:prstGeom prst="rect">
            <a:avLst/>
          </a:prstGeom>
          <a:gradFill rotWithShape="1">
            <a:gsLst>
              <a:gs pos="0">
                <a:srgbClr val="FFBE86"/>
              </a:gs>
              <a:gs pos="17500">
                <a:srgbClr val="FFD0AA"/>
              </a:gs>
              <a:gs pos="50000">
                <a:srgbClr val="FFEBDB"/>
              </a:gs>
              <a:gs pos="82500">
                <a:srgbClr val="FFD0AA"/>
              </a:gs>
              <a:gs pos="100000">
                <a:srgbClr val="FFBE86"/>
              </a:gs>
            </a:gsLst>
            <a:lin ang="5400000" scaled="1"/>
          </a:gradFill>
          <a:ln w="12700">
            <a:solidFill>
              <a:srgbClr val="9BBB59"/>
            </a:solidFill>
            <a:miter lim="800000"/>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600" b="1" i="0" u="none" strike="noStrike" cap="none" normalizeH="0" baseline="0" dirty="0" smtClean="0">
                <a:ln>
                  <a:noFill/>
                </a:ln>
                <a:solidFill>
                  <a:schemeClr val="tx1"/>
                </a:solidFill>
                <a:effectLst/>
                <a:latin typeface="Arial Narrow" pitchFamily="34" charset="0"/>
                <a:cs typeface="Arial" pitchFamily="34" charset="0"/>
              </a:rPr>
              <a:t>Risk and Performance Management</a:t>
            </a:r>
          </a:p>
          <a:p>
            <a:pPr fontAlgn="base">
              <a:lnSpc>
                <a:spcPct val="150000"/>
              </a:lnSpc>
              <a:spcBef>
                <a:spcPct val="0"/>
              </a:spcBef>
              <a:spcAft>
                <a:spcPct val="0"/>
              </a:spcAft>
              <a:buFont typeface="Symbol" pitchFamily="18" charset="2"/>
              <a:buChar char="·"/>
            </a:pPr>
            <a:r>
              <a:rPr lang="en-US" sz="1400" b="1" dirty="0" smtClean="0">
                <a:latin typeface="Arial Narrow" pitchFamily="34" charset="0"/>
                <a:cs typeface="Arial" pitchFamily="34" charset="0"/>
              </a:rPr>
              <a:t>SCM performance review</a:t>
            </a:r>
          </a:p>
          <a:p>
            <a:pPr fontAlgn="base">
              <a:lnSpc>
                <a:spcPct val="150000"/>
              </a:lnSpc>
              <a:spcBef>
                <a:spcPct val="0"/>
              </a:spcBef>
              <a:spcAft>
                <a:spcPct val="0"/>
              </a:spcAft>
              <a:buFont typeface="Symbol" pitchFamily="18" charset="2"/>
              <a:buChar char="·"/>
            </a:pPr>
            <a:r>
              <a:rPr lang="en-US" sz="1400" b="1" dirty="0" smtClean="0">
                <a:latin typeface="Arial Narrow" pitchFamily="34" charset="0"/>
                <a:cs typeface="Arial" pitchFamily="34" charset="0"/>
              </a:rPr>
              <a:t>Supplier performance</a:t>
            </a:r>
          </a:p>
          <a:p>
            <a:pPr marL="0" marR="0" lvl="0" indent="0" algn="l" defTabSz="914400" rtl="0" eaLnBrk="1" fontAlgn="base" latinLnBrk="0" hangingPunct="1">
              <a:lnSpc>
                <a:spcPct val="150000"/>
              </a:lnSpc>
              <a:spcBef>
                <a:spcPct val="0"/>
              </a:spcBef>
              <a:spcAft>
                <a:spcPct val="0"/>
              </a:spcAft>
              <a:buClrTx/>
              <a:buSzTx/>
              <a:buFont typeface="Symbol" pitchFamily="18" charset="2"/>
              <a:buChar char="·"/>
              <a:tabLst/>
            </a:pPr>
            <a:r>
              <a:rPr kumimoji="0" lang="en-US" sz="1400" b="1" i="0" u="none" strike="noStrike" cap="none" normalizeH="0" baseline="0" dirty="0" smtClean="0">
                <a:ln>
                  <a:noFill/>
                </a:ln>
                <a:solidFill>
                  <a:schemeClr val="tx1"/>
                </a:solidFill>
                <a:effectLst/>
                <a:latin typeface="Arial Narrow" pitchFamily="34" charset="0"/>
                <a:cs typeface="Arial" pitchFamily="34" charset="0"/>
              </a:rPr>
              <a:t>Reporting of SCM information</a:t>
            </a:r>
          </a:p>
          <a:p>
            <a:pPr marL="0" marR="0" lvl="0" indent="0" algn="l" defTabSz="914400" rtl="0" eaLnBrk="1" fontAlgn="base" latinLnBrk="0" hangingPunct="1">
              <a:lnSpc>
                <a:spcPct val="150000"/>
              </a:lnSpc>
              <a:spcBef>
                <a:spcPct val="0"/>
              </a:spcBef>
              <a:spcAft>
                <a:spcPct val="0"/>
              </a:spcAft>
              <a:buClrTx/>
              <a:buSzTx/>
              <a:buFont typeface="Symbol" pitchFamily="18" charset="2"/>
              <a:buChar char="·"/>
              <a:tabLst/>
            </a:pPr>
            <a:r>
              <a:rPr kumimoji="0" lang="en-US" sz="1400" b="1" i="0" u="none" strike="noStrike" cap="none" normalizeH="0" baseline="0" dirty="0" smtClean="0">
                <a:ln>
                  <a:noFill/>
                </a:ln>
                <a:solidFill>
                  <a:schemeClr val="tx1"/>
                </a:solidFill>
                <a:effectLst/>
                <a:latin typeface="Arial Narrow" pitchFamily="34" charset="0"/>
                <a:cs typeface="Arial" pitchFamily="34" charset="0"/>
              </a:rPr>
              <a:t>Optimal system </a:t>
            </a:r>
            <a:r>
              <a:rPr kumimoji="0" lang="en-US" sz="1400" b="1" i="0" u="none" strike="noStrike" cap="none" normalizeH="0" baseline="0" dirty="0" err="1" smtClean="0">
                <a:ln>
                  <a:noFill/>
                </a:ln>
                <a:solidFill>
                  <a:schemeClr val="tx1"/>
                </a:solidFill>
                <a:effectLst/>
                <a:latin typeface="Arial Narrow" pitchFamily="34" charset="0"/>
                <a:cs typeface="Arial" pitchFamily="34" charset="0"/>
              </a:rPr>
              <a:t>utilisation</a:t>
            </a:r>
            <a:endParaRPr kumimoji="0" lang="en-US" sz="14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50000"/>
              </a:lnSpc>
              <a:spcBef>
                <a:spcPct val="0"/>
              </a:spcBef>
              <a:spcAft>
                <a:spcPct val="0"/>
              </a:spcAft>
              <a:buClrTx/>
              <a:buSzTx/>
              <a:buFont typeface="Symbol" pitchFamily="18" charset="2"/>
              <a:buChar char="·"/>
              <a:tabLst/>
            </a:pPr>
            <a:r>
              <a:rPr kumimoji="0" lang="en-US" sz="1400" b="1" i="0" u="none" strike="noStrike" cap="none" normalizeH="0" baseline="0" dirty="0" smtClean="0">
                <a:ln>
                  <a:noFill/>
                </a:ln>
                <a:solidFill>
                  <a:schemeClr val="tx1"/>
                </a:solidFill>
                <a:effectLst/>
                <a:latin typeface="Arial Narrow" pitchFamily="34" charset="0"/>
                <a:cs typeface="Arial" pitchFamily="34" charset="0"/>
              </a:rPr>
              <a:t>Safeguarding of SCM information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Box 13"/>
          <p:cNvSpPr txBox="1"/>
          <p:nvPr/>
        </p:nvSpPr>
        <p:spPr>
          <a:xfrm>
            <a:off x="2915817" y="2276872"/>
            <a:ext cx="5904656" cy="2031325"/>
          </a:xfrm>
          <a:prstGeom prst="rect">
            <a:avLst/>
          </a:prstGeom>
          <a:noFill/>
        </p:spPr>
        <p:txBody>
          <a:bodyPr wrap="square" rtlCol="0">
            <a:spAutoFit/>
          </a:bodyPr>
          <a:lstStyle/>
          <a:p>
            <a:pPr lvl="0"/>
            <a:r>
              <a:rPr lang="en-US" b="1" dirty="0" smtClean="0">
                <a:latin typeface="Arial Narrow" pitchFamily="34" charset="0"/>
              </a:rPr>
              <a:t>ASSIGNMENT</a:t>
            </a:r>
          </a:p>
          <a:p>
            <a:pPr lvl="0"/>
            <a:endParaRPr lang="en-US" b="1" dirty="0" smtClean="0">
              <a:latin typeface="Arial Narrow" pitchFamily="34" charset="0"/>
            </a:endParaRPr>
          </a:p>
          <a:p>
            <a:pPr lvl="0"/>
            <a:r>
              <a:rPr lang="en-US" dirty="0" smtClean="0">
                <a:latin typeface="Arial Narrow" pitchFamily="34" charset="0"/>
              </a:rPr>
              <a:t>Use the Specification/Terms of Reference developed by you in MODULE 3 and as </a:t>
            </a:r>
            <a:r>
              <a:rPr lang="en-US" smtClean="0">
                <a:latin typeface="Arial Narrow" pitchFamily="34" charset="0"/>
              </a:rPr>
              <a:t>a manager/member/SCM </a:t>
            </a:r>
            <a:r>
              <a:rPr lang="en-US" dirty="0" smtClean="0">
                <a:latin typeface="Arial Narrow" pitchFamily="34" charset="0"/>
              </a:rPr>
              <a:t>adviser of the Bid Specification Committee conduct a risk assessment as per the template at Annexure E.</a:t>
            </a:r>
            <a:endParaRPr lang="en-ZA" dirty="0" smtClean="0">
              <a:latin typeface="Arial Narrow" pitchFamily="34" charset="0"/>
            </a:endParaRPr>
          </a:p>
          <a:p>
            <a:endParaRPr lang="en-ZA" dirty="0"/>
          </a:p>
        </p:txBody>
      </p:sp>
    </p:spTree>
    <p:extLst>
      <p:ext uri="{BB962C8B-B14F-4D97-AF65-F5344CB8AC3E}">
        <p14:creationId xmlns:p14="http://schemas.microsoft.com/office/powerpoint/2010/main" val="27575446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MFMA SCM PPOS - ANSWER</a:t>
            </a:r>
            <a:endParaRPr lang="en-ZA" sz="3200" b="1" dirty="0">
              <a:solidFill>
                <a:schemeClr val="tx1">
                  <a:lumMod val="75000"/>
                  <a:lumOff val="25000"/>
                </a:schemeClr>
              </a:solidFill>
            </a:endParaRPr>
          </a:p>
        </p:txBody>
      </p:sp>
      <p:sp>
        <p:nvSpPr>
          <p:cNvPr id="6" name="TextBox 5"/>
          <p:cNvSpPr txBox="1"/>
          <p:nvPr/>
        </p:nvSpPr>
        <p:spPr>
          <a:xfrm>
            <a:off x="539552" y="980728"/>
            <a:ext cx="7992888" cy="1815882"/>
          </a:xfrm>
          <a:prstGeom prst="rect">
            <a:avLst/>
          </a:prstGeom>
          <a:noFill/>
        </p:spPr>
        <p:txBody>
          <a:bodyPr wrap="square" rtlCol="0">
            <a:spAutoFit/>
          </a:bodyPr>
          <a:lstStyle/>
          <a:p>
            <a:pPr lvl="4"/>
            <a:endParaRPr lang="en-US" sz="2000" dirty="0"/>
          </a:p>
          <a:p>
            <a:pPr lvl="4"/>
            <a:endParaRPr lang="en-US" sz="2000" dirty="0"/>
          </a:p>
          <a:p>
            <a:pPr lvl="4"/>
            <a:endParaRPr lang="en-US" dirty="0"/>
          </a:p>
          <a:p>
            <a:pPr lvl="3"/>
            <a:endParaRPr lang="en-US" dirty="0"/>
          </a:p>
          <a:p>
            <a:pPr lvl="3"/>
            <a:endParaRPr lang="en-US" dirty="0"/>
          </a:p>
          <a:p>
            <a:pPr lvl="4"/>
            <a:endParaRPr lang="en-ZA" dirty="0"/>
          </a:p>
        </p:txBody>
      </p:sp>
      <p:sp>
        <p:nvSpPr>
          <p:cNvPr id="10" name="Content Placeholder 9"/>
          <p:cNvSpPr>
            <a:spLocks noGrp="1"/>
          </p:cNvSpPr>
          <p:nvPr>
            <p:ph idx="1"/>
          </p:nvPr>
        </p:nvSpPr>
        <p:spPr/>
        <p:txBody>
          <a:bodyPr>
            <a:normAutofit/>
          </a:bodyPr>
          <a:lstStyle/>
          <a:p>
            <a:pPr algn="ctr">
              <a:buNone/>
            </a:pPr>
            <a:endParaRPr lang="en-ZA" sz="4800" b="1" dirty="0"/>
          </a:p>
        </p:txBody>
      </p:sp>
      <p:sp>
        <p:nvSpPr>
          <p:cNvPr id="9" name="Slide Number Placeholder 8"/>
          <p:cNvSpPr>
            <a:spLocks noGrp="1"/>
          </p:cNvSpPr>
          <p:nvPr>
            <p:ph type="sldNum" sz="quarter" idx="12"/>
          </p:nvPr>
        </p:nvSpPr>
        <p:spPr/>
        <p:txBody>
          <a:bodyPr/>
          <a:lstStyle/>
          <a:p>
            <a:fld id="{C97F4B4B-1DA3-4C64-BEF4-4C458259B3CF}" type="slidenum">
              <a:rPr lang="en-ZA" smtClean="0"/>
              <a:pPr/>
              <a:t>49</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04183"/>
            <a:ext cx="1804377" cy="563355"/>
          </a:xfrm>
          <a:prstGeom prst="rect">
            <a:avLst/>
          </a:prstGeom>
        </p:spPr>
      </p:pic>
      <p:pic>
        <p:nvPicPr>
          <p:cNvPr id="11"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2204864"/>
            <a:ext cx="7554499" cy="403244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7544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457200" y="57150"/>
            <a:ext cx="7848600" cy="485775"/>
          </a:xfrm>
          <a:prstGeom prst="rect">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FMIP III ENGINE ROOM CRITERIA PER KEY ACTIVITY &amp; FINANCIAL DISCIPLINE</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5"/>
          <p:cNvSpPr txBox="1">
            <a:spLocks noChangeArrowheads="1"/>
          </p:cNvSpPr>
          <p:nvPr/>
        </p:nvSpPr>
        <p:spPr bwMode="auto">
          <a:xfrm>
            <a:off x="1371600" y="762000"/>
            <a:ext cx="1771650" cy="800100"/>
          </a:xfrm>
          <a:prstGeom prst="rect">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KRA 1 - INSTITUTIONAL</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REGULATORY PLATFORM</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PFM DASHBOARD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4"/>
          <p:cNvSpPr txBox="1">
            <a:spLocks noChangeArrowheads="1"/>
          </p:cNvSpPr>
          <p:nvPr/>
        </p:nvSpPr>
        <p:spPr bwMode="auto">
          <a:xfrm>
            <a:off x="6486525" y="762000"/>
            <a:ext cx="1819275" cy="800100"/>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KRA 4 -STAKEHOLDER</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STAKEHOLDER PLATFORM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3"/>
          <p:cNvSpPr txBox="1">
            <a:spLocks noChangeArrowheads="1"/>
          </p:cNvSpPr>
          <p:nvPr/>
        </p:nvSpPr>
        <p:spPr bwMode="auto">
          <a:xfrm>
            <a:off x="4857750" y="762000"/>
            <a:ext cx="1628775" cy="800100"/>
          </a:xfrm>
          <a:prstGeom prst="rect">
            <a:avLst/>
          </a:prstGeom>
          <a:gradFill rotWithShape="0">
            <a:gsLst>
              <a:gs pos="0">
                <a:srgbClr val="FFFFFF"/>
              </a:gs>
              <a:gs pos="100000">
                <a:srgbClr val="D6E3BC"/>
              </a:gs>
            </a:gsLst>
            <a:lin ang="54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KRA 3 - INDIVIDUAL</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PFM CD PLATFORM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
          <p:cNvSpPr txBox="1">
            <a:spLocks noChangeArrowheads="1"/>
          </p:cNvSpPr>
          <p:nvPr/>
        </p:nvSpPr>
        <p:spPr bwMode="auto">
          <a:xfrm>
            <a:off x="3086100" y="762000"/>
            <a:ext cx="1771650" cy="800100"/>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KRA 2 - ORGANISATIONAL</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KNOWLEDGE PLATFORM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Diagram 8"/>
          <p:cNvGraphicFramePr/>
          <p:nvPr>
            <p:extLst>
              <p:ext uri="{D42A27DB-BD31-4B8C-83A1-F6EECF244321}">
                <p14:modId xmlns:p14="http://schemas.microsoft.com/office/powerpoint/2010/main" val="4099124855"/>
              </p:ext>
            </p:extLst>
          </p:nvPr>
        </p:nvGraphicFramePr>
        <p:xfrm>
          <a:off x="1295400" y="1066800"/>
          <a:ext cx="73914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87398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6"/>
          <p:cNvPicPr>
            <a:picLocks noChangeAspect="1" noChangeArrowheads="1"/>
          </p:cNvPicPr>
          <p:nvPr/>
        </p:nvPicPr>
        <p:blipFill>
          <a:blip r:embed="rId2" cstate="print">
            <a:lum bright="-12000"/>
          </a:blip>
          <a:srcRect/>
          <a:stretch>
            <a:fillRect/>
          </a:stretch>
        </p:blipFill>
        <p:spPr bwMode="auto">
          <a:xfrm>
            <a:off x="539552" y="5877272"/>
            <a:ext cx="936104" cy="573493"/>
          </a:xfrm>
          <a:prstGeom prst="rect">
            <a:avLst/>
          </a:prstGeom>
          <a:noFill/>
          <a:ln w="9525">
            <a:noFill/>
            <a:miter lim="800000"/>
            <a:headEnd/>
            <a:tailEnd/>
          </a:ln>
        </p:spPr>
      </p:pic>
      <p:pic>
        <p:nvPicPr>
          <p:cNvPr id="3" name="Picture 294" descr="nt logo"/>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5436096" y="5733256"/>
            <a:ext cx="3024336" cy="779697"/>
          </a:xfrm>
          <a:prstGeom prst="rect">
            <a:avLst/>
          </a:prstGeom>
          <a:noFill/>
          <a:ln w="9525">
            <a:noFill/>
            <a:miter lim="800000"/>
            <a:headEnd/>
            <a:tailEnd/>
          </a:ln>
        </p:spPr>
      </p:pic>
      <p:sp>
        <p:nvSpPr>
          <p:cNvPr id="4" name="Rectangle 1026"/>
          <p:cNvSpPr txBox="1">
            <a:spLocks noChangeArrowheads="1"/>
          </p:cNvSpPr>
          <p:nvPr/>
        </p:nvSpPr>
        <p:spPr>
          <a:xfrm>
            <a:off x="2267744" y="5949280"/>
            <a:ext cx="2736304" cy="648072"/>
          </a:xfrm>
          <a:prstGeom prst="round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1100" b="0" i="0" u="none" strike="noStrike" kern="1200" cap="none" spc="0" normalizeH="0" baseline="0" noProof="0" dirty="0" err="1" smtClean="0">
                <a:ln>
                  <a:noFill/>
                </a:ln>
                <a:solidFill>
                  <a:srgbClr val="2A295C"/>
                </a:solidFill>
                <a:effectLst/>
                <a:uLnTx/>
                <a:uFillTx/>
                <a:latin typeface="+mj-lt"/>
                <a:ea typeface="+mj-ea"/>
                <a:cs typeface="+mj-cs"/>
              </a:rPr>
              <a:t>Presentation</a:t>
            </a:r>
            <a:r>
              <a:rPr kumimoji="0" lang="es-ES" sz="1100" b="0" i="0" u="none" strike="noStrike" kern="1200" cap="none" spc="0" normalizeH="0" baseline="0" noProof="0" dirty="0" smtClean="0">
                <a:ln>
                  <a:noFill/>
                </a:ln>
                <a:solidFill>
                  <a:srgbClr val="2A295C"/>
                </a:solidFill>
                <a:effectLst/>
                <a:uLnTx/>
                <a:uFillTx/>
                <a:latin typeface="+mj-lt"/>
                <a:ea typeface="+mj-ea"/>
                <a:cs typeface="+mj-cs"/>
              </a:rPr>
              <a:t> </a:t>
            </a:r>
            <a:r>
              <a:rPr kumimoji="0" lang="es-ES" sz="1100" b="0" i="0" u="none" strike="noStrike" kern="1200" cap="none" spc="0" normalizeH="0" baseline="0" noProof="0" dirty="0" err="1" smtClean="0">
                <a:ln>
                  <a:noFill/>
                </a:ln>
                <a:solidFill>
                  <a:srgbClr val="2A295C"/>
                </a:solidFill>
                <a:effectLst/>
                <a:uLnTx/>
                <a:uFillTx/>
                <a:latin typeface="+mj-lt"/>
                <a:ea typeface="+mj-ea"/>
                <a:cs typeface="+mj-cs"/>
              </a:rPr>
              <a:t>by</a:t>
            </a:r>
            <a:r>
              <a:rPr kumimoji="0" lang="es-ES" sz="1100" b="0" i="0" u="none" strike="noStrike" kern="1200" cap="none" spc="0" normalizeH="0" baseline="0" noProof="0" dirty="0" smtClean="0">
                <a:ln>
                  <a:noFill/>
                </a:ln>
                <a:solidFill>
                  <a:srgbClr val="2A295C"/>
                </a:solidFill>
                <a:effectLst/>
                <a:uLnTx/>
                <a:uFillTx/>
                <a:latin typeface="+mj-lt"/>
                <a:ea typeface="+mj-ea"/>
                <a:cs typeface="+mj-cs"/>
              </a:rPr>
              <a:t> FMIP III </a:t>
            </a:r>
            <a:r>
              <a:rPr kumimoji="0" lang="es-ES" sz="1100" b="0" i="0" u="none" strike="noStrike" kern="1200" cap="none" spc="0" normalizeH="0" baseline="0" noProof="0" dirty="0" err="1" smtClean="0">
                <a:ln>
                  <a:noFill/>
                </a:ln>
                <a:solidFill>
                  <a:srgbClr val="2A295C"/>
                </a:solidFill>
                <a:effectLst/>
                <a:uLnTx/>
                <a:uFillTx/>
                <a:latin typeface="+mj-lt"/>
                <a:ea typeface="+mj-ea"/>
                <a:cs typeface="+mj-cs"/>
              </a:rPr>
              <a:t>team</a:t>
            </a:r>
            <a:endParaRPr kumimoji="0" lang="es-ES" sz="1100" b="0" i="0" u="none" strike="noStrike" kern="1200" cap="none" spc="0" normalizeH="0" baseline="0" noProof="0" dirty="0" smtClean="0">
              <a:ln>
                <a:noFill/>
              </a:ln>
              <a:solidFill>
                <a:srgbClr val="2A295C"/>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s-ES" sz="1100" dirty="0">
              <a:solidFill>
                <a:srgbClr val="2A295C"/>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1100" b="0" i="0" u="none" strike="noStrike" kern="1200" cap="none" spc="0" normalizeH="0" baseline="0" noProof="0" dirty="0" smtClean="0">
              <a:ln>
                <a:noFill/>
              </a:ln>
              <a:solidFill>
                <a:srgbClr val="2A295C"/>
              </a:solidFill>
              <a:effectLst/>
              <a:uLnTx/>
              <a:uFillTx/>
              <a:latin typeface="+mj-lt"/>
              <a:ea typeface="+mj-ea"/>
              <a:cs typeface="+mj-cs"/>
            </a:endParaRPr>
          </a:p>
        </p:txBody>
      </p:sp>
      <p:sp>
        <p:nvSpPr>
          <p:cNvPr id="5" name="Rectangle 6"/>
          <p:cNvSpPr txBox="1">
            <a:spLocks noChangeArrowheads="1"/>
          </p:cNvSpPr>
          <p:nvPr/>
        </p:nvSpPr>
        <p:spPr>
          <a:xfrm>
            <a:off x="611560" y="694184"/>
            <a:ext cx="7848600" cy="57457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_tradnl" sz="3600" b="1" dirty="0" smtClean="0">
                <a:solidFill>
                  <a:srgbClr val="2A295C"/>
                </a:solidFill>
                <a:latin typeface="+mj-lt"/>
                <a:ea typeface="+mj-ea"/>
                <a:cs typeface="+mj-cs"/>
              </a:rPr>
              <a:t>FINANCIAL DISCIPLINE READINESS</a:t>
            </a:r>
            <a:endParaRPr kumimoji="0" lang="es-ES" sz="3600" b="1" i="0" u="none" strike="noStrike" kern="1200" cap="none" spc="0" normalizeH="0" baseline="0" noProof="0" dirty="0" smtClean="0">
              <a:ln>
                <a:noFill/>
              </a:ln>
              <a:solidFill>
                <a:srgbClr val="2A295C"/>
              </a:solidFill>
              <a:effectLst/>
              <a:uLnTx/>
              <a:uFillTx/>
              <a:latin typeface="+mj-lt"/>
              <a:ea typeface="+mj-ea"/>
              <a:cs typeface="+mj-cs"/>
            </a:endParaRPr>
          </a:p>
        </p:txBody>
      </p:sp>
      <p:sp>
        <p:nvSpPr>
          <p:cNvPr id="6" name="Rectangle 7"/>
          <p:cNvSpPr txBox="1">
            <a:spLocks noChangeArrowheads="1"/>
          </p:cNvSpPr>
          <p:nvPr/>
        </p:nvSpPr>
        <p:spPr>
          <a:xfrm>
            <a:off x="539552" y="1484784"/>
            <a:ext cx="7848872" cy="432048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s-ES" sz="2400" b="1" i="0" u="none" strike="noStrike" kern="1200" cap="none" spc="0" normalizeH="0" baseline="0" noProof="0" dirty="0" smtClean="0">
              <a:ln>
                <a:noFill/>
              </a:ln>
              <a:solidFill>
                <a:schemeClr val="tx1"/>
              </a:solidFill>
              <a:effectLst/>
              <a:uLnTx/>
              <a:uFillTx/>
              <a:latin typeface="Arial Narrow" pitchFamily="34" charset="0"/>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s-ES" sz="32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8" name="Chart 7"/>
          <p:cNvGraphicFramePr/>
          <p:nvPr/>
        </p:nvGraphicFramePr>
        <p:xfrm>
          <a:off x="838200" y="1524662"/>
          <a:ext cx="6479402" cy="4037938"/>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1"/>
          <p:cNvSpPr txBox="1"/>
          <p:nvPr/>
        </p:nvSpPr>
        <p:spPr>
          <a:xfrm>
            <a:off x="3048000" y="2667000"/>
            <a:ext cx="1981200" cy="304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ZA" b="1" dirty="0" smtClean="0">
                <a:solidFill>
                  <a:srgbClr val="FF0000"/>
                </a:solidFill>
              </a:rPr>
              <a:t>2=50</a:t>
            </a:r>
            <a:r>
              <a:rPr lang="en-ZA" sz="1100" b="1" dirty="0" smtClean="0">
                <a:solidFill>
                  <a:srgbClr val="FF0000"/>
                </a:solidFill>
              </a:rPr>
              <a:t>% - INADEQUATE</a:t>
            </a:r>
            <a:endParaRPr lang="en-ZA" sz="1100"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MFMA SCM PPOS – SCM ENGINE ROOM</a:t>
            </a:r>
            <a:endParaRPr lang="en-ZA" sz="3200" b="1" dirty="0">
              <a:solidFill>
                <a:schemeClr val="tx1">
                  <a:lumMod val="75000"/>
                  <a:lumOff val="25000"/>
                </a:schemeClr>
              </a:solidFill>
            </a:endParaRPr>
          </a:p>
        </p:txBody>
      </p:sp>
      <p:sp>
        <p:nvSpPr>
          <p:cNvPr id="6" name="TextBox 5"/>
          <p:cNvSpPr txBox="1"/>
          <p:nvPr/>
        </p:nvSpPr>
        <p:spPr>
          <a:xfrm>
            <a:off x="539552" y="980728"/>
            <a:ext cx="7992888" cy="1815882"/>
          </a:xfrm>
          <a:prstGeom prst="rect">
            <a:avLst/>
          </a:prstGeom>
          <a:noFill/>
        </p:spPr>
        <p:txBody>
          <a:bodyPr wrap="square" rtlCol="0">
            <a:spAutoFit/>
          </a:bodyPr>
          <a:lstStyle/>
          <a:p>
            <a:pPr lvl="4"/>
            <a:endParaRPr lang="en-US" sz="2000" dirty="0"/>
          </a:p>
          <a:p>
            <a:pPr lvl="4"/>
            <a:endParaRPr lang="en-US" sz="2000" dirty="0"/>
          </a:p>
          <a:p>
            <a:pPr lvl="4"/>
            <a:endParaRPr lang="en-US" dirty="0"/>
          </a:p>
          <a:p>
            <a:pPr lvl="3"/>
            <a:endParaRPr lang="en-US" dirty="0"/>
          </a:p>
          <a:p>
            <a:pPr lvl="3"/>
            <a:endParaRPr lang="en-US" dirty="0"/>
          </a:p>
          <a:p>
            <a:pPr lvl="4"/>
            <a:endParaRPr lang="en-ZA" dirty="0"/>
          </a:p>
        </p:txBody>
      </p:sp>
      <p:sp>
        <p:nvSpPr>
          <p:cNvPr id="9" name="Slide Number Placeholder 8"/>
          <p:cNvSpPr>
            <a:spLocks noGrp="1"/>
          </p:cNvSpPr>
          <p:nvPr>
            <p:ph type="sldNum" sz="quarter" idx="12"/>
          </p:nvPr>
        </p:nvSpPr>
        <p:spPr/>
        <p:txBody>
          <a:bodyPr/>
          <a:lstStyle/>
          <a:p>
            <a:fld id="{C97F4B4B-1DA3-4C64-BEF4-4C458259B3CF}" type="slidenum">
              <a:rPr lang="en-ZA" smtClean="0"/>
              <a:pPr/>
              <a:t>7</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04183"/>
            <a:ext cx="1804377" cy="563355"/>
          </a:xfrm>
          <a:prstGeom prst="rect">
            <a:avLst/>
          </a:prstGeom>
        </p:spPr>
      </p:pic>
      <p:sp>
        <p:nvSpPr>
          <p:cNvPr id="26" name="Rectangle 38"/>
          <p:cNvSpPr>
            <a:spLocks noChangeArrowheads="1"/>
          </p:cNvSpPr>
          <p:nvPr/>
        </p:nvSpPr>
        <p:spPr bwMode="auto">
          <a:xfrm>
            <a:off x="4141543" y="5890691"/>
            <a:ext cx="1702194" cy="615446"/>
          </a:xfrm>
          <a:prstGeom prst="rect">
            <a:avLst/>
          </a:prstGeom>
          <a:gradFill rotWithShape="0">
            <a:gsLst>
              <a:gs pos="0">
                <a:srgbClr val="92CDDC"/>
              </a:gs>
              <a:gs pos="50000">
                <a:srgbClr val="4BACC6"/>
              </a:gs>
              <a:gs pos="100000">
                <a:srgbClr val="92CDDC"/>
              </a:gs>
            </a:gsLst>
            <a:lin ang="5400000" scaled="1"/>
          </a:gradFill>
          <a:ln w="12700">
            <a:solidFill>
              <a:srgbClr val="4BACC6"/>
            </a:solidFill>
            <a:miter lim="800000"/>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smtClean="0">
                <a:ln>
                  <a:noFill/>
                </a:ln>
                <a:solidFill>
                  <a:schemeClr val="tx1"/>
                </a:solidFill>
                <a:effectLst/>
                <a:latin typeface="Arial Narrow" pitchFamily="34" charset="0"/>
                <a:cs typeface="Arial" pitchFamily="34" charset="0"/>
              </a:rPr>
              <a:t>Contract negotiation, administration, management and contract related risk management</a:t>
            </a:r>
            <a:endParaRPr kumimoji="0" lang="en-ZA" sz="900" b="1" i="0" u="none" strike="noStrike" cap="none" normalizeH="0" baseline="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Text Box 1"/>
          <p:cNvSpPr txBox="1">
            <a:spLocks/>
          </p:cNvSpPr>
          <p:nvPr/>
        </p:nvSpPr>
        <p:spPr bwMode="auto">
          <a:xfrm>
            <a:off x="251520" y="1626374"/>
            <a:ext cx="1878064" cy="4970978"/>
          </a:xfrm>
          <a:prstGeom prst="rect">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INSTITUTIONALISATION</a:t>
            </a:r>
          </a:p>
          <a:p>
            <a:pPr marL="0" marR="0" lvl="0" indent="0" algn="l" defTabSz="914400" rtl="0" eaLnBrk="1" fontAlgn="base" latinLnBrk="0" hangingPunct="1">
              <a:lnSpc>
                <a:spcPct val="100000"/>
              </a:lnSpc>
              <a:spcBef>
                <a:spcPct val="0"/>
              </a:spcBef>
              <a:spcAft>
                <a:spcPts val="12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SCM System </a:t>
            </a:r>
            <a:r>
              <a:rPr kumimoji="0" lang="en-ZA" sz="800" b="1" i="1" u="none" strike="noStrike" cap="none" normalizeH="0" baseline="0" dirty="0" smtClean="0">
                <a:ln>
                  <a:noFill/>
                </a:ln>
                <a:solidFill>
                  <a:schemeClr val="tx1"/>
                </a:solidFill>
                <a:effectLst/>
                <a:latin typeface="Arial Narrow" pitchFamily="34" charset="0"/>
                <a:cs typeface="Arial" pitchFamily="34" charset="0"/>
              </a:rPr>
              <a:t>(Legislative environment inclusive of Preferential Procurement)</a:t>
            </a:r>
          </a:p>
          <a:p>
            <a:pPr marL="0" marR="0" lvl="0" indent="0" algn="l" defTabSz="914400" rtl="0" eaLnBrk="1" fontAlgn="base" latinLnBrk="0" hangingPunct="1">
              <a:lnSpc>
                <a:spcPct val="100000"/>
              </a:lnSpc>
              <a:spcBef>
                <a:spcPct val="0"/>
              </a:spcBef>
              <a:spcAft>
                <a:spcPts val="12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Planning</a:t>
            </a:r>
            <a:endParaRPr kumimoji="0" lang="en-ZA" sz="9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2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SCM Function, Unit and Capacity Building </a:t>
            </a:r>
          </a:p>
          <a:p>
            <a:pPr marL="0" marR="0" lvl="0" indent="0" algn="l" defTabSz="914400" rtl="0" eaLnBrk="1" fontAlgn="base" latinLnBrk="0" hangingPunct="1">
              <a:lnSpc>
                <a:spcPct val="100000"/>
              </a:lnSpc>
              <a:spcBef>
                <a:spcPct val="0"/>
              </a:spcBef>
              <a:spcAft>
                <a:spcPts val="12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Delegations</a:t>
            </a:r>
          </a:p>
          <a:p>
            <a:pPr marL="0" marR="0" lvl="0" indent="0" algn="l" defTabSz="914400" rtl="0" eaLnBrk="1" fontAlgn="base" latinLnBrk="0" hangingPunct="1">
              <a:lnSpc>
                <a:spcPct val="100000"/>
              </a:lnSpc>
              <a:spcBef>
                <a:spcPct val="0"/>
              </a:spcBef>
              <a:spcAft>
                <a:spcPts val="12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Roles and responsibilities</a:t>
            </a:r>
            <a:endParaRPr kumimoji="0" lang="en-ZA" sz="9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SCM Governance:</a:t>
            </a:r>
            <a:endParaRPr kumimoji="0" lang="en-ZA" sz="900" b="1" i="0" u="none" strike="noStrike" cap="none" normalizeH="0" baseline="0" dirty="0" smtClean="0">
              <a:ln>
                <a:noFill/>
              </a:ln>
              <a:solidFill>
                <a:srgbClr val="FF0000"/>
              </a:solidFill>
              <a:effectLst/>
              <a:latin typeface="Arial Narrow" pitchFamily="34" charset="0"/>
              <a:cs typeface="Arial" pitchFamily="34" charset="0"/>
            </a:endParaRPr>
          </a:p>
          <a:p>
            <a:pPr marL="0" marR="0" lvl="1" indent="0" fontAlgn="base">
              <a:lnSpc>
                <a:spcPct val="100000"/>
              </a:lnSpc>
              <a:spcBef>
                <a:spcPct val="0"/>
              </a:spcBef>
              <a:spcAft>
                <a:spcPct val="0"/>
              </a:spcAft>
              <a:buClrTx/>
              <a:buSzTx/>
              <a:buFont typeface="Symbol" pitchFamily="18" charset="2"/>
              <a:buChar char="·"/>
              <a:tabLst/>
            </a:pPr>
            <a:r>
              <a:rPr lang="en-US" sz="800" b="1" dirty="0" smtClean="0">
                <a:latin typeface="Arial Narrow" pitchFamily="34" charset="0"/>
                <a:cs typeface="Arial" pitchFamily="34" charset="0"/>
              </a:rPr>
              <a:t>Ethics</a:t>
            </a:r>
          </a:p>
          <a:p>
            <a:pPr marR="0" lvl="0" indent="0" fontAlgn="base">
              <a:lnSpc>
                <a:spcPct val="100000"/>
              </a:lnSpc>
              <a:spcBef>
                <a:spcPct val="0"/>
              </a:spcBef>
              <a:spcAft>
                <a:spcPct val="0"/>
              </a:spcAft>
              <a:buClrTx/>
              <a:buSzTx/>
              <a:buFont typeface="Symbol" pitchFamily="18" charset="2"/>
              <a:buChar char="·"/>
              <a:tabLst/>
            </a:pPr>
            <a:r>
              <a:rPr lang="en-US" sz="800" b="1" dirty="0" smtClean="0">
                <a:latin typeface="Arial Narrow" pitchFamily="34" charset="0"/>
                <a:cs typeface="Arial" pitchFamily="34" charset="0"/>
              </a:rPr>
              <a:t>SCM abuse system</a:t>
            </a:r>
          </a:p>
          <a:p>
            <a:pPr marR="0" lvl="0" indent="0" fontAlgn="base">
              <a:lnSpc>
                <a:spcPct val="100000"/>
              </a:lnSpc>
              <a:spcBef>
                <a:spcPct val="0"/>
              </a:spcBef>
              <a:spcAft>
                <a:spcPct val="0"/>
              </a:spcAft>
              <a:buClrTx/>
              <a:buSzTx/>
              <a:buFont typeface="Symbol" pitchFamily="18" charset="2"/>
              <a:buChar char="·"/>
              <a:tabLst/>
            </a:pPr>
            <a:r>
              <a:rPr lang="en-US" sz="800" b="1" dirty="0" smtClean="0">
                <a:latin typeface="Arial Narrow" pitchFamily="34" charset="0"/>
                <a:cs typeface="Arial" pitchFamily="34" charset="0"/>
              </a:rPr>
              <a:t>Complaints, disputes, enquiries and objections mechanism </a:t>
            </a:r>
          </a:p>
          <a:p>
            <a:pPr marR="0" lvl="0" indent="0" fontAlgn="base">
              <a:lnSpc>
                <a:spcPct val="100000"/>
              </a:lnSpc>
              <a:spcBef>
                <a:spcPct val="0"/>
              </a:spcBef>
              <a:spcAft>
                <a:spcPct val="0"/>
              </a:spcAft>
              <a:buClrTx/>
              <a:buSzTx/>
              <a:buFont typeface="Symbol" pitchFamily="18" charset="2"/>
              <a:buChar char="·"/>
              <a:tabLst/>
            </a:pPr>
            <a:r>
              <a:rPr lang="en-US" sz="800" b="1" dirty="0" smtClean="0">
                <a:latin typeface="Arial Narrow" pitchFamily="34" charset="0"/>
                <a:cs typeface="Arial" pitchFamily="34" charset="0"/>
              </a:rPr>
              <a:t>SCM related appeals</a:t>
            </a:r>
          </a:p>
          <a:p>
            <a:pPr marR="0" lvl="0" indent="0" fontAlgn="base">
              <a:lnSpc>
                <a:spcPct val="100000"/>
              </a:lnSpc>
              <a:spcBef>
                <a:spcPct val="0"/>
              </a:spcBef>
              <a:spcAft>
                <a:spcPct val="0"/>
              </a:spcAft>
              <a:buClrTx/>
              <a:buSzTx/>
              <a:buFont typeface="Symbol" pitchFamily="18" charset="2"/>
              <a:buChar char="·"/>
              <a:tabLst/>
            </a:pPr>
            <a:r>
              <a:rPr lang="en-US" sz="800" b="1" dirty="0" smtClean="0">
                <a:latin typeface="Arial Narrow" pitchFamily="34" charset="0"/>
                <a:cs typeface="Arial" pitchFamily="34" charset="0"/>
              </a:rPr>
              <a:t>Compliance </a:t>
            </a:r>
          </a:p>
          <a:p>
            <a:pPr marR="0" lvl="0" indent="0" fontAlgn="base">
              <a:lnSpc>
                <a:spcPct val="100000"/>
              </a:lnSpc>
              <a:spcBef>
                <a:spcPct val="0"/>
              </a:spcBef>
              <a:spcAft>
                <a:spcPct val="0"/>
              </a:spcAft>
              <a:buClrTx/>
              <a:buSzTx/>
              <a:buFont typeface="Symbol" pitchFamily="18" charset="2"/>
              <a:buChar char="·"/>
              <a:tabLst/>
            </a:pPr>
            <a:r>
              <a:rPr lang="en-US" sz="800" b="1" dirty="0" smtClean="0">
                <a:latin typeface="Arial Narrow" pitchFamily="34" charset="0"/>
                <a:cs typeface="Arial" pitchFamily="34" charset="0"/>
              </a:rPr>
              <a:t>Access to Information</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9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Committee System:</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Specification Committee</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Evaluation Committee</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Adjudication Committee</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IDMS (Infrastructure</a:t>
            </a:r>
            <a:r>
              <a:rPr kumimoji="0" lang="en-US" sz="600" b="1" i="1" u="none" strike="noStrike" cap="none" normalizeH="0" baseline="0" dirty="0" smtClean="0">
                <a:ln>
                  <a:noFill/>
                </a:ln>
                <a:solidFill>
                  <a:schemeClr val="tx1"/>
                </a:solidFill>
                <a:effectLst/>
                <a:latin typeface="Arial Narrow" pitchFamily="34" charset="0"/>
                <a:cs typeface="Arial" pitchFamily="34" charset="0"/>
              </a:rPr>
              <a:t> Development Management System)</a:t>
            </a:r>
            <a:r>
              <a:rPr kumimoji="0" lang="en-US" sz="800" b="1" i="0" u="none" strike="noStrike" cap="none" normalizeH="0" baseline="0" dirty="0" smtClean="0">
                <a:ln>
                  <a:noFill/>
                </a:ln>
                <a:solidFill>
                  <a:schemeClr val="tx1"/>
                </a:solidFill>
                <a:effectLst/>
                <a:latin typeface="Arial Narrow" pitchFamily="34" charset="0"/>
                <a:cs typeface="Arial" pitchFamily="34" charset="0"/>
              </a:rPr>
              <a:t> Committees</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1" i="0" u="none" strike="noStrike" cap="none" normalizeH="0" baseline="0" dirty="0" smtClean="0">
                <a:ln>
                  <a:noFill/>
                </a:ln>
                <a:solidFill>
                  <a:schemeClr val="tx1"/>
                </a:solidFill>
                <a:effectLst/>
                <a:latin typeface="Arial Narrow" pitchFamily="34" charset="0"/>
                <a:cs typeface="Arial" pitchFamily="34" charset="0"/>
              </a:rPr>
              <a:t>Disposal Committee</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1" i="0" u="none" strike="noStrike" cap="none" normalizeH="0" baseline="0" dirty="0" smtClean="0">
                <a:ln>
                  <a:noFill/>
                </a:ln>
                <a:solidFill>
                  <a:schemeClr val="tx1"/>
                </a:solidFill>
                <a:effectLst/>
                <a:latin typeface="Arial Narrow" pitchFamily="34" charset="0"/>
                <a:cs typeface="Arial" pitchFamily="34" charset="0"/>
              </a:rPr>
              <a:t>SCM abuse, complaints, M&amp;E Committee</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1" i="0" u="none" strike="noStrike" cap="none" normalizeH="0" baseline="0" dirty="0" smtClean="0">
                <a:ln>
                  <a:noFill/>
                </a:ln>
                <a:solidFill>
                  <a:schemeClr val="tx1"/>
                </a:solidFill>
                <a:effectLst/>
                <a:latin typeface="Arial Narrow" pitchFamily="34" charset="0"/>
                <a:cs typeface="Arial" pitchFamily="34" charset="0"/>
              </a:rPr>
              <a:t>Secretariat service</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1" i="0" u="none" strike="noStrike" cap="none" normalizeH="0" baseline="0" dirty="0" smtClean="0">
                <a:ln>
                  <a:noFill/>
                </a:ln>
                <a:solidFill>
                  <a:schemeClr val="tx1"/>
                </a:solidFill>
                <a:effectLst/>
                <a:latin typeface="Arial Narrow" pitchFamily="34" charset="0"/>
                <a:cs typeface="Arial" pitchFamily="34" charset="0"/>
              </a:rPr>
              <a:t>Resolution of committee disagreements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Text Box 2"/>
          <p:cNvSpPr txBox="1">
            <a:spLocks/>
          </p:cNvSpPr>
          <p:nvPr/>
        </p:nvSpPr>
        <p:spPr bwMode="auto">
          <a:xfrm>
            <a:off x="2479348" y="1598535"/>
            <a:ext cx="1413945" cy="4956172"/>
          </a:xfrm>
          <a:prstGeom prst="rect">
            <a:avLst/>
          </a:prstGeom>
          <a:gradFill rotWithShape="1">
            <a:gsLst>
              <a:gs pos="0">
                <a:srgbClr val="FFA2A1"/>
              </a:gs>
              <a:gs pos="35001">
                <a:srgbClr val="FFBEBD"/>
              </a:gs>
              <a:gs pos="100000">
                <a:srgbClr val="FFE5E5"/>
              </a:gs>
            </a:gsLst>
            <a:lin ang="16200000" scaled="1"/>
          </a:gradFill>
          <a:ln w="9525">
            <a:solidFill>
              <a:srgbClr val="BC4542"/>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smtClean="0">
                <a:ln>
                  <a:noFill/>
                </a:ln>
                <a:solidFill>
                  <a:schemeClr val="tx1"/>
                </a:solidFill>
                <a:effectLst/>
                <a:latin typeface="Arial Narrow" pitchFamily="34" charset="0"/>
                <a:cs typeface="Arial" pitchFamily="34" charset="0"/>
              </a:rPr>
              <a:t>DEMAND MANAGEMENT</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900" b="1" i="0" u="none" strike="noStrike" cap="none" normalizeH="0" baseline="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smtClean="0">
                <a:ln>
                  <a:noFill/>
                </a:ln>
                <a:solidFill>
                  <a:schemeClr val="tx1"/>
                </a:solidFill>
                <a:effectLst/>
                <a:latin typeface="Arial Narrow" pitchFamily="34" charset="0"/>
                <a:cs typeface="Arial" pitchFamily="34" charset="0"/>
              </a:rPr>
              <a:t>Needs </a:t>
            </a:r>
            <a:r>
              <a:rPr kumimoji="0" lang="en-ZA" sz="800" b="1" i="1" u="none" strike="noStrike" cap="none" normalizeH="0" baseline="0" smtClean="0">
                <a:ln>
                  <a:noFill/>
                </a:ln>
                <a:solidFill>
                  <a:schemeClr val="tx1"/>
                </a:solidFill>
                <a:effectLst/>
                <a:latin typeface="Arial Narrow" pitchFamily="34" charset="0"/>
                <a:cs typeface="Arial" pitchFamily="34" charset="0"/>
              </a:rPr>
              <a:t>analysis (inclusive of Annual Procurement Plan)</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900" b="1" i="0" u="none" strike="noStrike" cap="none" normalizeH="0" baseline="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smtClean="0">
                <a:ln>
                  <a:noFill/>
                </a:ln>
                <a:solidFill>
                  <a:schemeClr val="tx1"/>
                </a:solidFill>
                <a:effectLst/>
                <a:latin typeface="Arial Narrow" pitchFamily="34" charset="0"/>
                <a:cs typeface="Arial" pitchFamily="34" charset="0"/>
              </a:rPr>
              <a:t>Funding</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smtClean="0">
                <a:ln>
                  <a:noFill/>
                </a:ln>
                <a:solidFill>
                  <a:schemeClr val="tx1"/>
                </a:solidFill>
                <a:effectLst/>
                <a:latin typeface="Arial Narrow" pitchFamily="34" charset="0"/>
                <a:cs typeface="Arial" pitchFamily="34" charset="0"/>
              </a:rPr>
              <a:t>Specifications/ToR</a:t>
            </a:r>
            <a:r>
              <a:rPr kumimoji="0" lang="en-ZA" sz="900" b="1" i="0" u="none" strike="noStrike" cap="none" normalizeH="0" baseline="0" smtClean="0">
                <a:ln>
                  <a:noFill/>
                </a:ln>
                <a:solidFill>
                  <a:srgbClr val="FF0000"/>
                </a:solidFill>
                <a:effectLst/>
                <a:latin typeface="Arial Narrow" pitchFamily="34"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smtClean="0">
                <a:ln>
                  <a:noFill/>
                </a:ln>
                <a:solidFill>
                  <a:schemeClr val="tx1"/>
                </a:solidFill>
                <a:effectLst/>
                <a:latin typeface="Arial Narrow" pitchFamily="34" charset="0"/>
                <a:cs typeface="Arial" pitchFamily="34" charset="0"/>
              </a:rPr>
              <a:t>Database of suppliers</a:t>
            </a:r>
            <a:endParaRPr kumimoji="0" lang="en-ZA" sz="900" b="1" i="0" u="none" strike="noStrike" cap="none" normalizeH="0" baseline="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smtClean="0">
                <a:ln>
                  <a:noFill/>
                </a:ln>
                <a:solidFill>
                  <a:schemeClr val="tx1"/>
                </a:solidFill>
                <a:effectLst/>
                <a:latin typeface="Arial Narrow" pitchFamily="34" charset="0"/>
                <a:cs typeface="Arial" pitchFamily="34" charset="0"/>
              </a:rPr>
              <a:t>Strategic sourcing</a:t>
            </a:r>
            <a:endParaRPr kumimoji="0" lang="en-ZA" sz="900" b="1" i="0" u="none" strike="noStrike" cap="none" normalizeH="0" baseline="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11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Text Box 3"/>
          <p:cNvSpPr txBox="1">
            <a:spLocks/>
          </p:cNvSpPr>
          <p:nvPr/>
        </p:nvSpPr>
        <p:spPr bwMode="auto">
          <a:xfrm>
            <a:off x="4140908" y="1631802"/>
            <a:ext cx="1702194" cy="4119165"/>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ACQUISITION MANAGEMENT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Acquisition Management System</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Compilation of bid documents</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Receipt and opening of bids</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Evaluation and adjudication </a:t>
            </a:r>
            <a:r>
              <a:rPr kumimoji="0" lang="en-US" sz="800" b="1" i="0" u="none" strike="noStrike" cap="none" normalizeH="0" baseline="0" dirty="0" smtClean="0">
                <a:ln>
                  <a:noFill/>
                </a:ln>
                <a:solidFill>
                  <a:schemeClr val="tx1"/>
                </a:solidFill>
                <a:effectLst/>
                <a:latin typeface="Arial Narrow" pitchFamily="34" charset="0"/>
                <a:cs typeface="Arial" pitchFamily="34" charset="0"/>
              </a:rPr>
              <a:t>of bids</a:t>
            </a:r>
            <a:endParaRPr kumimoji="0" lang="en-US" sz="8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9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Acquisition process:</a:t>
            </a:r>
          </a:p>
          <a:p>
            <a:pPr fontAlgn="base">
              <a:spcBef>
                <a:spcPct val="0"/>
              </a:spcBef>
              <a:spcAft>
                <a:spcPct val="0"/>
              </a:spcAft>
              <a:buFont typeface="Symbol" pitchFamily="18" charset="2"/>
              <a:buChar char="·"/>
            </a:pPr>
            <a:r>
              <a:rPr lang="en-US" sz="700" b="1" dirty="0" smtClean="0">
                <a:latin typeface="Arial Narrow" pitchFamily="34" charset="0"/>
                <a:cs typeface="Arial" pitchFamily="34" charset="0"/>
              </a:rPr>
              <a:t>Petty cash</a:t>
            </a:r>
          </a:p>
          <a:p>
            <a:pPr fontAlgn="base">
              <a:spcBef>
                <a:spcPct val="0"/>
              </a:spcBef>
              <a:spcAft>
                <a:spcPct val="0"/>
              </a:spcAft>
              <a:buFont typeface="Symbol" pitchFamily="18" charset="2"/>
              <a:buChar char="·"/>
            </a:pPr>
            <a:r>
              <a:rPr lang="en-US" sz="700" b="1" dirty="0" smtClean="0">
                <a:latin typeface="Arial Narrow" pitchFamily="34" charset="0"/>
                <a:cs typeface="Arial" pitchFamily="34" charset="0"/>
              </a:rPr>
              <a:t>Verbal Quotes </a:t>
            </a:r>
          </a:p>
          <a:p>
            <a:pPr fontAlgn="base">
              <a:spcBef>
                <a:spcPct val="0"/>
              </a:spcBef>
              <a:spcAft>
                <a:spcPct val="0"/>
              </a:spcAft>
              <a:buFont typeface="Symbol" pitchFamily="18" charset="2"/>
              <a:buChar char="·"/>
            </a:pPr>
            <a:r>
              <a:rPr lang="en-US" sz="700" b="1" dirty="0" smtClean="0">
                <a:latin typeface="Arial Narrow" pitchFamily="34" charset="0"/>
                <a:cs typeface="Arial" pitchFamily="34" charset="0"/>
              </a:rPr>
              <a:t>Written Quotes</a:t>
            </a:r>
          </a:p>
          <a:p>
            <a:pPr fontAlgn="base">
              <a:spcBef>
                <a:spcPct val="0"/>
              </a:spcBef>
              <a:spcAft>
                <a:spcPct val="0"/>
              </a:spcAft>
              <a:buFont typeface="Symbol" pitchFamily="18" charset="2"/>
              <a:buChar char="·"/>
            </a:pPr>
            <a:r>
              <a:rPr lang="en-US" sz="700" b="1" dirty="0" smtClean="0">
                <a:latin typeface="Arial Narrow" pitchFamily="34" charset="0"/>
                <a:cs typeface="Arial" pitchFamily="34" charset="0"/>
              </a:rPr>
              <a:t>Competitive bidding</a:t>
            </a:r>
          </a:p>
          <a:p>
            <a:pPr fontAlgn="base">
              <a:spcBef>
                <a:spcPct val="0"/>
              </a:spcBef>
              <a:spcAft>
                <a:spcPct val="0"/>
              </a:spcAft>
              <a:buFont typeface="Symbol" pitchFamily="18" charset="2"/>
              <a:buChar char="·"/>
            </a:pPr>
            <a:r>
              <a:rPr lang="en-US" sz="700" b="1" dirty="0" smtClean="0">
                <a:latin typeface="Arial Narrow" pitchFamily="34" charset="0"/>
                <a:cs typeface="Arial" pitchFamily="34" charset="0"/>
              </a:rPr>
              <a:t>Limited bidding</a:t>
            </a:r>
          </a:p>
          <a:p>
            <a:pPr fontAlgn="base">
              <a:spcBef>
                <a:spcPct val="0"/>
              </a:spcBef>
              <a:spcAft>
                <a:spcPct val="0"/>
              </a:spcAft>
              <a:buFont typeface="Symbol" pitchFamily="18" charset="2"/>
              <a:buChar char="·"/>
            </a:pPr>
            <a:r>
              <a:rPr lang="en-US" sz="700" b="1" dirty="0" smtClean="0">
                <a:latin typeface="Arial Narrow" pitchFamily="34" charset="0"/>
                <a:cs typeface="Arial" pitchFamily="34" charset="0"/>
              </a:rPr>
              <a:t>Transversal bids</a:t>
            </a:r>
          </a:p>
          <a:p>
            <a:pPr fontAlgn="base">
              <a:spcBef>
                <a:spcPct val="0"/>
              </a:spcBef>
              <a:spcAft>
                <a:spcPct val="0"/>
              </a:spcAft>
              <a:buFont typeface="Symbol" pitchFamily="18" charset="2"/>
              <a:buChar char="·"/>
            </a:pPr>
            <a:r>
              <a:rPr lang="en-US" sz="700" b="1" dirty="0" smtClean="0">
                <a:latin typeface="Arial Narrow" pitchFamily="34" charset="0"/>
                <a:cs typeface="Arial" pitchFamily="34" charset="0"/>
              </a:rPr>
              <a:t>Direct negotiati</a:t>
            </a:r>
            <a:r>
              <a:rPr kumimoji="0" lang="en-US" sz="700" b="1" i="0" u="none" strike="noStrike" cap="none" normalizeH="0" baseline="0" dirty="0" smtClean="0">
                <a:ln>
                  <a:noFill/>
                </a:ln>
                <a:solidFill>
                  <a:schemeClr val="tx1"/>
                </a:solidFill>
                <a:effectLst/>
                <a:latin typeface="Arial Narrow" pitchFamily="34" charset="0"/>
                <a:cs typeface="Arial" pitchFamily="34" charset="0"/>
              </a:rPr>
              <a:t>on</a:t>
            </a:r>
            <a:endParaRPr kumimoji="0" lang="en-US" sz="7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700" b="1" i="0" u="none" strike="noStrike" cap="none" normalizeH="0" baseline="0" dirty="0" smtClean="0">
                <a:ln>
                  <a:noFill/>
                </a:ln>
                <a:solidFill>
                  <a:schemeClr val="tx1"/>
                </a:solidFill>
                <a:effectLst/>
                <a:latin typeface="Arial Narrow" pitchFamily="34" charset="0"/>
                <a:cs typeface="Arial" pitchFamily="34" charset="0"/>
              </a:rPr>
              <a:t>Consultants</a:t>
            </a:r>
            <a:endParaRPr kumimoji="0" lang="en-US" sz="7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700" b="1" i="0" u="none" strike="noStrike" cap="none" normalizeH="0" baseline="0" dirty="0" smtClean="0">
                <a:ln>
                  <a:noFill/>
                </a:ln>
                <a:solidFill>
                  <a:schemeClr val="tx1"/>
                </a:solidFill>
                <a:effectLst/>
                <a:latin typeface="Arial Narrow" pitchFamily="34" charset="0"/>
                <a:cs typeface="Arial" pitchFamily="34" charset="0"/>
              </a:rPr>
              <a:t>IT</a:t>
            </a:r>
            <a:endParaRPr kumimoji="0" lang="en-US" sz="7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700" b="1" i="0" u="none" strike="noStrike" cap="none" normalizeH="0" baseline="0" dirty="0" smtClean="0">
                <a:ln>
                  <a:noFill/>
                </a:ln>
                <a:solidFill>
                  <a:schemeClr val="tx1"/>
                </a:solidFill>
                <a:effectLst/>
                <a:latin typeface="Arial Narrow" pitchFamily="34" charset="0"/>
                <a:cs typeface="Arial" pitchFamily="34" charset="0"/>
              </a:rPr>
              <a:t>Banking</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700" b="1" i="0" u="none" strike="noStrike" cap="none" normalizeH="0" baseline="0" dirty="0" smtClean="0">
                <a:ln>
                  <a:noFill/>
                </a:ln>
                <a:solidFill>
                  <a:schemeClr val="tx1"/>
                </a:solidFill>
                <a:effectLst/>
                <a:latin typeface="Arial Narrow" pitchFamily="34" charset="0"/>
                <a:cs typeface="Arial" pitchFamily="34" charset="0"/>
              </a:rPr>
              <a:t>Safety arrangements</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700" b="1" i="0" u="none" strike="noStrike" cap="none" normalizeH="0" baseline="0" dirty="0" smtClean="0">
                <a:ln>
                  <a:noFill/>
                </a:ln>
                <a:solidFill>
                  <a:schemeClr val="tx1"/>
                </a:solidFill>
                <a:effectLst/>
                <a:latin typeface="Arial Narrow" pitchFamily="34" charset="0"/>
                <a:cs typeface="Arial" pitchFamily="34" charset="0"/>
              </a:rPr>
              <a:t>Procurement abroad</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700" b="1" i="0" u="none" strike="noStrike" cap="none" normalizeH="0" baseline="0" dirty="0" smtClean="0">
                <a:ln>
                  <a:noFill/>
                </a:ln>
                <a:solidFill>
                  <a:schemeClr val="tx1"/>
                </a:solidFill>
                <a:effectLst/>
                <a:latin typeface="Arial Narrow" pitchFamily="34" charset="0"/>
                <a:cs typeface="Arial" pitchFamily="34" charset="0"/>
              </a:rPr>
              <a:t>Organs of state</a:t>
            </a:r>
            <a:endParaRPr kumimoji="0" lang="en-US" sz="7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700" b="1" i="0" u="none" strike="noStrike" cap="none" normalizeH="0" baseline="0" dirty="0" smtClean="0">
                <a:ln>
                  <a:noFill/>
                </a:ln>
                <a:solidFill>
                  <a:schemeClr val="tx1"/>
                </a:solidFill>
                <a:effectLst/>
                <a:latin typeface="Arial Narrow" pitchFamily="34" charset="0"/>
                <a:cs typeface="Arial" pitchFamily="34" charset="0"/>
              </a:rPr>
              <a:t>Roster</a:t>
            </a:r>
            <a:endParaRPr kumimoji="0" lang="en-US" sz="7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700" b="1" i="0" u="none" strike="noStrike" cap="none" normalizeH="0" baseline="0" dirty="0" smtClean="0">
                <a:ln>
                  <a:noFill/>
                </a:ln>
                <a:solidFill>
                  <a:schemeClr val="tx1"/>
                </a:solidFill>
                <a:effectLst/>
                <a:latin typeface="Arial Narrow" pitchFamily="34" charset="0"/>
                <a:cs typeface="Arial" pitchFamily="34" charset="0"/>
              </a:rPr>
              <a:t>List of selected suppliers</a:t>
            </a:r>
            <a:endParaRPr kumimoji="0" lang="en-US" sz="7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700" b="1" i="0" u="none" strike="noStrike" cap="none" normalizeH="0" baseline="0" dirty="0" smtClean="0">
                <a:ln>
                  <a:noFill/>
                </a:ln>
                <a:solidFill>
                  <a:schemeClr val="tx1"/>
                </a:solidFill>
                <a:effectLst/>
                <a:latin typeface="Arial Narrow" pitchFamily="34" charset="0"/>
                <a:cs typeface="Arial" pitchFamily="34" charset="0"/>
              </a:rPr>
              <a:t>Emergency</a:t>
            </a:r>
            <a:endParaRPr kumimoji="0" lang="en-US" sz="7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700" b="1" i="0" u="none" strike="noStrike" cap="none" normalizeH="0" baseline="0" dirty="0" smtClean="0">
                <a:ln>
                  <a:noFill/>
                </a:ln>
                <a:solidFill>
                  <a:schemeClr val="tx1"/>
                </a:solidFill>
                <a:effectLst/>
                <a:latin typeface="Arial Narrow" pitchFamily="34" charset="0"/>
                <a:cs typeface="Arial" pitchFamily="34" charset="0"/>
              </a:rPr>
              <a:t>Urgent procurement</a:t>
            </a:r>
            <a:endParaRPr kumimoji="0" lang="en-US" sz="7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700" b="1" i="0" u="none" strike="noStrike" cap="none" normalizeH="0" baseline="0" dirty="0" smtClean="0">
                <a:ln>
                  <a:noFill/>
                </a:ln>
                <a:solidFill>
                  <a:schemeClr val="tx1"/>
                </a:solidFill>
                <a:effectLst/>
                <a:latin typeface="Arial Narrow" pitchFamily="34" charset="0"/>
                <a:cs typeface="Arial" pitchFamily="34" charset="0"/>
              </a:rPr>
              <a:t>Unsolicited bids</a:t>
            </a:r>
            <a:endParaRPr kumimoji="0" lang="en-US" sz="7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700" b="1" i="0" u="none" strike="noStrike" cap="none" normalizeH="0" baseline="0" dirty="0" smtClean="0">
                <a:ln>
                  <a:noFill/>
                </a:ln>
                <a:solidFill>
                  <a:schemeClr val="tx1"/>
                </a:solidFill>
                <a:effectLst/>
                <a:latin typeface="Arial Narrow" pitchFamily="34" charset="0"/>
                <a:cs typeface="Arial" pitchFamily="34" charset="0"/>
              </a:rPr>
              <a:t>Sponsorships</a:t>
            </a:r>
            <a:endParaRPr kumimoji="0" lang="en-US" sz="7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Text Box 5"/>
          <p:cNvSpPr txBox="1">
            <a:spLocks/>
          </p:cNvSpPr>
          <p:nvPr/>
        </p:nvSpPr>
        <p:spPr bwMode="auto">
          <a:xfrm>
            <a:off x="6133256" y="5076305"/>
            <a:ext cx="1351089" cy="1444469"/>
          </a:xfrm>
          <a:prstGeom prst="rect">
            <a:avLst/>
          </a:prstGeom>
          <a:gradFill rotWithShape="1">
            <a:gsLst>
              <a:gs pos="0">
                <a:srgbClr val="9EEAFF"/>
              </a:gs>
              <a:gs pos="35001">
                <a:srgbClr val="BBEFFF"/>
              </a:gs>
              <a:gs pos="100000">
                <a:srgbClr val="E4F9FF"/>
              </a:gs>
            </a:gsLst>
            <a:lin ang="16200000" scaled="1"/>
          </a:gradFill>
          <a:ln w="9525">
            <a:solidFill>
              <a:srgbClr val="40A7C2"/>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MOVABLE/IMMOVABLE ASSET MANAGEMENT</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600" b="0" i="1" u="none" strike="noStrike" cap="none" normalizeH="0" baseline="0" dirty="0" smtClean="0">
                <a:ln>
                  <a:noFill/>
                </a:ln>
                <a:solidFill>
                  <a:schemeClr val="tx1"/>
                </a:solidFill>
                <a:effectLst/>
                <a:latin typeface="Arial Narrow" pitchFamily="34" charset="0"/>
                <a:cs typeface="Arial" pitchFamily="34" charset="0"/>
              </a:rPr>
              <a:t>[Inclusive of  biological assets/infrastructure assets]</a:t>
            </a:r>
            <a:r>
              <a:rPr kumimoji="0" lang="en-ZA" sz="600" b="0" i="1" u="none" strike="noStrike" cap="none" normalizeH="0" dirty="0" smtClean="0">
                <a:ln>
                  <a:noFill/>
                </a:ln>
                <a:solidFill>
                  <a:schemeClr val="tx1"/>
                </a:solidFill>
                <a:effectLst/>
                <a:latin typeface="Arial Narrow" pitchFamily="34" charset="0"/>
                <a:cs typeface="Arial" pitchFamily="34" charset="0"/>
              </a:rPr>
              <a:t>      </a:t>
            </a:r>
            <a:r>
              <a:rPr kumimoji="0" lang="en-US" sz="800" b="1" i="0" u="none" strike="noStrike" cap="none" normalizeH="0" baseline="0" dirty="0" smtClean="0">
                <a:ln>
                  <a:noFill/>
                </a:ln>
                <a:solidFill>
                  <a:schemeClr val="tx1"/>
                </a:solidFill>
                <a:effectLst/>
                <a:latin typeface="Arial Narrow" pitchFamily="34" charset="0"/>
                <a:cs typeface="Arial" pitchFamily="34" charset="0"/>
              </a:rPr>
              <a:t>Responsibilities</a:t>
            </a:r>
            <a:r>
              <a:rPr kumimoji="0" lang="en-US" sz="800" b="1" i="0" u="none" strike="noStrike" cap="none" normalizeH="0" dirty="0" smtClean="0">
                <a:ln>
                  <a:noFill/>
                </a:ln>
                <a:solidFill>
                  <a:schemeClr val="tx1"/>
                </a:solidFill>
                <a:effectLst/>
                <a:latin typeface="Arial Narrow" pitchFamily="34" charset="0"/>
                <a:cs typeface="Arial" pitchFamily="34" charset="0"/>
              </a:rPr>
              <a:t>        </a:t>
            </a:r>
            <a:r>
              <a:rPr kumimoji="0" lang="en-US" sz="800" b="1" i="0" u="none" strike="noStrike" cap="none" normalizeH="0" baseline="0" dirty="0" smtClean="0">
                <a:ln>
                  <a:noFill/>
                </a:ln>
                <a:solidFill>
                  <a:schemeClr val="tx1"/>
                </a:solidFill>
                <a:effectLst/>
                <a:latin typeface="Arial Narrow" pitchFamily="34" charset="0"/>
                <a:cs typeface="Arial" pitchFamily="34" charset="0"/>
              </a:rPr>
              <a:t>Planning</a:t>
            </a:r>
            <a:r>
              <a:rPr kumimoji="0" lang="en-US" sz="800" b="1" i="0" u="none" strike="noStrike" cap="none" normalizeH="0" dirty="0" smtClean="0">
                <a:ln>
                  <a:noFill/>
                </a:ln>
                <a:solidFill>
                  <a:schemeClr val="tx1"/>
                </a:solidFill>
                <a:effectLst/>
                <a:latin typeface="Arial Narrow" pitchFamily="34" charset="0"/>
                <a:cs typeface="Arial" pitchFamily="34" charset="0"/>
              </a:rPr>
              <a:t>                       </a:t>
            </a:r>
            <a:r>
              <a:rPr kumimoji="0" lang="en-US" sz="800" b="1" i="0" u="none" strike="noStrike" cap="none" normalizeH="0" baseline="0" dirty="0" smtClean="0">
                <a:ln>
                  <a:noFill/>
                </a:ln>
                <a:solidFill>
                  <a:schemeClr val="tx1"/>
                </a:solidFill>
                <a:effectLst/>
                <a:latin typeface="Arial Narrow" pitchFamily="34" charset="0"/>
                <a:cs typeface="Arial" pitchFamily="34" charset="0"/>
              </a:rPr>
              <a:t>Capital projects            Internal controls             MATR                               Land Disposal Policy</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9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Text Box 7"/>
          <p:cNvSpPr txBox="1">
            <a:spLocks/>
          </p:cNvSpPr>
          <p:nvPr/>
        </p:nvSpPr>
        <p:spPr bwMode="auto">
          <a:xfrm>
            <a:off x="6071670" y="1630471"/>
            <a:ext cx="1413310" cy="3165057"/>
          </a:xfrm>
          <a:prstGeom prst="rect">
            <a:avLst/>
          </a:prstGeom>
          <a:gradFill rotWithShape="1">
            <a:gsLst>
              <a:gs pos="0">
                <a:srgbClr val="C9B5E8"/>
              </a:gs>
              <a:gs pos="35001">
                <a:srgbClr val="D9CBEE"/>
              </a:gs>
              <a:gs pos="100000">
                <a:srgbClr val="F0EAF9"/>
              </a:gs>
            </a:gsLst>
            <a:lin ang="16200000" scaled="1"/>
          </a:gradFill>
          <a:ln w="9525">
            <a:solidFill>
              <a:srgbClr val="795D9B"/>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LOGISTICS MANAGEMENT</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ZA" sz="9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Inventory management</a:t>
            </a:r>
            <a:r>
              <a:rPr kumimoji="0" lang="en-ZA" sz="900" b="1" i="0" u="none" strike="noStrike" cap="none" normalizeH="0" baseline="0" dirty="0" smtClean="0">
                <a:ln>
                  <a:noFill/>
                </a:ln>
                <a:solidFill>
                  <a:srgbClr val="FF0000"/>
                </a:solidFill>
                <a:effectLst/>
                <a:latin typeface="Arial Narrow" pitchFamily="34" charset="0"/>
                <a:cs typeface="Arial" pitchFamily="34" charset="0"/>
              </a:rPr>
              <a:t>:</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Requisition</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Placing orders</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Receiving goods</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Returning goods</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Goods distribution</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Warehouse management</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Matching documentation</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Preparation for payment/Accounts </a:t>
            </a:r>
            <a:r>
              <a:rPr kumimoji="0" lang="en-US" sz="800" b="1" i="0" u="none" strike="noStrike" cap="none" normalizeH="0" baseline="0" dirty="0" smtClean="0">
                <a:ln>
                  <a:noFill/>
                </a:ln>
                <a:solidFill>
                  <a:schemeClr val="tx1"/>
                </a:solidFill>
                <a:effectLst/>
                <a:latin typeface="Arial Narrow" pitchFamily="34" charset="0"/>
                <a:cs typeface="Arial" pitchFamily="34" charset="0"/>
              </a:rPr>
              <a:t>payable</a:t>
            </a:r>
            <a:endParaRPr kumimoji="0" lang="en-US" sz="9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ts val="1200"/>
              </a:spcBef>
              <a:spcAft>
                <a:spcPts val="10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Inventory stock count, verification &amp;reconciliation </a:t>
            </a:r>
            <a:r>
              <a:rPr kumimoji="0" lang="en-ZA" sz="900" b="1" i="1" u="none" strike="noStrike" cap="none" normalizeH="0" baseline="0" dirty="0" smtClean="0">
                <a:ln>
                  <a:noFill/>
                </a:ln>
                <a:solidFill>
                  <a:schemeClr val="tx1"/>
                </a:solidFill>
                <a:effectLst/>
                <a:latin typeface="Arial Narrow" pitchFamily="34" charset="0"/>
                <a:cs typeface="Arial" pitchFamily="34" charset="0"/>
              </a:rPr>
              <a:t>(including ICN mgt) and treatment of discrepancies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6" name="Text Box 10"/>
          <p:cNvSpPr txBox="1">
            <a:spLocks/>
          </p:cNvSpPr>
          <p:nvPr/>
        </p:nvSpPr>
        <p:spPr bwMode="auto">
          <a:xfrm>
            <a:off x="7681167" y="1630471"/>
            <a:ext cx="1353628" cy="2068565"/>
          </a:xfrm>
          <a:prstGeom prst="rect">
            <a:avLst/>
          </a:prstGeom>
          <a:gradFill rotWithShape="1">
            <a:gsLst>
              <a:gs pos="0">
                <a:srgbClr val="FFBE86"/>
              </a:gs>
              <a:gs pos="35001">
                <a:srgbClr val="FFD0AA"/>
              </a:gs>
              <a:gs pos="100000">
                <a:srgbClr val="FFEBDB"/>
              </a:gs>
            </a:gsLst>
            <a:lin ang="16200000" scaled="1"/>
          </a:gradFill>
          <a:ln w="9525">
            <a:solidFill>
              <a:srgbClr val="F68C36"/>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DISPOSAL MANAGEMENT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800" b="1" i="0" u="none" strike="noStrike" cap="none" normalizeH="0" baseline="0" dirty="0" smtClean="0">
                <a:ln>
                  <a:noFill/>
                </a:ln>
                <a:solidFill>
                  <a:schemeClr val="tx1"/>
                </a:solidFill>
                <a:effectLst/>
                <a:latin typeface="Arial Narrow" pitchFamily="34" charset="0"/>
                <a:cs typeface="Arial" pitchFamily="34" charset="0"/>
              </a:rPr>
              <a:t>Inventory disposal</a:t>
            </a:r>
            <a:r>
              <a:rPr kumimoji="0" lang="en-ZA" sz="800" b="1" i="0" u="none" strike="noStrike" cap="none" normalizeH="0" baseline="0" dirty="0" smtClean="0">
                <a:ln>
                  <a:noFill/>
                </a:ln>
                <a:solidFill>
                  <a:srgbClr val="FF0000"/>
                </a:solidFill>
                <a:effectLst/>
                <a:latin typeface="Arial Narrow" pitchFamily="34" charset="0"/>
                <a:cs typeface="Arial" pitchFamily="34" charset="0"/>
              </a:rPr>
              <a:t> </a:t>
            </a:r>
            <a:r>
              <a:rPr kumimoji="0" lang="en-US" sz="800" b="1" i="0" u="none" strike="noStrike" cap="none" normalizeH="0" baseline="0" dirty="0" smtClean="0">
                <a:ln>
                  <a:noFill/>
                </a:ln>
                <a:solidFill>
                  <a:schemeClr val="tx1"/>
                </a:solidFill>
                <a:effectLst/>
                <a:latin typeface="Arial Narrow" pitchFamily="34" charset="0"/>
                <a:cs typeface="Arial" pitchFamily="34" charset="0"/>
              </a:rPr>
              <a:t>Preparation  </a:t>
            </a:r>
            <a:r>
              <a:rPr kumimoji="0" lang="en-US" sz="800" b="1" i="0" u="none" strike="noStrike" cap="none" normalizeH="0" dirty="0" smtClean="0">
                <a:ln>
                  <a:noFill/>
                </a:ln>
                <a:solidFill>
                  <a:schemeClr val="tx1"/>
                </a:solidFill>
                <a:effectLst/>
                <a:latin typeface="Arial Narrow" pitchFamily="34" charset="0"/>
                <a:cs typeface="Arial" pitchFamily="34" charset="0"/>
              </a:rPr>
              <a:t>               </a:t>
            </a:r>
            <a:r>
              <a:rPr kumimoji="0" lang="en-US" sz="800" b="1" i="0" u="none" strike="noStrike" cap="none" normalizeH="0" baseline="0" dirty="0" smtClean="0">
                <a:ln>
                  <a:noFill/>
                </a:ln>
                <a:solidFill>
                  <a:schemeClr val="tx1"/>
                </a:solidFill>
                <a:effectLst/>
                <a:latin typeface="Arial Narrow" pitchFamily="34" charset="0"/>
                <a:cs typeface="Arial" pitchFamily="34" charset="0"/>
              </a:rPr>
              <a:t>Process                         Control of documentation</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800" b="1" i="0" u="none" strike="noStrike" cap="none" normalizeH="0" baseline="0" dirty="0" smtClean="0">
                <a:ln>
                  <a:noFill/>
                </a:ln>
                <a:solidFill>
                  <a:schemeClr val="tx1"/>
                </a:solidFill>
                <a:effectLst/>
                <a:latin typeface="Arial Narrow" pitchFamily="34" charset="0"/>
                <a:cs typeface="Arial" pitchFamily="34" charset="0"/>
              </a:rPr>
              <a:t>Immovable Asset disposal</a:t>
            </a:r>
            <a:r>
              <a:rPr kumimoji="0" lang="en-ZA" sz="800" b="1" i="0" u="none" strike="noStrike" cap="none" normalizeH="0" dirty="0" smtClean="0">
                <a:ln>
                  <a:noFill/>
                </a:ln>
                <a:solidFill>
                  <a:schemeClr val="tx1"/>
                </a:solidFill>
                <a:effectLst/>
                <a:latin typeface="Arial Narrow" pitchFamily="34" charset="0"/>
                <a:cs typeface="Arial" pitchFamily="34" charset="0"/>
              </a:rPr>
              <a:t>   </a:t>
            </a:r>
            <a:r>
              <a:rPr kumimoji="0" lang="en-US" sz="800" b="1" i="0" u="none" strike="noStrike" cap="none" normalizeH="0" baseline="0" dirty="0" smtClean="0">
                <a:ln>
                  <a:noFill/>
                </a:ln>
                <a:solidFill>
                  <a:schemeClr val="tx1"/>
                </a:solidFill>
                <a:effectLst/>
                <a:latin typeface="Arial Narrow" pitchFamily="34" charset="0"/>
                <a:cs typeface="Arial" pitchFamily="34" charset="0"/>
              </a:rPr>
              <a:t>Advertisement</a:t>
            </a:r>
            <a:r>
              <a:rPr kumimoji="0" lang="en-US" sz="800" b="1" i="0" u="none" strike="noStrike" cap="none" normalizeH="0" dirty="0" smtClean="0">
                <a:ln>
                  <a:noFill/>
                </a:ln>
                <a:solidFill>
                  <a:schemeClr val="tx1"/>
                </a:solidFill>
                <a:effectLst/>
                <a:latin typeface="Arial Narrow" pitchFamily="34" charset="0"/>
                <a:cs typeface="Arial" pitchFamily="34" charset="0"/>
              </a:rPr>
              <a:t>       </a:t>
            </a:r>
            <a:r>
              <a:rPr kumimoji="0" lang="en-US" sz="800" b="1" i="0" u="none" strike="noStrike" cap="none" normalizeH="0" baseline="0" dirty="0" smtClean="0">
                <a:ln>
                  <a:noFill/>
                </a:ln>
                <a:solidFill>
                  <a:schemeClr val="tx1"/>
                </a:solidFill>
                <a:effectLst/>
                <a:latin typeface="Arial Narrow" pitchFamily="34" charset="0"/>
                <a:cs typeface="Arial" pitchFamily="34" charset="0"/>
              </a:rPr>
              <a:t>Application               Approval               Negotiation</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97" name="Text Box 4"/>
          <p:cNvSpPr txBox="1">
            <a:spLocks/>
          </p:cNvSpPr>
          <p:nvPr/>
        </p:nvSpPr>
        <p:spPr bwMode="auto">
          <a:xfrm>
            <a:off x="277480" y="836712"/>
            <a:ext cx="8866520" cy="665347"/>
          </a:xfrm>
          <a:prstGeom prst="rect">
            <a:avLst/>
          </a:prstGeom>
          <a:gradFill rotWithShape="1">
            <a:gsLst>
              <a:gs pos="0">
                <a:srgbClr val="FFBE86"/>
              </a:gs>
              <a:gs pos="35001">
                <a:srgbClr val="FFD0AA"/>
              </a:gs>
              <a:gs pos="100000">
                <a:srgbClr val="FFEBDB"/>
              </a:gs>
            </a:gsLst>
            <a:lin ang="16200000" scaled="1"/>
          </a:gradFill>
          <a:ln w="9525">
            <a:solidFill>
              <a:srgbClr val="F68C36"/>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800" b="1" i="0" u="none" strike="noStrike" cap="none" normalizeH="0" baseline="0" smtClean="0">
                <a:ln>
                  <a:noFill/>
                </a:ln>
                <a:solidFill>
                  <a:schemeClr val="tx1"/>
                </a:solidFill>
                <a:effectLst/>
                <a:latin typeface="Arial Narrow" pitchFamily="34" charset="0"/>
                <a:cs typeface="Arial" pitchFamily="34" charset="0"/>
              </a:rPr>
              <a:t>MUNICIPAL SCM SYSTEM MAP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smtClean="0">
                <a:ln>
                  <a:noFill/>
                </a:ln>
                <a:solidFill>
                  <a:srgbClr val="00B050"/>
                </a:solidFill>
                <a:effectLst/>
                <a:latin typeface="Arial Narrow" pitchFamily="34" charset="0"/>
                <a:cs typeface="Arial" pitchFamily="34" charset="0"/>
              </a:rPr>
              <a:t>[NOTE that public sector SCM provides for 3 systems – (1)goods and services, (2)infrastructure, (3)immovable property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98" name="AutoShape 93"/>
          <p:cNvCxnSpPr>
            <a:cxnSpLocks noChangeShapeType="1"/>
          </p:cNvCxnSpPr>
          <p:nvPr/>
        </p:nvCxnSpPr>
        <p:spPr bwMode="auto">
          <a:xfrm>
            <a:off x="6739595" y="4754943"/>
            <a:ext cx="635" cy="321363"/>
          </a:xfrm>
          <a:prstGeom prst="straightConnector1">
            <a:avLst/>
          </a:prstGeom>
          <a:noFill/>
          <a:ln w="9525">
            <a:solidFill>
              <a:srgbClr val="000000"/>
            </a:solidFill>
            <a:round/>
            <a:headEnd type="triangle" w="med" len="med"/>
            <a:tailEnd type="triangle" w="med" len="med"/>
          </a:ln>
        </p:spPr>
      </p:cxnSp>
      <p:sp>
        <p:nvSpPr>
          <p:cNvPr id="99" name="Text Box 94"/>
          <p:cNvSpPr txBox="1">
            <a:spLocks/>
          </p:cNvSpPr>
          <p:nvPr/>
        </p:nvSpPr>
        <p:spPr bwMode="auto">
          <a:xfrm>
            <a:off x="7681802" y="3952534"/>
            <a:ext cx="1462198" cy="2607496"/>
          </a:xfrm>
          <a:prstGeom prst="rect">
            <a:avLst/>
          </a:prstGeom>
          <a:gradFill rotWithShape="1">
            <a:gsLst>
              <a:gs pos="0">
                <a:srgbClr val="FFBE86"/>
              </a:gs>
              <a:gs pos="17500">
                <a:srgbClr val="FFD0AA"/>
              </a:gs>
              <a:gs pos="50000">
                <a:srgbClr val="FFEBDB"/>
              </a:gs>
              <a:gs pos="82500">
                <a:srgbClr val="FFD0AA"/>
              </a:gs>
              <a:gs pos="100000">
                <a:srgbClr val="FFBE86"/>
              </a:gs>
            </a:gsLst>
            <a:lin ang="5400000" scaled="1"/>
          </a:gradFill>
          <a:ln w="12700">
            <a:solidFill>
              <a:srgbClr val="9BBB59"/>
            </a:solidFill>
            <a:miter lim="800000"/>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Risk and Performance Management</a:t>
            </a:r>
          </a:p>
          <a:p>
            <a:pPr fontAlgn="base">
              <a:spcBef>
                <a:spcPct val="0"/>
              </a:spcBef>
              <a:spcAft>
                <a:spcPct val="0"/>
              </a:spcAft>
              <a:buFont typeface="Symbol" pitchFamily="18" charset="2"/>
              <a:buChar char="·"/>
            </a:pPr>
            <a:r>
              <a:rPr lang="en-US" sz="900" b="1" dirty="0" smtClean="0">
                <a:latin typeface="Arial Narrow" pitchFamily="34" charset="0"/>
                <a:cs typeface="Arial" pitchFamily="34" charset="0"/>
              </a:rPr>
              <a:t>Risk management</a:t>
            </a:r>
          </a:p>
          <a:p>
            <a:pPr fontAlgn="base">
              <a:spcBef>
                <a:spcPct val="0"/>
              </a:spcBef>
              <a:spcAft>
                <a:spcPct val="0"/>
              </a:spcAft>
              <a:buFont typeface="Symbol" pitchFamily="18" charset="2"/>
              <a:buChar char="·"/>
            </a:pPr>
            <a:r>
              <a:rPr lang="en-US" sz="900" b="1" dirty="0" smtClean="0">
                <a:latin typeface="Arial Narrow" pitchFamily="34" charset="0"/>
                <a:cs typeface="Arial" pitchFamily="34" charset="0"/>
              </a:rPr>
              <a:t>Guarantees</a:t>
            </a:r>
          </a:p>
          <a:p>
            <a:pPr fontAlgn="base">
              <a:spcBef>
                <a:spcPct val="0"/>
              </a:spcBef>
              <a:spcAft>
                <a:spcPct val="0"/>
              </a:spcAft>
              <a:buFont typeface="Symbol" pitchFamily="18" charset="2"/>
              <a:buChar char="·"/>
            </a:pPr>
            <a:r>
              <a:rPr lang="en-US" sz="900" b="1" dirty="0" smtClean="0">
                <a:latin typeface="Arial Narrow" pitchFamily="34" charset="0"/>
                <a:cs typeface="Arial" pitchFamily="34" charset="0"/>
              </a:rPr>
              <a:t>SCM performance review</a:t>
            </a:r>
          </a:p>
          <a:p>
            <a:pPr fontAlgn="base">
              <a:spcBef>
                <a:spcPct val="0"/>
              </a:spcBef>
              <a:spcAft>
                <a:spcPct val="0"/>
              </a:spcAft>
              <a:buFont typeface="Symbol" pitchFamily="18" charset="2"/>
              <a:buChar char="·"/>
            </a:pPr>
            <a:r>
              <a:rPr lang="en-US" sz="900" b="1" dirty="0" smtClean="0">
                <a:latin typeface="Arial Narrow" pitchFamily="34" charset="0"/>
                <a:cs typeface="Arial" pitchFamily="34" charset="0"/>
              </a:rPr>
              <a:t>Supplier performance</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900" b="1" i="0" u="none" strike="noStrike" cap="none" normalizeH="0" baseline="0" dirty="0" smtClean="0">
                <a:ln>
                  <a:noFill/>
                </a:ln>
                <a:solidFill>
                  <a:schemeClr val="tx1"/>
                </a:solidFill>
                <a:effectLst/>
                <a:latin typeface="Arial Narrow" pitchFamily="34" charset="0"/>
                <a:cs typeface="Arial" pitchFamily="34" charset="0"/>
              </a:rPr>
              <a:t>Reporting of SCM information</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900" b="1" i="0" u="none" strike="noStrike" cap="none" normalizeH="0" baseline="0" dirty="0" smtClean="0">
                <a:ln>
                  <a:noFill/>
                </a:ln>
                <a:solidFill>
                  <a:schemeClr val="tx1"/>
                </a:solidFill>
                <a:effectLst/>
                <a:latin typeface="Arial Narrow" pitchFamily="34" charset="0"/>
                <a:cs typeface="Arial" pitchFamily="34" charset="0"/>
              </a:rPr>
              <a:t>Optimal system </a:t>
            </a:r>
            <a:r>
              <a:rPr kumimoji="0" lang="en-US" sz="900" b="1" i="0" u="none" strike="noStrike" cap="none" normalizeH="0" baseline="0" dirty="0" err="1" smtClean="0">
                <a:ln>
                  <a:noFill/>
                </a:ln>
                <a:solidFill>
                  <a:schemeClr val="tx1"/>
                </a:solidFill>
                <a:effectLst/>
                <a:latin typeface="Arial Narrow" pitchFamily="34" charset="0"/>
                <a:cs typeface="Arial" pitchFamily="34" charset="0"/>
              </a:rPr>
              <a:t>utilisation</a:t>
            </a:r>
            <a:endParaRPr kumimoji="0" lang="en-US" sz="9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900" b="1" i="0" u="none" strike="noStrike" cap="none" normalizeH="0" baseline="0" dirty="0" smtClean="0">
                <a:ln>
                  <a:noFill/>
                </a:ln>
                <a:solidFill>
                  <a:schemeClr val="tx1"/>
                </a:solidFill>
                <a:effectLst/>
                <a:latin typeface="Arial Narrow" pitchFamily="34" charset="0"/>
                <a:cs typeface="Arial" pitchFamily="34" charset="0"/>
              </a:rPr>
              <a:t>Safeguarding of SCM information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0" name="AutoShape 95"/>
          <p:cNvCxnSpPr>
            <a:cxnSpLocks noChangeShapeType="1"/>
          </p:cNvCxnSpPr>
          <p:nvPr/>
        </p:nvCxnSpPr>
        <p:spPr bwMode="auto">
          <a:xfrm>
            <a:off x="8355442" y="3699036"/>
            <a:ext cx="635" cy="267470"/>
          </a:xfrm>
          <a:prstGeom prst="straightConnector1">
            <a:avLst/>
          </a:prstGeom>
          <a:noFill/>
          <a:ln w="9525">
            <a:solidFill>
              <a:srgbClr val="000000"/>
            </a:solidFill>
            <a:round/>
            <a:headEnd/>
            <a:tailEnd type="triangle" w="med" len="med"/>
          </a:ln>
        </p:spPr>
      </p:cxnSp>
      <p:cxnSp>
        <p:nvCxnSpPr>
          <p:cNvPr id="102" name="AutoShape 96"/>
          <p:cNvCxnSpPr>
            <a:cxnSpLocks noChangeShapeType="1"/>
          </p:cNvCxnSpPr>
          <p:nvPr/>
        </p:nvCxnSpPr>
        <p:spPr bwMode="auto">
          <a:xfrm>
            <a:off x="4932641" y="5639855"/>
            <a:ext cx="635" cy="275454"/>
          </a:xfrm>
          <a:prstGeom prst="straightConnector1">
            <a:avLst/>
          </a:prstGeom>
          <a:noFill/>
          <a:ln w="9525">
            <a:solidFill>
              <a:srgbClr val="000000"/>
            </a:solidFill>
            <a:round/>
            <a:headEnd type="triangle" w="med" len="med"/>
            <a:tailEnd type="triangle" w="med" len="med"/>
          </a:ln>
        </p:spPr>
      </p:cxnSp>
      <p:cxnSp>
        <p:nvCxnSpPr>
          <p:cNvPr id="103" name="AutoShape 97"/>
          <p:cNvCxnSpPr>
            <a:cxnSpLocks noChangeShapeType="1"/>
          </p:cNvCxnSpPr>
          <p:nvPr/>
        </p:nvCxnSpPr>
        <p:spPr bwMode="auto">
          <a:xfrm>
            <a:off x="2118084" y="2389633"/>
            <a:ext cx="361264" cy="0"/>
          </a:xfrm>
          <a:prstGeom prst="straightConnector1">
            <a:avLst/>
          </a:prstGeom>
          <a:noFill/>
          <a:ln w="9525">
            <a:solidFill>
              <a:srgbClr val="000000"/>
            </a:solidFill>
            <a:round/>
            <a:headEnd/>
            <a:tailEnd type="triangle" w="med" len="med"/>
          </a:ln>
        </p:spPr>
      </p:cxnSp>
      <p:cxnSp>
        <p:nvCxnSpPr>
          <p:cNvPr id="104" name="AutoShape 98"/>
          <p:cNvCxnSpPr>
            <a:cxnSpLocks noChangeShapeType="1"/>
          </p:cNvCxnSpPr>
          <p:nvPr/>
        </p:nvCxnSpPr>
        <p:spPr bwMode="auto">
          <a:xfrm>
            <a:off x="3893293" y="2437538"/>
            <a:ext cx="248250" cy="7984"/>
          </a:xfrm>
          <a:prstGeom prst="straightConnector1">
            <a:avLst/>
          </a:prstGeom>
          <a:noFill/>
          <a:ln w="9525">
            <a:solidFill>
              <a:srgbClr val="000000"/>
            </a:solidFill>
            <a:round/>
            <a:headEnd/>
            <a:tailEnd type="triangle" w="med" len="med"/>
          </a:ln>
        </p:spPr>
      </p:cxnSp>
      <p:cxnSp>
        <p:nvCxnSpPr>
          <p:cNvPr id="107" name="AutoShape 99"/>
          <p:cNvCxnSpPr>
            <a:cxnSpLocks noChangeShapeType="1"/>
          </p:cNvCxnSpPr>
          <p:nvPr/>
        </p:nvCxnSpPr>
        <p:spPr bwMode="auto">
          <a:xfrm>
            <a:off x="5843737" y="2389633"/>
            <a:ext cx="227933" cy="0"/>
          </a:xfrm>
          <a:prstGeom prst="straightConnector1">
            <a:avLst/>
          </a:prstGeom>
          <a:noFill/>
          <a:ln w="9525">
            <a:solidFill>
              <a:srgbClr val="000000"/>
            </a:solidFill>
            <a:round/>
            <a:headEnd/>
            <a:tailEnd type="triangle" w="med" len="med"/>
          </a:ln>
        </p:spPr>
      </p:cxnSp>
      <p:cxnSp>
        <p:nvCxnSpPr>
          <p:cNvPr id="108" name="AutoShape 100"/>
          <p:cNvCxnSpPr>
            <a:cxnSpLocks noChangeShapeType="1"/>
          </p:cNvCxnSpPr>
          <p:nvPr/>
        </p:nvCxnSpPr>
        <p:spPr bwMode="auto">
          <a:xfrm>
            <a:off x="7484980" y="2398282"/>
            <a:ext cx="196187" cy="0"/>
          </a:xfrm>
          <a:prstGeom prst="straightConnector1">
            <a:avLst/>
          </a:prstGeom>
          <a:noFill/>
          <a:ln w="9525">
            <a:solidFill>
              <a:srgbClr val="000000"/>
            </a:solidFill>
            <a:round/>
            <a:headEnd/>
            <a:tailEnd type="triangle" w="med" len="med"/>
          </a:ln>
        </p:spPr>
      </p:cxnSp>
    </p:spTree>
    <p:extLst>
      <p:ext uri="{BB962C8B-B14F-4D97-AF65-F5344CB8AC3E}">
        <p14:creationId xmlns:p14="http://schemas.microsoft.com/office/powerpoint/2010/main" val="2757544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MFMA SCM PPOS – HOW TO USE SCM PPOS AND GUIDE</a:t>
            </a:r>
            <a:endParaRPr lang="en-ZA" sz="3200" b="1" dirty="0">
              <a:solidFill>
                <a:schemeClr val="tx1">
                  <a:lumMod val="75000"/>
                  <a:lumOff val="25000"/>
                </a:schemeClr>
              </a:solidFill>
            </a:endParaRPr>
          </a:p>
        </p:txBody>
      </p:sp>
      <p:sp>
        <p:nvSpPr>
          <p:cNvPr id="6" name="TextBox 5"/>
          <p:cNvSpPr txBox="1"/>
          <p:nvPr/>
        </p:nvSpPr>
        <p:spPr>
          <a:xfrm>
            <a:off x="539552" y="980728"/>
            <a:ext cx="7992888" cy="1815882"/>
          </a:xfrm>
          <a:prstGeom prst="rect">
            <a:avLst/>
          </a:prstGeom>
          <a:noFill/>
        </p:spPr>
        <p:txBody>
          <a:bodyPr wrap="square" rtlCol="0">
            <a:spAutoFit/>
          </a:bodyPr>
          <a:lstStyle/>
          <a:p>
            <a:pPr lvl="4"/>
            <a:endParaRPr lang="en-US" sz="2000" dirty="0"/>
          </a:p>
          <a:p>
            <a:pPr lvl="4"/>
            <a:endParaRPr lang="en-US" sz="2000" dirty="0"/>
          </a:p>
          <a:p>
            <a:pPr lvl="4"/>
            <a:endParaRPr lang="en-US" dirty="0"/>
          </a:p>
          <a:p>
            <a:pPr lvl="3"/>
            <a:endParaRPr lang="en-US" dirty="0"/>
          </a:p>
          <a:p>
            <a:pPr lvl="3"/>
            <a:endParaRPr lang="en-US" dirty="0"/>
          </a:p>
          <a:p>
            <a:pPr lvl="4"/>
            <a:endParaRPr lang="en-ZA" dirty="0"/>
          </a:p>
        </p:txBody>
      </p:sp>
      <p:sp>
        <p:nvSpPr>
          <p:cNvPr id="24" name="Content Placeholder 23"/>
          <p:cNvSpPr>
            <a:spLocks noGrp="1"/>
          </p:cNvSpPr>
          <p:nvPr>
            <p:ph idx="1"/>
          </p:nvPr>
        </p:nvSpPr>
        <p:spPr>
          <a:xfrm>
            <a:off x="251520" y="836712"/>
            <a:ext cx="8229600" cy="4857403"/>
          </a:xfrm>
        </p:spPr>
        <p:txBody>
          <a:bodyPr>
            <a:normAutofit fontScale="62500" lnSpcReduction="20000"/>
          </a:bodyPr>
          <a:lstStyle/>
          <a:p>
            <a:pPr>
              <a:buNone/>
            </a:pPr>
            <a:r>
              <a:rPr lang="en-ZA" dirty="0" smtClean="0"/>
              <a:t>Both documents are divided in Modules</a:t>
            </a:r>
          </a:p>
          <a:p>
            <a:r>
              <a:rPr lang="en-ZA" sz="1700" dirty="0" smtClean="0"/>
              <a:t>Module 1 – General</a:t>
            </a:r>
          </a:p>
          <a:p>
            <a:r>
              <a:rPr lang="en-ZA" sz="1700" dirty="0" smtClean="0"/>
              <a:t>Module 2 – Institutionalisation</a:t>
            </a:r>
          </a:p>
          <a:p>
            <a:r>
              <a:rPr lang="en-ZA" sz="1700" dirty="0" smtClean="0"/>
              <a:t>Module 3 – Demand Management</a:t>
            </a:r>
          </a:p>
          <a:p>
            <a:r>
              <a:rPr lang="en-ZA" sz="1700" dirty="0" smtClean="0"/>
              <a:t>Module 4 – Acquisition Management</a:t>
            </a:r>
          </a:p>
          <a:p>
            <a:r>
              <a:rPr lang="en-ZA" sz="1700" dirty="0" smtClean="0"/>
              <a:t>Module 5 – Contract Management</a:t>
            </a:r>
          </a:p>
          <a:p>
            <a:r>
              <a:rPr lang="en-ZA" sz="1700" dirty="0" smtClean="0"/>
              <a:t>Module 6 – Logistics Management</a:t>
            </a:r>
          </a:p>
          <a:p>
            <a:r>
              <a:rPr lang="en-ZA" sz="1700" dirty="0" smtClean="0"/>
              <a:t>Module 7 – Immovable Asset Management</a:t>
            </a:r>
          </a:p>
          <a:p>
            <a:r>
              <a:rPr lang="en-ZA" sz="1700" dirty="0" smtClean="0"/>
              <a:t>Module 8 – Disposal Management</a:t>
            </a:r>
          </a:p>
          <a:p>
            <a:r>
              <a:rPr lang="en-ZA" sz="1700" dirty="0" smtClean="0"/>
              <a:t>Module 9 – Risk and Performance Management</a:t>
            </a:r>
          </a:p>
          <a:p>
            <a:pPr>
              <a:buNone/>
            </a:pPr>
            <a:endParaRPr lang="en-ZA" dirty="0" smtClean="0"/>
          </a:p>
          <a:p>
            <a:pPr>
              <a:buNone/>
            </a:pPr>
            <a:r>
              <a:rPr lang="en-ZA" dirty="0" smtClean="0"/>
              <a:t>SCM PPOS consist of Parts which provide the details as per index</a:t>
            </a:r>
          </a:p>
          <a:p>
            <a:pPr>
              <a:buNone/>
            </a:pPr>
            <a:endParaRPr lang="en-ZA" dirty="0" smtClean="0"/>
          </a:p>
          <a:p>
            <a:pPr>
              <a:buNone/>
            </a:pPr>
            <a:r>
              <a:rPr lang="en-ZA" dirty="0" smtClean="0"/>
              <a:t>Each Part consists of:</a:t>
            </a:r>
          </a:p>
          <a:p>
            <a:r>
              <a:rPr lang="en-ZA" sz="1700" dirty="0" smtClean="0"/>
              <a:t>Prescript</a:t>
            </a:r>
          </a:p>
          <a:p>
            <a:r>
              <a:rPr lang="en-ZA" sz="1700" dirty="0" smtClean="0"/>
              <a:t>Policy – which is focus area of Council</a:t>
            </a:r>
          </a:p>
          <a:p>
            <a:r>
              <a:rPr lang="en-ZA" sz="1700" dirty="0" smtClean="0"/>
              <a:t>Principles – which is focus area of the institution and its management</a:t>
            </a:r>
          </a:p>
          <a:p>
            <a:r>
              <a:rPr lang="en-ZA" sz="1700" dirty="0" smtClean="0"/>
              <a:t>Operational – which is the focus area of the SCM user and practitioners</a:t>
            </a:r>
            <a:r>
              <a:rPr lang="en-ZA" sz="1800" dirty="0" smtClean="0"/>
              <a:t> </a:t>
            </a:r>
          </a:p>
          <a:p>
            <a:pPr>
              <a:buNone/>
            </a:pPr>
            <a:endParaRPr lang="en-ZA" dirty="0" smtClean="0"/>
          </a:p>
          <a:p>
            <a:pPr>
              <a:buNone/>
            </a:pPr>
            <a:r>
              <a:rPr lang="en-ZA" dirty="0" smtClean="0"/>
              <a:t>Each Module provides for case studies and/or assignments for management and users and practitioners.  Councillors only have one case study. </a:t>
            </a:r>
          </a:p>
          <a:p>
            <a:endParaRPr lang="en-ZA" sz="1700" dirty="0" smtClean="0"/>
          </a:p>
          <a:p>
            <a:endParaRPr lang="en-ZA" sz="1700" dirty="0" smtClean="0"/>
          </a:p>
        </p:txBody>
      </p:sp>
      <p:sp>
        <p:nvSpPr>
          <p:cNvPr id="9" name="Slide Number Placeholder 8"/>
          <p:cNvSpPr>
            <a:spLocks noGrp="1"/>
          </p:cNvSpPr>
          <p:nvPr>
            <p:ph type="sldNum" sz="quarter" idx="12"/>
          </p:nvPr>
        </p:nvSpPr>
        <p:spPr/>
        <p:txBody>
          <a:bodyPr/>
          <a:lstStyle/>
          <a:p>
            <a:fld id="{C97F4B4B-1DA3-4C64-BEF4-4C458259B3CF}" type="slidenum">
              <a:rPr lang="en-ZA" smtClean="0"/>
              <a:pPr/>
              <a:t>8</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04183"/>
            <a:ext cx="1804377" cy="563355"/>
          </a:xfrm>
          <a:prstGeom prst="rect">
            <a:avLst/>
          </a:prstGeom>
        </p:spPr>
      </p:pic>
    </p:spTree>
    <p:extLst>
      <p:ext uri="{BB962C8B-B14F-4D97-AF65-F5344CB8AC3E}">
        <p14:creationId xmlns:p14="http://schemas.microsoft.com/office/powerpoint/2010/main" val="2757544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93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C2BBA0"/>
              </a:solidFill>
            </a:endParaRPr>
          </a:p>
        </p:txBody>
      </p:sp>
      <p:sp>
        <p:nvSpPr>
          <p:cNvPr id="5" name="Title 1"/>
          <p:cNvSpPr txBox="1">
            <a:spLocks/>
          </p:cNvSpPr>
          <p:nvPr/>
        </p:nvSpPr>
        <p:spPr>
          <a:xfrm>
            <a:off x="1393304" y="188640"/>
            <a:ext cx="5554960" cy="504056"/>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rgbClr val="920D2C"/>
                </a:solidFill>
              </a:rPr>
              <a:t>MFMA SCM PPOS – MODULE 1</a:t>
            </a:r>
            <a:endParaRPr lang="en-ZA" sz="3200" b="1" dirty="0">
              <a:solidFill>
                <a:schemeClr val="tx1">
                  <a:lumMod val="75000"/>
                  <a:lumOff val="25000"/>
                </a:schemeClr>
              </a:solidFill>
            </a:endParaRPr>
          </a:p>
        </p:txBody>
      </p:sp>
      <p:sp>
        <p:nvSpPr>
          <p:cNvPr id="6" name="TextBox 5"/>
          <p:cNvSpPr txBox="1"/>
          <p:nvPr/>
        </p:nvSpPr>
        <p:spPr>
          <a:xfrm>
            <a:off x="539552" y="980728"/>
            <a:ext cx="7992888" cy="1815882"/>
          </a:xfrm>
          <a:prstGeom prst="rect">
            <a:avLst/>
          </a:prstGeom>
          <a:noFill/>
        </p:spPr>
        <p:txBody>
          <a:bodyPr wrap="square" rtlCol="0">
            <a:spAutoFit/>
          </a:bodyPr>
          <a:lstStyle/>
          <a:p>
            <a:pPr lvl="4"/>
            <a:endParaRPr lang="en-US" sz="2000" dirty="0"/>
          </a:p>
          <a:p>
            <a:pPr lvl="4"/>
            <a:endParaRPr lang="en-US" sz="2000" dirty="0"/>
          </a:p>
          <a:p>
            <a:pPr lvl="4"/>
            <a:endParaRPr lang="en-US" dirty="0"/>
          </a:p>
          <a:p>
            <a:pPr lvl="3"/>
            <a:endParaRPr lang="en-US" dirty="0"/>
          </a:p>
          <a:p>
            <a:pPr lvl="3"/>
            <a:endParaRPr lang="en-US" dirty="0"/>
          </a:p>
          <a:p>
            <a:pPr lvl="4"/>
            <a:endParaRPr lang="en-ZA" dirty="0"/>
          </a:p>
        </p:txBody>
      </p:sp>
      <p:sp>
        <p:nvSpPr>
          <p:cNvPr id="9" name="Slide Number Placeholder 8"/>
          <p:cNvSpPr>
            <a:spLocks noGrp="1"/>
          </p:cNvSpPr>
          <p:nvPr>
            <p:ph type="sldNum" sz="quarter" idx="12"/>
          </p:nvPr>
        </p:nvSpPr>
        <p:spPr/>
        <p:txBody>
          <a:bodyPr/>
          <a:lstStyle/>
          <a:p>
            <a:fld id="{C97F4B4B-1DA3-4C64-BEF4-4C458259B3CF}" type="slidenum">
              <a:rPr lang="en-ZA" smtClean="0"/>
              <a:pPr/>
              <a:t>9</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04183"/>
            <a:ext cx="1804377" cy="563355"/>
          </a:xfrm>
          <a:prstGeom prst="rect">
            <a:avLst/>
          </a:prstGeom>
        </p:spPr>
      </p:pic>
      <p:sp>
        <p:nvSpPr>
          <p:cNvPr id="11" name="Rectangle 10"/>
          <p:cNvSpPr/>
          <p:nvPr/>
        </p:nvSpPr>
        <p:spPr>
          <a:xfrm>
            <a:off x="2555776" y="1052736"/>
            <a:ext cx="6318448" cy="5078313"/>
          </a:xfrm>
          <a:prstGeom prst="rect">
            <a:avLst/>
          </a:prstGeom>
        </p:spPr>
        <p:txBody>
          <a:bodyPr wrap="square">
            <a:spAutoFit/>
          </a:bodyPr>
          <a:lstStyle/>
          <a:p>
            <a:pPr marL="800100" lvl="1" indent="-342900" algn="just">
              <a:lnSpc>
                <a:spcPct val="150000"/>
              </a:lnSpc>
              <a:buFont typeface="+mj-lt"/>
              <a:buAutoNum type="arabicPeriod"/>
            </a:pPr>
            <a:r>
              <a:rPr lang="en-ZA" b="1" dirty="0" smtClean="0">
                <a:latin typeface="Arial Narrow" pitchFamily="34" charset="0"/>
              </a:rPr>
              <a:t>Country ruled by LAW</a:t>
            </a:r>
          </a:p>
          <a:p>
            <a:pPr marL="800100" lvl="1" indent="-342900" algn="just">
              <a:lnSpc>
                <a:spcPct val="150000"/>
              </a:lnSpc>
              <a:buFont typeface="+mj-lt"/>
              <a:buAutoNum type="arabicPeriod"/>
            </a:pPr>
            <a:r>
              <a:rPr lang="en-ZA" b="1" smtClean="0">
                <a:latin typeface="Arial Narrow" pitchFamily="34" charset="0"/>
              </a:rPr>
              <a:t>58 </a:t>
            </a:r>
            <a:r>
              <a:rPr lang="en-ZA" b="1" dirty="0" smtClean="0">
                <a:latin typeface="Arial Narrow" pitchFamily="34" charset="0"/>
              </a:rPr>
              <a:t>pieces of legislation governing SCM</a:t>
            </a:r>
          </a:p>
          <a:p>
            <a:pPr marL="800100" lvl="1" indent="-342900" algn="just">
              <a:lnSpc>
                <a:spcPct val="150000"/>
              </a:lnSpc>
              <a:buFont typeface="+mj-lt"/>
              <a:buAutoNum type="arabicPeriod"/>
            </a:pPr>
            <a:r>
              <a:rPr lang="en-ZA" b="1" dirty="0" smtClean="0">
                <a:latin typeface="Arial Narrow" pitchFamily="34" charset="0"/>
              </a:rPr>
              <a:t>Objective: To ensure effective, efficient and uniform SCM practices, whilst at the same time promoting BBBEE and SMME’s</a:t>
            </a:r>
          </a:p>
          <a:p>
            <a:pPr marL="800100" lvl="1" indent="-342900" algn="just">
              <a:lnSpc>
                <a:spcPct val="150000"/>
              </a:lnSpc>
              <a:buFont typeface="+mj-lt"/>
              <a:buAutoNum type="arabicPeriod"/>
            </a:pPr>
            <a:r>
              <a:rPr lang="en-ZA" b="1" dirty="0" smtClean="0">
                <a:latin typeface="Arial Narrow" pitchFamily="34" charset="0"/>
              </a:rPr>
              <a:t>SCM system includes demand mgt, acquisition mgt, logistics mgt, disposal mgt, risk mgt and performance mgt</a:t>
            </a:r>
          </a:p>
          <a:p>
            <a:pPr marL="800100" lvl="1" indent="-342900" algn="just">
              <a:lnSpc>
                <a:spcPct val="150000"/>
              </a:lnSpc>
              <a:buFont typeface="+mj-lt"/>
              <a:buAutoNum type="arabicPeriod"/>
            </a:pPr>
            <a:r>
              <a:rPr lang="en-ZA" b="1" dirty="0" smtClean="0">
                <a:latin typeface="Arial Narrow" pitchFamily="34" charset="0"/>
              </a:rPr>
              <a:t>AO must have an operational SCM Unit under the direct supervision of the CFO</a:t>
            </a:r>
          </a:p>
          <a:p>
            <a:pPr marL="800100" lvl="1" indent="-342900" algn="just">
              <a:lnSpc>
                <a:spcPct val="150000"/>
              </a:lnSpc>
              <a:buFont typeface="+mj-lt"/>
              <a:buAutoNum type="arabicPeriod"/>
            </a:pPr>
            <a:r>
              <a:rPr lang="en-ZA" b="1" dirty="0" smtClean="0">
                <a:latin typeface="Arial Narrow" pitchFamily="34" charset="0"/>
              </a:rPr>
              <a:t>Delegations within a specific framework</a:t>
            </a:r>
          </a:p>
          <a:p>
            <a:pPr marL="800100" lvl="1" indent="-342900" algn="just">
              <a:lnSpc>
                <a:spcPct val="150000"/>
              </a:lnSpc>
              <a:buFont typeface="+mj-lt"/>
              <a:buAutoNum type="arabicPeriod"/>
            </a:pPr>
            <a:r>
              <a:rPr lang="en-ZA" b="1" dirty="0" smtClean="0">
                <a:latin typeface="Arial Narrow" pitchFamily="34" charset="0"/>
              </a:rPr>
              <a:t>Advisors may not make decisions</a:t>
            </a:r>
          </a:p>
          <a:p>
            <a:pPr marL="800100" lvl="1" indent="-342900" algn="just">
              <a:lnSpc>
                <a:spcPct val="150000"/>
              </a:lnSpc>
              <a:buFont typeface="+mj-lt"/>
              <a:buAutoNum type="arabicPeriod"/>
            </a:pPr>
            <a:r>
              <a:rPr lang="en-ZA" b="1" dirty="0" smtClean="0">
                <a:latin typeface="Arial Narrow" pitchFamily="34" charset="0"/>
              </a:rPr>
              <a:t>SCM Principles</a:t>
            </a:r>
          </a:p>
        </p:txBody>
      </p:sp>
      <p:sp>
        <p:nvSpPr>
          <p:cNvPr id="12" name="Text Box 1"/>
          <p:cNvSpPr txBox="1">
            <a:spLocks/>
          </p:cNvSpPr>
          <p:nvPr/>
        </p:nvSpPr>
        <p:spPr bwMode="auto">
          <a:xfrm>
            <a:off x="251520" y="980728"/>
            <a:ext cx="2376264" cy="5231626"/>
          </a:xfrm>
          <a:prstGeom prst="rect">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INSTITUTIONALISATION</a:t>
            </a:r>
          </a:p>
          <a:p>
            <a:pPr marL="0" marR="0" lvl="0" indent="0" algn="l" defTabSz="914400" rtl="0" eaLnBrk="1" fontAlgn="base" latinLnBrk="0" hangingPunct="1">
              <a:lnSpc>
                <a:spcPct val="100000"/>
              </a:lnSpc>
              <a:spcBef>
                <a:spcPct val="0"/>
              </a:spcBef>
              <a:spcAft>
                <a:spcPts val="12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SCM System </a:t>
            </a:r>
            <a:r>
              <a:rPr kumimoji="0" lang="en-ZA" sz="800" b="1" i="1" u="none" strike="noStrike" cap="none" normalizeH="0" baseline="0" dirty="0" smtClean="0">
                <a:ln>
                  <a:noFill/>
                </a:ln>
                <a:solidFill>
                  <a:schemeClr val="tx1"/>
                </a:solidFill>
                <a:effectLst/>
                <a:latin typeface="Arial Narrow" pitchFamily="34" charset="0"/>
                <a:cs typeface="Arial" pitchFamily="34" charset="0"/>
              </a:rPr>
              <a:t>(Legislative environment inclusive of Preferential Procurement)</a:t>
            </a:r>
          </a:p>
          <a:p>
            <a:pPr marL="0" marR="0" lvl="0" indent="0" algn="l" defTabSz="914400" rtl="0" eaLnBrk="1" fontAlgn="base" latinLnBrk="0" hangingPunct="1">
              <a:lnSpc>
                <a:spcPct val="100000"/>
              </a:lnSpc>
              <a:spcBef>
                <a:spcPct val="0"/>
              </a:spcBef>
              <a:spcAft>
                <a:spcPts val="12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Planning</a:t>
            </a:r>
            <a:endParaRPr kumimoji="0" lang="en-ZA" sz="9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2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SCM Function, Unit and Capacity Building </a:t>
            </a:r>
          </a:p>
          <a:p>
            <a:pPr marL="0" marR="0" lvl="0" indent="0" algn="l" defTabSz="914400" rtl="0" eaLnBrk="1" fontAlgn="base" latinLnBrk="0" hangingPunct="1">
              <a:lnSpc>
                <a:spcPct val="100000"/>
              </a:lnSpc>
              <a:spcBef>
                <a:spcPct val="0"/>
              </a:spcBef>
              <a:spcAft>
                <a:spcPts val="12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Delegations</a:t>
            </a:r>
          </a:p>
          <a:p>
            <a:pPr marL="0" marR="0" lvl="0" indent="0" algn="l" defTabSz="914400" rtl="0" eaLnBrk="1" fontAlgn="base" latinLnBrk="0" hangingPunct="1">
              <a:lnSpc>
                <a:spcPct val="100000"/>
              </a:lnSpc>
              <a:spcBef>
                <a:spcPct val="0"/>
              </a:spcBef>
              <a:spcAft>
                <a:spcPts val="12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Roles and responsibilities</a:t>
            </a:r>
            <a:endParaRPr kumimoji="0" lang="en-ZA" sz="900" b="1" i="0" u="none" strike="noStrike" cap="none" normalizeH="0" baseline="0" dirty="0" smtClean="0">
              <a:ln>
                <a:noFill/>
              </a:ln>
              <a:solidFill>
                <a:srgbClr val="FF000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SCM Governance:</a:t>
            </a:r>
            <a:endParaRPr kumimoji="0" lang="en-ZA" sz="900" b="1" i="0" u="none" strike="noStrike" cap="none" normalizeH="0" baseline="0" dirty="0" smtClean="0">
              <a:ln>
                <a:noFill/>
              </a:ln>
              <a:solidFill>
                <a:srgbClr val="FF0000"/>
              </a:solidFill>
              <a:effectLst/>
              <a:latin typeface="Arial Narrow" pitchFamily="34" charset="0"/>
              <a:cs typeface="Arial" pitchFamily="34" charset="0"/>
            </a:endParaRP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Ethics</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SCM abuse system</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Complaints, disputes, enquiries and objections mechanism </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SCM related appeals</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1" i="0" u="none" strike="noStrike" cap="none" normalizeH="0" baseline="0" dirty="0" smtClean="0">
                <a:ln>
                  <a:noFill/>
                </a:ln>
                <a:solidFill>
                  <a:schemeClr val="tx1"/>
                </a:solidFill>
                <a:effectLst/>
                <a:latin typeface="Arial Narrow" pitchFamily="34" charset="0"/>
                <a:cs typeface="Arial" pitchFamily="34" charset="0"/>
              </a:rPr>
              <a:t>Compliance </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1" i="0" u="none" strike="noStrike" cap="none" normalizeH="0" baseline="0" dirty="0" smtClean="0">
                <a:ln>
                  <a:noFill/>
                </a:ln>
                <a:solidFill>
                  <a:schemeClr val="tx1"/>
                </a:solidFill>
                <a:effectLst/>
                <a:latin typeface="Arial Narrow" pitchFamily="34" charset="0"/>
                <a:cs typeface="Arial" pitchFamily="34" charset="0"/>
              </a:rPr>
              <a:t>Access to Information</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ZA" sz="9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900" b="1" i="0" u="none" strike="noStrike" cap="none" normalizeH="0" baseline="0" dirty="0" smtClean="0">
                <a:ln>
                  <a:noFill/>
                </a:ln>
                <a:solidFill>
                  <a:schemeClr val="tx1"/>
                </a:solidFill>
                <a:effectLst/>
                <a:latin typeface="Arial Narrow" pitchFamily="34" charset="0"/>
                <a:cs typeface="Arial" pitchFamily="34" charset="0"/>
              </a:rPr>
              <a:t>Committee System:</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Specification Committee</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Evaluation Committee</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Adjudication Committee</a:t>
            </a:r>
          </a:p>
          <a:p>
            <a:pPr fontAlgn="base">
              <a:spcBef>
                <a:spcPct val="0"/>
              </a:spcBef>
              <a:spcAft>
                <a:spcPct val="0"/>
              </a:spcAft>
              <a:buFont typeface="Symbol" pitchFamily="18" charset="2"/>
              <a:buChar char="·"/>
            </a:pPr>
            <a:r>
              <a:rPr lang="en-US" sz="800" b="1" dirty="0" smtClean="0">
                <a:latin typeface="Arial Narrow" pitchFamily="34" charset="0"/>
                <a:cs typeface="Arial" pitchFamily="34" charset="0"/>
              </a:rPr>
              <a:t>IDMS (Infrastructure</a:t>
            </a:r>
            <a:r>
              <a:rPr kumimoji="0" lang="en-US" sz="600" b="1" i="1" u="none" strike="noStrike" cap="none" normalizeH="0" baseline="0" dirty="0" smtClean="0">
                <a:ln>
                  <a:noFill/>
                </a:ln>
                <a:solidFill>
                  <a:schemeClr val="tx1"/>
                </a:solidFill>
                <a:effectLst/>
                <a:latin typeface="Arial Narrow" pitchFamily="34" charset="0"/>
                <a:cs typeface="Arial" pitchFamily="34" charset="0"/>
              </a:rPr>
              <a:t> Development Management System)</a:t>
            </a:r>
            <a:r>
              <a:rPr kumimoji="0" lang="en-US" sz="800" b="1" i="0" u="none" strike="noStrike" cap="none" normalizeH="0" baseline="0" dirty="0" smtClean="0">
                <a:ln>
                  <a:noFill/>
                </a:ln>
                <a:solidFill>
                  <a:schemeClr val="tx1"/>
                </a:solidFill>
                <a:effectLst/>
                <a:latin typeface="Arial Narrow" pitchFamily="34" charset="0"/>
                <a:cs typeface="Arial" pitchFamily="34" charset="0"/>
              </a:rPr>
              <a:t> Committees</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1" i="0" u="none" strike="noStrike" cap="none" normalizeH="0" baseline="0" dirty="0" smtClean="0">
                <a:ln>
                  <a:noFill/>
                </a:ln>
                <a:solidFill>
                  <a:schemeClr val="tx1"/>
                </a:solidFill>
                <a:effectLst/>
                <a:latin typeface="Arial Narrow" pitchFamily="34" charset="0"/>
                <a:cs typeface="Arial" pitchFamily="34" charset="0"/>
              </a:rPr>
              <a:t>Disposal Committee</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1" i="0" u="none" strike="noStrike" cap="none" normalizeH="0" baseline="0" dirty="0" smtClean="0">
                <a:ln>
                  <a:noFill/>
                </a:ln>
                <a:solidFill>
                  <a:schemeClr val="tx1"/>
                </a:solidFill>
                <a:effectLst/>
                <a:latin typeface="Arial Narrow" pitchFamily="34" charset="0"/>
                <a:cs typeface="Arial" pitchFamily="34" charset="0"/>
              </a:rPr>
              <a:t>SCM abuse, complaints, M&amp;E Committee</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1" i="0" u="none" strike="noStrike" cap="none" normalizeH="0" baseline="0" dirty="0" smtClean="0">
                <a:ln>
                  <a:noFill/>
                </a:ln>
                <a:solidFill>
                  <a:schemeClr val="tx1"/>
                </a:solidFill>
                <a:effectLst/>
                <a:latin typeface="Arial Narrow" pitchFamily="34" charset="0"/>
                <a:cs typeface="Arial" pitchFamily="34" charset="0"/>
              </a:rPr>
              <a:t>Secretariat service</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800" b="1" i="0" u="none" strike="noStrike" cap="none" normalizeH="0" baseline="0" dirty="0" smtClean="0">
                <a:ln>
                  <a:noFill/>
                </a:ln>
                <a:solidFill>
                  <a:schemeClr val="tx1"/>
                </a:solidFill>
                <a:effectLst/>
                <a:latin typeface="Arial Narrow" pitchFamily="34" charset="0"/>
                <a:cs typeface="Arial" pitchFamily="34" charset="0"/>
              </a:rPr>
              <a:t>Resolution of committee disagreements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575446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1372</TotalTime>
  <Words>7449</Words>
  <Application>Microsoft Office PowerPoint</Application>
  <PresentationFormat>On-screen Show (4:3)</PresentationFormat>
  <Paragraphs>1608</Paragraphs>
  <Slides>49</Slides>
  <Notes>40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I Apply My Mind?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MFMA SCM PPOS – CONTRACT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Rodney Moolman</cp:lastModifiedBy>
  <cp:revision>98</cp:revision>
  <dcterms:created xsi:type="dcterms:W3CDTF">2010-12-20T10:26:42Z</dcterms:created>
  <dcterms:modified xsi:type="dcterms:W3CDTF">2013-09-04T10:36:17Z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