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9" r:id="rId2"/>
    <p:sldMasterId id="2147483654" r:id="rId3"/>
  </p:sldMasterIdLst>
  <p:notesMasterIdLst>
    <p:notesMasterId r:id="rId12"/>
  </p:notesMasterIdLst>
  <p:handoutMasterIdLst>
    <p:handoutMasterId r:id="rId13"/>
  </p:handoutMasterIdLst>
  <p:sldIdLst>
    <p:sldId id="256" r:id="rId4"/>
    <p:sldId id="362" r:id="rId5"/>
    <p:sldId id="331" r:id="rId6"/>
    <p:sldId id="332" r:id="rId7"/>
    <p:sldId id="334" r:id="rId8"/>
    <p:sldId id="363" r:id="rId9"/>
    <p:sldId id="364" r:id="rId10"/>
    <p:sldId id="258" r:id="rId11"/>
  </p:sldIdLst>
  <p:sldSz cx="9144000" cy="6858000" type="screen4x3"/>
  <p:notesSz cx="6794500" cy="9906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belani Madondile" initials="T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41" autoAdjust="0"/>
  </p:normalViewPr>
  <p:slideViewPr>
    <p:cSldViewPr snapToGrid="0" snapToObjects="1">
      <p:cViewPr>
        <p:scale>
          <a:sx n="77" d="100"/>
          <a:sy n="77" d="100"/>
        </p:scale>
        <p:origin x="-1764" y="-32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0" d="100"/>
          <a:sy n="80" d="100"/>
        </p:scale>
        <p:origin x="-1974" y="-78"/>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ZA"/>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a:t>Western Cape Municipalities</a:t>
            </a:r>
          </a:p>
        </c:rich>
      </c:tx>
      <c:layout>
        <c:manualLayout>
          <c:xMode val="edge"/>
          <c:yMode val="edge"/>
          <c:x val="0.39452953461462481"/>
          <c:y val="2.1108179419525065E-2"/>
        </c:manualLayout>
      </c:layout>
      <c:overlay val="0"/>
    </c:title>
    <c:autoTitleDeleted val="0"/>
    <c:plotArea>
      <c:layout>
        <c:manualLayout>
          <c:layoutTarget val="inner"/>
          <c:xMode val="edge"/>
          <c:yMode val="edge"/>
          <c:x val="0.15147986466305177"/>
          <c:y val="0.11873734047554929"/>
          <c:w val="0.82689016500577361"/>
          <c:h val="0.77979315481348555"/>
        </c:manualLayout>
      </c:layout>
      <c:lineChart>
        <c:grouping val="standard"/>
        <c:varyColors val="0"/>
        <c:ser>
          <c:idx val="0"/>
          <c:order val="0"/>
          <c:tx>
            <c:strRef>
              <c:f>'Ratio Results'!$A$4</c:f>
              <c:strCache>
                <c:ptCount val="1"/>
                <c:pt idx="0">
                  <c:v>WC Municipalities</c:v>
                </c:pt>
              </c:strCache>
            </c:strRef>
          </c:tx>
          <c:cat>
            <c:strRef>
              <c:f>'Ratio Results'!$B$3:$D$3</c:f>
              <c:strCache>
                <c:ptCount val="3"/>
                <c:pt idx="0">
                  <c:v>2010/2011</c:v>
                </c:pt>
                <c:pt idx="1">
                  <c:v>2011/12</c:v>
                </c:pt>
                <c:pt idx="2">
                  <c:v>2012/13</c:v>
                </c:pt>
              </c:strCache>
            </c:strRef>
          </c:cat>
          <c:val>
            <c:numRef>
              <c:f>'Ratio Results'!$B$4:$D$4</c:f>
              <c:numCache>
                <c:formatCode>General</c:formatCode>
                <c:ptCount val="3"/>
                <c:pt idx="0">
                  <c:v>60</c:v>
                </c:pt>
                <c:pt idx="1">
                  <c:v>86.66</c:v>
                </c:pt>
                <c:pt idx="2">
                  <c:v>96.66</c:v>
                </c:pt>
              </c:numCache>
            </c:numRef>
          </c:val>
          <c:smooth val="0"/>
        </c:ser>
        <c:dLbls>
          <c:showLegendKey val="0"/>
          <c:showVal val="0"/>
          <c:showCatName val="0"/>
          <c:showSerName val="0"/>
          <c:showPercent val="0"/>
          <c:showBubbleSize val="0"/>
        </c:dLbls>
        <c:marker val="1"/>
        <c:smooth val="0"/>
        <c:axId val="107010304"/>
        <c:axId val="107016192"/>
      </c:lineChart>
      <c:catAx>
        <c:axId val="107010304"/>
        <c:scaling>
          <c:orientation val="minMax"/>
        </c:scaling>
        <c:delete val="0"/>
        <c:axPos val="b"/>
        <c:majorTickMark val="none"/>
        <c:minorTickMark val="none"/>
        <c:tickLblPos val="nextTo"/>
        <c:crossAx val="107016192"/>
        <c:crosses val="autoZero"/>
        <c:auto val="1"/>
        <c:lblAlgn val="ctr"/>
        <c:lblOffset val="100"/>
        <c:noMultiLvlLbl val="0"/>
      </c:catAx>
      <c:valAx>
        <c:axId val="107016192"/>
        <c:scaling>
          <c:orientation val="minMax"/>
          <c:max val="100"/>
        </c:scaling>
        <c:delete val="0"/>
        <c:axPos val="l"/>
        <c:majorGridlines/>
        <c:title>
          <c:tx>
            <c:rich>
              <a:bodyPr/>
              <a:lstStyle/>
              <a:p>
                <a:pPr>
                  <a:defRPr/>
                </a:pPr>
                <a:r>
                  <a:rPr lang="en-US"/>
                  <a:t>Submission of Annual Financial Statements </a:t>
                </a:r>
              </a:p>
            </c:rich>
          </c:tx>
          <c:layout>
            <c:manualLayout>
              <c:xMode val="edge"/>
              <c:yMode val="edge"/>
              <c:x val="3.9426523297491037E-2"/>
              <c:y val="0.1692651611160742"/>
            </c:manualLayout>
          </c:layout>
          <c:overlay val="0"/>
        </c:title>
        <c:numFmt formatCode="General" sourceLinked="1"/>
        <c:majorTickMark val="none"/>
        <c:minorTickMark val="none"/>
        <c:tickLblPos val="nextTo"/>
        <c:crossAx val="107010304"/>
        <c:crosses val="autoZero"/>
        <c:crossBetween val="between"/>
      </c:valAx>
      <c:dTable>
        <c:showHorzBorder val="1"/>
        <c:showVertBorder val="1"/>
        <c:showOutline val="1"/>
        <c:showKeys val="1"/>
        <c:txPr>
          <a:bodyPr/>
          <a:lstStyle/>
          <a:p>
            <a:pPr rtl="0">
              <a:defRPr b="1"/>
            </a:pPr>
            <a:endParaRPr lang="en-US"/>
          </a:p>
        </c:txPr>
      </c:dTable>
      <c:spPr>
        <a:ln>
          <a:solidFill>
            <a:srgbClr val="0070C0"/>
          </a:solidFill>
        </a:ln>
      </c:spPr>
    </c:plotArea>
    <c:plotVisOnly val="1"/>
    <c:dispBlanksAs val="gap"/>
    <c:showDLblsOverMax val="0"/>
  </c:chart>
  <c:spPr>
    <a:ln w="12700">
      <a:solidFill>
        <a:schemeClr val="tx1"/>
      </a:solidFill>
    </a:ln>
  </c:spPr>
  <c:txPr>
    <a:bodyPr/>
    <a:lstStyle/>
    <a:p>
      <a:pPr>
        <a:defRPr sz="12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2830" tIns="46415" rIns="92830" bIns="46415" rtlCol="0"/>
          <a:lstStyle>
            <a:lvl1pPr algn="l">
              <a:defRPr sz="1200"/>
            </a:lvl1pPr>
          </a:lstStyle>
          <a:p>
            <a:endParaRPr lang="en-ZA" dirty="0"/>
          </a:p>
        </p:txBody>
      </p:sp>
      <p:sp>
        <p:nvSpPr>
          <p:cNvPr id="3" name="Date Placeholder 2"/>
          <p:cNvSpPr>
            <a:spLocks noGrp="1"/>
          </p:cNvSpPr>
          <p:nvPr>
            <p:ph type="dt" sz="quarter" idx="1"/>
          </p:nvPr>
        </p:nvSpPr>
        <p:spPr>
          <a:xfrm>
            <a:off x="3848646" y="0"/>
            <a:ext cx="2944283" cy="495300"/>
          </a:xfrm>
          <a:prstGeom prst="rect">
            <a:avLst/>
          </a:prstGeom>
        </p:spPr>
        <p:txBody>
          <a:bodyPr vert="horz" lIns="92830" tIns="46415" rIns="92830" bIns="46415" rtlCol="0"/>
          <a:lstStyle>
            <a:lvl1pPr algn="r">
              <a:defRPr sz="1200"/>
            </a:lvl1pPr>
          </a:lstStyle>
          <a:p>
            <a:fld id="{916766DF-75E1-4E59-828C-EC41297F6BF4}" type="datetimeFigureOut">
              <a:rPr lang="en-ZA" smtClean="0"/>
              <a:pPr/>
              <a:t>2013/09/05</a:t>
            </a:fld>
            <a:endParaRPr lang="en-ZA" dirty="0"/>
          </a:p>
        </p:txBody>
      </p:sp>
      <p:sp>
        <p:nvSpPr>
          <p:cNvPr id="4" name="Footer Placeholder 3"/>
          <p:cNvSpPr>
            <a:spLocks noGrp="1"/>
          </p:cNvSpPr>
          <p:nvPr>
            <p:ph type="ftr" sz="quarter" idx="2"/>
          </p:nvPr>
        </p:nvSpPr>
        <p:spPr>
          <a:xfrm>
            <a:off x="1" y="9408980"/>
            <a:ext cx="2944283" cy="495300"/>
          </a:xfrm>
          <a:prstGeom prst="rect">
            <a:avLst/>
          </a:prstGeom>
        </p:spPr>
        <p:txBody>
          <a:bodyPr vert="horz" lIns="92830" tIns="46415" rIns="92830" bIns="46415"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8646" y="9408980"/>
            <a:ext cx="2944283" cy="495300"/>
          </a:xfrm>
          <a:prstGeom prst="rect">
            <a:avLst/>
          </a:prstGeom>
        </p:spPr>
        <p:txBody>
          <a:bodyPr vert="horz" lIns="92830" tIns="46415" rIns="92830" bIns="46415" rtlCol="0" anchor="b"/>
          <a:lstStyle>
            <a:lvl1pPr algn="r">
              <a:defRPr sz="1200"/>
            </a:lvl1pPr>
          </a:lstStyle>
          <a:p>
            <a:fld id="{F245EBD1-0386-423D-919F-AD3FAB121D8A}" type="slidenum">
              <a:rPr lang="en-ZA" smtClean="0"/>
              <a:pPr/>
              <a:t>‹#›</a:t>
            </a:fld>
            <a:endParaRPr lang="en-ZA" dirty="0"/>
          </a:p>
        </p:txBody>
      </p:sp>
    </p:spTree>
    <p:extLst>
      <p:ext uri="{BB962C8B-B14F-4D97-AF65-F5344CB8AC3E}">
        <p14:creationId xmlns:p14="http://schemas.microsoft.com/office/powerpoint/2010/main" val="4115755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5300"/>
          </a:xfrm>
          <a:prstGeom prst="rect">
            <a:avLst/>
          </a:prstGeom>
        </p:spPr>
        <p:txBody>
          <a:bodyPr vert="horz" lIns="92830" tIns="46415" rIns="92830" bIns="46415" rtlCol="0"/>
          <a:lstStyle>
            <a:lvl1pPr algn="l">
              <a:defRPr sz="1200"/>
            </a:lvl1pPr>
          </a:lstStyle>
          <a:p>
            <a:endParaRPr lang="en-ZA" dirty="0"/>
          </a:p>
        </p:txBody>
      </p:sp>
      <p:sp>
        <p:nvSpPr>
          <p:cNvPr id="3" name="Date Placeholder 2"/>
          <p:cNvSpPr>
            <a:spLocks noGrp="1"/>
          </p:cNvSpPr>
          <p:nvPr>
            <p:ph type="dt" idx="1"/>
          </p:nvPr>
        </p:nvSpPr>
        <p:spPr>
          <a:xfrm>
            <a:off x="3848646" y="0"/>
            <a:ext cx="2944283" cy="495300"/>
          </a:xfrm>
          <a:prstGeom prst="rect">
            <a:avLst/>
          </a:prstGeom>
        </p:spPr>
        <p:txBody>
          <a:bodyPr vert="horz" lIns="92830" tIns="46415" rIns="92830" bIns="46415" rtlCol="0"/>
          <a:lstStyle>
            <a:lvl1pPr algn="r">
              <a:defRPr sz="1200"/>
            </a:lvl1pPr>
          </a:lstStyle>
          <a:p>
            <a:fld id="{2086C51B-4009-42C4-B504-85A506D857F4}" type="datetimeFigureOut">
              <a:rPr lang="en-ZA" smtClean="0"/>
              <a:pPr/>
              <a:t>2013/09/05</a:t>
            </a:fld>
            <a:endParaRPr lang="en-ZA"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2830" tIns="46415" rIns="92830" bIns="46415" rtlCol="0" anchor="ctr"/>
          <a:lstStyle/>
          <a:p>
            <a:endParaRPr lang="en-ZA" dirty="0"/>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1" y="9408980"/>
            <a:ext cx="2944283" cy="495300"/>
          </a:xfrm>
          <a:prstGeom prst="rect">
            <a:avLst/>
          </a:prstGeom>
        </p:spPr>
        <p:txBody>
          <a:bodyPr vert="horz" lIns="92830" tIns="46415" rIns="92830" bIns="46415"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48646" y="9408980"/>
            <a:ext cx="2944283" cy="495300"/>
          </a:xfrm>
          <a:prstGeom prst="rect">
            <a:avLst/>
          </a:prstGeom>
        </p:spPr>
        <p:txBody>
          <a:bodyPr vert="horz" lIns="92830" tIns="46415" rIns="92830" bIns="46415" rtlCol="0" anchor="b"/>
          <a:lstStyle>
            <a:lvl1pPr algn="r">
              <a:defRPr sz="1200"/>
            </a:lvl1pPr>
          </a:lstStyle>
          <a:p>
            <a:fld id="{77CE124B-E55F-43A5-9C1E-676E089D123C}" type="slidenum">
              <a:rPr lang="en-ZA" smtClean="0"/>
              <a:pPr/>
              <a:t>‹#›</a:t>
            </a:fld>
            <a:endParaRPr lang="en-ZA" dirty="0"/>
          </a:p>
        </p:txBody>
      </p:sp>
    </p:spTree>
    <p:extLst>
      <p:ext uri="{BB962C8B-B14F-4D97-AF65-F5344CB8AC3E}">
        <p14:creationId xmlns:p14="http://schemas.microsoft.com/office/powerpoint/2010/main" val="4285294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7CE124B-E55F-43A5-9C1E-676E089D123C}" type="slidenum">
              <a:rPr lang="en-ZA" smtClean="0"/>
              <a:pPr/>
              <a:t>1</a:t>
            </a:fld>
            <a:endParaRPr lang="en-ZA" dirty="0"/>
          </a:p>
        </p:txBody>
      </p:sp>
    </p:spTree>
    <p:extLst>
      <p:ext uri="{BB962C8B-B14F-4D97-AF65-F5344CB8AC3E}">
        <p14:creationId xmlns:p14="http://schemas.microsoft.com/office/powerpoint/2010/main" val="1376890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77CE124B-E55F-43A5-9C1E-676E089D123C}" type="slidenum">
              <a:rPr lang="en-ZA" smtClean="0"/>
              <a:pPr/>
              <a:t>3</a:t>
            </a:fld>
            <a:endParaRPr lang="en-ZA" dirty="0"/>
          </a:p>
        </p:txBody>
      </p:sp>
    </p:spTree>
    <p:extLst>
      <p:ext uri="{BB962C8B-B14F-4D97-AF65-F5344CB8AC3E}">
        <p14:creationId xmlns:p14="http://schemas.microsoft.com/office/powerpoint/2010/main" val="110622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ZA" dirty="0" smtClean="0"/>
              <a:t>(only red and orange flagged area’s are to be populated</a:t>
            </a:r>
            <a:r>
              <a:rPr lang="en-ZA" baseline="0" dirty="0" smtClean="0"/>
              <a:t> on this area</a:t>
            </a:r>
            <a:r>
              <a:rPr lang="en-ZA" dirty="0" smtClean="0"/>
              <a:t>)</a:t>
            </a:r>
            <a:endParaRPr lang="en-US" dirty="0"/>
          </a:p>
        </p:txBody>
      </p:sp>
      <p:sp>
        <p:nvSpPr>
          <p:cNvPr id="4" name="Slide Number Placeholder 3"/>
          <p:cNvSpPr>
            <a:spLocks noGrp="1"/>
          </p:cNvSpPr>
          <p:nvPr>
            <p:ph type="sldNum" sz="quarter" idx="10"/>
          </p:nvPr>
        </p:nvSpPr>
        <p:spPr/>
        <p:txBody>
          <a:bodyPr/>
          <a:lstStyle/>
          <a:p>
            <a:fld id="{77CE124B-E55F-43A5-9C1E-676E089D123C}" type="slidenum">
              <a:rPr lang="en-ZA" smtClean="0"/>
              <a:pPr/>
              <a:t>4</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
        <p:nvSpPr>
          <p:cNvPr id="2" name="Title 1"/>
          <p:cNvSpPr>
            <a:spLocks noGrp="1"/>
          </p:cNvSpPr>
          <p:nvPr>
            <p:ph type="ctrTitle" hasCustomPrompt="1"/>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dirty="0" smtClean="0"/>
              <a:t>Heading</a:t>
            </a:r>
            <a:endParaRPr lang="en-ZA" dirty="0"/>
          </a:p>
        </p:txBody>
      </p:sp>
      <p:sp>
        <p:nvSpPr>
          <p:cNvPr id="3" name="Subtitle 2"/>
          <p:cNvSpPr>
            <a:spLocks noGrp="1"/>
          </p:cNvSpPr>
          <p:nvPr>
            <p:ph type="subTitle" idx="1" hasCustomPrompt="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Sub-heading</a:t>
            </a:r>
          </a:p>
          <a:p>
            <a:pPr lvl="1"/>
            <a:r>
              <a:rPr lang="en-US" dirty="0" smtClean="0"/>
              <a:t>text</a:t>
            </a:r>
          </a:p>
        </p:txBody>
      </p:sp>
    </p:spTree>
    <p:extLst>
      <p:ext uri="{BB962C8B-B14F-4D97-AF65-F5344CB8AC3E}">
        <p14:creationId xmlns:p14="http://schemas.microsoft.com/office/powerpoint/2010/main" val="7062902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486026" y="2371725"/>
            <a:ext cx="6008688" cy="2038350"/>
          </a:xfrm>
          <a:prstGeom prst="rect">
            <a:avLst/>
          </a:prstGeom>
        </p:spPr>
        <p:txBody>
          <a:bodyPr anchor="ctr">
            <a:normAutofit/>
          </a:bodyPr>
          <a:lstStyle>
            <a:lvl1pPr marL="0" indent="0">
              <a:buNone/>
              <a:defRPr sz="32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New section heading</a:t>
            </a:r>
            <a:br>
              <a:rPr lang="en-US" dirty="0" smtClean="0"/>
            </a:br>
            <a:endParaRPr lang="en-US" dirty="0" smtClean="0"/>
          </a:p>
        </p:txBody>
      </p:sp>
    </p:spTree>
    <p:extLst>
      <p:ext uri="{BB962C8B-B14F-4D97-AF65-F5344CB8AC3E}">
        <p14:creationId xmlns:p14="http://schemas.microsoft.com/office/powerpoint/2010/main" val="141752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7636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 Placeholder 2"/>
          <p:cNvSpPr txBox="1">
            <a:spLocks/>
          </p:cNvSpPr>
          <p:nvPr userDrawn="1"/>
        </p:nvSpPr>
        <p:spPr>
          <a:xfrm>
            <a:off x="2486026" y="2371725"/>
            <a:ext cx="6008688" cy="2038350"/>
          </a:xfrm>
          <a:prstGeom prst="rect">
            <a:avLst/>
          </a:prstGeom>
        </p:spPr>
        <p:txBody>
          <a:bodyPr anchor="ctr">
            <a:normAutofit/>
          </a:bodyPr>
          <a:lstStyle>
            <a:lvl1pPr marL="0" indent="0" algn="l" defTabSz="914400" rtl="0" eaLnBrk="1" latinLnBrk="0" hangingPunct="1">
              <a:spcBef>
                <a:spcPct val="20000"/>
              </a:spcBef>
              <a:buFont typeface="Arial" pitchFamily="34" charset="0"/>
              <a:buNone/>
              <a:defRPr sz="3200" kern="1200">
                <a:solidFill>
                  <a:schemeClr val="bg1"/>
                </a:solidFill>
                <a:latin typeface="+mn-lt"/>
                <a:ea typeface="+mn-ea"/>
                <a:cs typeface="+mn-cs"/>
              </a:defRPr>
            </a:lvl1pPr>
            <a:lvl2pPr marL="457200" indent="0" algn="l" defTabSz="914400" rtl="0" eaLnBrk="1" latinLnBrk="0" hangingPunct="1">
              <a:spcBef>
                <a:spcPct val="20000"/>
              </a:spcBef>
              <a:buFont typeface="Arial"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itchFamily="34" charset="0"/>
              <a:buNone/>
              <a:defRPr sz="1400" kern="1200">
                <a:solidFill>
                  <a:schemeClr val="tx1">
                    <a:tint val="75000"/>
                  </a:schemeClr>
                </a:solidFill>
                <a:latin typeface="+mn-lt"/>
                <a:ea typeface="+mn-ea"/>
                <a:cs typeface="+mn-cs"/>
              </a:defRPr>
            </a:lvl9pPr>
          </a:lstStyle>
          <a:p>
            <a:r>
              <a:rPr lang="en-US" dirty="0" smtClean="0"/>
              <a:t>New section heading</a:t>
            </a:r>
            <a:br>
              <a:rPr lang="en-US" dirty="0" smtClean="0"/>
            </a:b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8"/>
            <a:ext cx="9144000" cy="6857464"/>
          </a:xfrm>
          <a:prstGeom prst="rect">
            <a:avLst/>
          </a:prstGeom>
        </p:spPr>
      </p:pic>
    </p:spTree>
    <p:extLst>
      <p:ext uri="{BB962C8B-B14F-4D97-AF65-F5344CB8AC3E}">
        <p14:creationId xmlns:p14="http://schemas.microsoft.com/office/powerpoint/2010/main" val="617283229"/>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WCG_ppt_01.jpg"/>
          <p:cNvPicPr>
            <a:picLocks noChangeAspect="1"/>
          </p:cNvPicPr>
          <p:nvPr userDrawn="1"/>
        </p:nvPicPr>
        <p:blipFill>
          <a:blip r:embed="rId3"/>
          <a:stretch>
            <a:fillRect/>
          </a:stretch>
        </p:blipFill>
        <p:spPr>
          <a:xfrm>
            <a:off x="0" y="0"/>
            <a:ext cx="9144000" cy="6858000"/>
          </a:xfrm>
          <a:prstGeom prst="rect">
            <a:avLst/>
          </a:prstGeom>
        </p:spPr>
      </p:pic>
      <p:sp>
        <p:nvSpPr>
          <p:cNvPr id="3" name="Title 1"/>
          <p:cNvSpPr txBox="1">
            <a:spLocks/>
          </p:cNvSpPr>
          <p:nvPr userDrawn="1"/>
        </p:nvSpPr>
        <p:spPr>
          <a:xfrm>
            <a:off x="2516188" y="3641725"/>
            <a:ext cx="6627812" cy="1765300"/>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2222" dirty="0" smtClean="0">
                <a:solidFill>
                  <a:schemeClr val="bg1"/>
                </a:solidFill>
                <a:latin typeface="Century Gothic"/>
                <a:cs typeface="Century Gothic"/>
              </a:rPr>
              <a:t>Thank you</a:t>
            </a:r>
            <a:endParaRPr lang="en-US" sz="2222" dirty="0">
              <a:solidFill>
                <a:schemeClr val="bg1"/>
              </a:solidFill>
              <a:latin typeface="Century Gothic"/>
              <a:cs typeface="Century Gothic"/>
            </a:endParaRPr>
          </a:p>
        </p:txBody>
      </p:sp>
    </p:spTree>
    <p:extLst>
      <p:ext uri="{BB962C8B-B14F-4D97-AF65-F5344CB8AC3E}">
        <p14:creationId xmlns:p14="http://schemas.microsoft.com/office/powerpoint/2010/main" val="353692669"/>
      </p:ext>
    </p:extLst>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976184" y="3506111"/>
            <a:ext cx="7092777" cy="781684"/>
          </a:xfrm>
          <a:prstGeom prst="rect">
            <a:avLst/>
          </a:prstGeom>
        </p:spPr>
        <p:txBody>
          <a:bodyPr wrap="none" anchor="t">
            <a:normAutofit/>
          </a:bodyPr>
          <a:lstStyle/>
          <a:p>
            <a:pPr>
              <a:spcAft>
                <a:spcPts val="2400"/>
              </a:spcAft>
            </a:pPr>
            <a:r>
              <a:rPr lang="en-US" sz="3100" b="1" dirty="0" smtClean="0">
                <a:solidFill>
                  <a:schemeClr val="bg1"/>
                </a:solidFill>
                <a:latin typeface="Century Gothic"/>
                <a:cs typeface="Century Gothic"/>
              </a:rPr>
              <a:t>LGA: AFS Submission &amp; GRAP Updates </a:t>
            </a:r>
            <a:endParaRPr lang="en-US" sz="2222" b="1" dirty="0">
              <a:solidFill>
                <a:schemeClr val="bg1"/>
              </a:solidFill>
              <a:latin typeface="Century Gothic"/>
              <a:cs typeface="Century Gothic"/>
            </a:endParaRPr>
          </a:p>
        </p:txBody>
      </p:sp>
      <p:sp>
        <p:nvSpPr>
          <p:cNvPr id="3" name="Title 1"/>
          <p:cNvSpPr txBox="1">
            <a:spLocks/>
          </p:cNvSpPr>
          <p:nvPr/>
        </p:nvSpPr>
        <p:spPr>
          <a:xfrm rot="10800000" flipV="1">
            <a:off x="5412253" y="5597611"/>
            <a:ext cx="3472253" cy="654908"/>
          </a:xfrm>
          <a:prstGeom prst="rect">
            <a:avLst/>
          </a:prstGeom>
        </p:spPr>
        <p:txBody>
          <a:bodyPr wrap="none" anchor="t">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Aft>
                <a:spcPts val="2400"/>
              </a:spcAft>
            </a:pPr>
            <a:r>
              <a:rPr lang="en-US" sz="3100" b="1" dirty="0" smtClean="0">
                <a:solidFill>
                  <a:schemeClr val="bg1"/>
                </a:solidFill>
                <a:latin typeface="Century Gothic"/>
                <a:cs typeface="Century Gothic"/>
              </a:rPr>
              <a:t>		</a:t>
            </a:r>
            <a:r>
              <a:rPr lang="en-US" sz="3300" b="1" dirty="0" smtClean="0">
                <a:solidFill>
                  <a:schemeClr val="bg1"/>
                </a:solidFill>
                <a:latin typeface="Century Gothic"/>
                <a:cs typeface="Century Gothic"/>
              </a:rPr>
              <a:t>06  September 2013</a:t>
            </a:r>
            <a:r>
              <a:rPr lang="en-US" sz="3100" b="1" dirty="0" smtClean="0">
                <a:solidFill>
                  <a:schemeClr val="bg1"/>
                </a:solidFill>
                <a:latin typeface="Century Gothic"/>
                <a:cs typeface="Century Gothic"/>
              </a:rPr>
              <a:t/>
            </a:r>
            <a:br>
              <a:rPr lang="en-US" sz="3100" b="1" dirty="0" smtClean="0">
                <a:solidFill>
                  <a:schemeClr val="bg1"/>
                </a:solidFill>
                <a:latin typeface="Century Gothic"/>
                <a:cs typeface="Century Gothic"/>
              </a:rPr>
            </a:br>
            <a:endParaRPr lang="en-US" sz="2222" b="1" dirty="0">
              <a:solidFill>
                <a:schemeClr val="bg1"/>
              </a:solidFill>
              <a:latin typeface="Century Gothic"/>
              <a:cs typeface="Century Gothic"/>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400" dirty="0" smtClean="0"/>
              <a:t>Table of contents</a:t>
            </a:r>
            <a:endParaRPr lang="en-US" sz="2400" dirty="0"/>
          </a:p>
        </p:txBody>
      </p:sp>
      <p:sp>
        <p:nvSpPr>
          <p:cNvPr id="3" name="Subtitle 2"/>
          <p:cNvSpPr>
            <a:spLocks noGrp="1"/>
          </p:cNvSpPr>
          <p:nvPr>
            <p:ph type="subTitle" idx="1"/>
          </p:nvPr>
        </p:nvSpPr>
        <p:spPr>
          <a:xfrm>
            <a:off x="481914" y="1266825"/>
            <a:ext cx="7438768" cy="4524375"/>
          </a:xfrm>
        </p:spPr>
        <p:txBody>
          <a:bodyPr/>
          <a:lstStyle/>
          <a:p>
            <a:pPr marL="457200" indent="-457200">
              <a:lnSpc>
                <a:spcPct val="200000"/>
              </a:lnSpc>
              <a:spcBef>
                <a:spcPct val="0"/>
              </a:spcBef>
              <a:spcAft>
                <a:spcPts val="600"/>
              </a:spcAft>
              <a:buFont typeface="+mj-lt"/>
              <a:buAutoNum type="arabicPeriod"/>
            </a:pPr>
            <a:r>
              <a:rPr lang="en-US" sz="2400" b="1" dirty="0">
                <a:solidFill>
                  <a:srgbClr val="003399"/>
                </a:solidFill>
                <a:ea typeface="+mj-ea"/>
                <a:cs typeface="+mj-cs"/>
              </a:rPr>
              <a:t>Introduction</a:t>
            </a:r>
          </a:p>
          <a:p>
            <a:pPr marL="457200" indent="-457200">
              <a:lnSpc>
                <a:spcPct val="200000"/>
              </a:lnSpc>
              <a:spcBef>
                <a:spcPct val="0"/>
              </a:spcBef>
              <a:spcAft>
                <a:spcPts val="600"/>
              </a:spcAft>
              <a:buFont typeface="+mj-lt"/>
              <a:buAutoNum type="arabicPeriod"/>
            </a:pPr>
            <a:r>
              <a:rPr lang="en-US" sz="2400" b="1" dirty="0" smtClean="0">
                <a:solidFill>
                  <a:srgbClr val="003399"/>
                </a:solidFill>
                <a:ea typeface="+mj-ea"/>
                <a:cs typeface="+mj-cs"/>
              </a:rPr>
              <a:t>Submission </a:t>
            </a:r>
            <a:r>
              <a:rPr lang="en-US" sz="2400" b="1" dirty="0">
                <a:solidFill>
                  <a:srgbClr val="003399"/>
                </a:solidFill>
                <a:ea typeface="+mj-ea"/>
                <a:cs typeface="+mj-cs"/>
              </a:rPr>
              <a:t>of </a:t>
            </a:r>
            <a:r>
              <a:rPr lang="en-US" sz="2400" b="1" dirty="0" smtClean="0">
                <a:solidFill>
                  <a:srgbClr val="003399"/>
                </a:solidFill>
                <a:ea typeface="+mj-ea"/>
                <a:cs typeface="+mj-cs"/>
              </a:rPr>
              <a:t>Annual Financial Statements</a:t>
            </a:r>
            <a:endParaRPr lang="en-US" sz="2400" b="1" dirty="0">
              <a:solidFill>
                <a:srgbClr val="003399"/>
              </a:solidFill>
              <a:ea typeface="+mj-ea"/>
              <a:cs typeface="+mj-cs"/>
            </a:endParaRPr>
          </a:p>
          <a:p>
            <a:pPr marL="457200" indent="-457200">
              <a:lnSpc>
                <a:spcPct val="200000"/>
              </a:lnSpc>
              <a:spcBef>
                <a:spcPct val="0"/>
              </a:spcBef>
              <a:spcAft>
                <a:spcPts val="600"/>
              </a:spcAft>
              <a:buFont typeface="+mj-lt"/>
              <a:buAutoNum type="arabicPeriod"/>
            </a:pPr>
            <a:r>
              <a:rPr lang="en-US" sz="2400" b="1" dirty="0">
                <a:solidFill>
                  <a:srgbClr val="003399"/>
                </a:solidFill>
                <a:ea typeface="+mj-ea"/>
                <a:cs typeface="+mj-cs"/>
              </a:rPr>
              <a:t>GRAP Updates</a:t>
            </a:r>
          </a:p>
          <a:p>
            <a:pPr marL="457200" indent="-457200">
              <a:lnSpc>
                <a:spcPct val="200000"/>
              </a:lnSpc>
              <a:spcBef>
                <a:spcPct val="0"/>
              </a:spcBef>
              <a:spcAft>
                <a:spcPts val="600"/>
              </a:spcAft>
              <a:buFont typeface="+mj-lt"/>
              <a:buAutoNum type="arabicPeriod"/>
            </a:pPr>
            <a:r>
              <a:rPr lang="en-US" sz="2400" b="1" dirty="0">
                <a:solidFill>
                  <a:srgbClr val="003399"/>
                </a:solidFill>
                <a:ea typeface="+mj-ea"/>
                <a:cs typeface="+mj-cs"/>
              </a:rPr>
              <a:t>Way Forward</a:t>
            </a:r>
          </a:p>
          <a:p>
            <a:pPr>
              <a:lnSpc>
                <a:spcPct val="200000"/>
              </a:lnSpc>
            </a:pP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2400" dirty="0" smtClean="0"/>
              <a:t>Introduction</a:t>
            </a:r>
            <a:endParaRPr lang="en-ZA" sz="2400" dirty="0"/>
          </a:p>
        </p:txBody>
      </p:sp>
      <p:sp>
        <p:nvSpPr>
          <p:cNvPr id="4" name="Rectangle 3"/>
          <p:cNvSpPr/>
          <p:nvPr/>
        </p:nvSpPr>
        <p:spPr>
          <a:xfrm>
            <a:off x="295275" y="1174554"/>
            <a:ext cx="8663373" cy="4530471"/>
          </a:xfrm>
          <a:prstGeom prst="rect">
            <a:avLst/>
          </a:prstGeom>
        </p:spPr>
        <p:txBody>
          <a:bodyPr wrap="square">
            <a:spAutoFit/>
          </a:bodyPr>
          <a:lstStyle/>
          <a:p>
            <a:pPr marL="523875" lvl="1" indent="-342900" algn="just">
              <a:spcBef>
                <a:spcPct val="20000"/>
              </a:spcBef>
              <a:buFont typeface="Wingdings" pitchFamily="2" charset="2"/>
              <a:buChar char="§"/>
              <a:defRPr/>
            </a:pPr>
            <a:endParaRPr lang="en-ZA" sz="1600" dirty="0" smtClean="0">
              <a:latin typeface="Century Gothic" pitchFamily="34" charset="0"/>
            </a:endParaRPr>
          </a:p>
          <a:p>
            <a:pPr marL="523875" lvl="1" indent="-342900" algn="just">
              <a:spcBef>
                <a:spcPct val="20000"/>
              </a:spcBef>
              <a:buFont typeface="Wingdings" pitchFamily="2" charset="2"/>
              <a:buChar char="§"/>
              <a:defRPr/>
            </a:pPr>
            <a:endParaRPr lang="en-ZA" sz="1600" dirty="0">
              <a:latin typeface="Century Gothic" pitchFamily="34" charset="0"/>
            </a:endParaRPr>
          </a:p>
          <a:p>
            <a:pPr marL="523875" lvl="1" indent="-342900" algn="just">
              <a:spcBef>
                <a:spcPct val="20000"/>
              </a:spcBef>
              <a:buFont typeface="Wingdings" pitchFamily="2" charset="2"/>
              <a:buChar char="§"/>
              <a:defRPr/>
            </a:pPr>
            <a:endParaRPr lang="en-ZA" sz="1600" dirty="0">
              <a:latin typeface="Century Gothic" pitchFamily="34" charset="0"/>
            </a:endParaRPr>
          </a:p>
          <a:p>
            <a:pPr marL="523875" lvl="1" indent="-342900" algn="just">
              <a:spcBef>
                <a:spcPct val="20000"/>
              </a:spcBef>
              <a:buFont typeface="Wingdings" pitchFamily="2" charset="2"/>
              <a:buChar char="§"/>
              <a:defRPr/>
            </a:pPr>
            <a:endParaRPr lang="en-ZA" sz="1600" dirty="0" smtClean="0">
              <a:latin typeface="Century Gothic" pitchFamily="34" charset="0"/>
            </a:endParaRPr>
          </a:p>
          <a:p>
            <a:pPr marL="523875" lvl="1" indent="-342900" algn="just">
              <a:spcBef>
                <a:spcPct val="20000"/>
              </a:spcBef>
              <a:buFont typeface="Wingdings" pitchFamily="2" charset="2"/>
              <a:buChar char="§"/>
              <a:defRPr/>
            </a:pPr>
            <a:endParaRPr lang="en-ZA" sz="1600" dirty="0">
              <a:latin typeface="Century Gothic" pitchFamily="34" charset="0"/>
            </a:endParaRPr>
          </a:p>
          <a:p>
            <a:pPr marL="523875" lvl="1" indent="-342900" algn="just">
              <a:spcBef>
                <a:spcPct val="20000"/>
              </a:spcBef>
              <a:buFont typeface="Wingdings" pitchFamily="2" charset="2"/>
              <a:buChar char="§"/>
              <a:defRPr/>
            </a:pPr>
            <a:endParaRPr lang="en-ZA" sz="1600" dirty="0" smtClean="0">
              <a:latin typeface="Century Gothic" pitchFamily="34" charset="0"/>
            </a:endParaRPr>
          </a:p>
          <a:p>
            <a:pPr marL="523875" lvl="1" indent="-342900" algn="just">
              <a:spcBef>
                <a:spcPct val="20000"/>
              </a:spcBef>
              <a:buFont typeface="Wingdings" pitchFamily="2" charset="2"/>
              <a:buChar char="§"/>
              <a:defRPr/>
            </a:pPr>
            <a:endParaRPr lang="en-ZA" sz="1600" dirty="0">
              <a:latin typeface="Century Gothic" pitchFamily="34" charset="0"/>
            </a:endParaRPr>
          </a:p>
          <a:p>
            <a:pPr marL="523875" lvl="1" indent="-342900" algn="just">
              <a:spcBef>
                <a:spcPct val="20000"/>
              </a:spcBef>
              <a:buFont typeface="Wingdings" pitchFamily="2" charset="2"/>
              <a:buChar char="§"/>
              <a:defRPr/>
            </a:pPr>
            <a:endParaRPr lang="en-ZA" sz="1600" dirty="0" smtClean="0">
              <a:latin typeface="Century Gothic" pitchFamily="34" charset="0"/>
            </a:endParaRPr>
          </a:p>
          <a:p>
            <a:pPr marL="523875" lvl="1" indent="-342900" algn="just">
              <a:spcBef>
                <a:spcPct val="20000"/>
              </a:spcBef>
              <a:buFont typeface="Wingdings" pitchFamily="2" charset="2"/>
              <a:buChar char="§"/>
              <a:defRPr/>
            </a:pPr>
            <a:endParaRPr lang="en-ZA" sz="1600" dirty="0">
              <a:latin typeface="Century Gothic" pitchFamily="34" charset="0"/>
            </a:endParaRPr>
          </a:p>
          <a:p>
            <a:pPr marL="523875" lvl="1" indent="-342900" algn="just">
              <a:spcBef>
                <a:spcPct val="20000"/>
              </a:spcBef>
              <a:buFont typeface="Wingdings" pitchFamily="2" charset="2"/>
              <a:buChar char="§"/>
              <a:defRPr/>
            </a:pPr>
            <a:endParaRPr lang="en-ZA" sz="1600" dirty="0" smtClean="0">
              <a:latin typeface="Century Gothic" pitchFamily="34" charset="0"/>
            </a:endParaRPr>
          </a:p>
          <a:p>
            <a:pPr marL="523875" lvl="1" indent="-342900" algn="just">
              <a:spcBef>
                <a:spcPct val="20000"/>
              </a:spcBef>
              <a:buFont typeface="Wingdings" pitchFamily="2" charset="2"/>
              <a:buChar char="§"/>
              <a:defRPr/>
            </a:pPr>
            <a:endParaRPr lang="en-ZA" sz="1600" dirty="0">
              <a:latin typeface="Century Gothic" pitchFamily="34" charset="0"/>
            </a:endParaRPr>
          </a:p>
          <a:p>
            <a:pPr marL="523875" lvl="1" indent="-342900" algn="just">
              <a:spcBef>
                <a:spcPct val="20000"/>
              </a:spcBef>
              <a:buFont typeface="Wingdings" pitchFamily="2" charset="2"/>
              <a:buChar char="§"/>
              <a:defRPr/>
            </a:pPr>
            <a:endParaRPr lang="en-ZA" sz="1600" dirty="0" smtClean="0">
              <a:latin typeface="Century Gothic" pitchFamily="34" charset="0"/>
            </a:endParaRPr>
          </a:p>
          <a:p>
            <a:pPr marL="523875" lvl="1" indent="-342900" algn="just">
              <a:spcBef>
                <a:spcPct val="20000"/>
              </a:spcBef>
              <a:buFont typeface="Wingdings" pitchFamily="2" charset="2"/>
              <a:buChar char="§"/>
              <a:defRPr/>
            </a:pPr>
            <a:endParaRPr lang="en-ZA" sz="1600" dirty="0">
              <a:latin typeface="Century Gothic" pitchFamily="34" charset="0"/>
            </a:endParaRPr>
          </a:p>
          <a:p>
            <a:pPr marL="523875" lvl="1" indent="-342900" algn="just">
              <a:spcBef>
                <a:spcPct val="20000"/>
              </a:spcBef>
              <a:buFont typeface="Wingdings" pitchFamily="2" charset="2"/>
              <a:buChar char="§"/>
              <a:defRPr/>
            </a:pPr>
            <a:endParaRPr lang="en-ZA" sz="1600" dirty="0" smtClean="0">
              <a:latin typeface="Century Gothic" pitchFamily="34" charset="0"/>
            </a:endParaRPr>
          </a:p>
          <a:p>
            <a:pPr marL="523875" lvl="1" indent="-342900" algn="just">
              <a:spcBef>
                <a:spcPct val="20000"/>
              </a:spcBef>
              <a:buFont typeface="Wingdings" pitchFamily="2" charset="2"/>
              <a:buChar char="§"/>
              <a:defRPr/>
            </a:pPr>
            <a:endParaRPr lang="en-ZA" sz="1900" dirty="0" smtClean="0">
              <a:latin typeface="Century Gothic" pitchFamily="34" charset="0"/>
            </a:endParaRPr>
          </a:p>
        </p:txBody>
      </p:sp>
      <p:sp>
        <p:nvSpPr>
          <p:cNvPr id="5" name="Subtitle 4"/>
          <p:cNvSpPr>
            <a:spLocks noGrp="1"/>
          </p:cNvSpPr>
          <p:nvPr>
            <p:ph type="subTitle" idx="1"/>
          </p:nvPr>
        </p:nvSpPr>
        <p:spPr>
          <a:xfrm>
            <a:off x="295274" y="1174554"/>
            <a:ext cx="8505825" cy="4843187"/>
          </a:xfrm>
        </p:spPr>
        <p:txBody>
          <a:bodyPr>
            <a:normAutofit fontScale="92500" lnSpcReduction="10000"/>
          </a:bodyPr>
          <a:lstStyle/>
          <a:p>
            <a:pPr lvl="1">
              <a:lnSpc>
                <a:spcPct val="160000"/>
              </a:lnSpc>
              <a:spcAft>
                <a:spcPts val="1200"/>
              </a:spcAft>
              <a:buFont typeface="Wingdings" pitchFamily="2" charset="2"/>
              <a:buChar char="§"/>
            </a:pPr>
            <a:r>
              <a:rPr lang="en-ZA" sz="1700" dirty="0" smtClean="0"/>
              <a:t>The legal framework on the submission of AFS is stated in the MFMA Sec.126(1)(a), where the Accounting Officer of a municipality must prepare AFS within </a:t>
            </a:r>
            <a:r>
              <a:rPr lang="en-ZA" sz="1700" b="1" dirty="0" smtClean="0"/>
              <a:t>two months</a:t>
            </a:r>
            <a:r>
              <a:rPr lang="en-ZA" sz="1700" dirty="0" smtClean="0"/>
              <a:t> after the end of the financial year to which those statements relate and submit the statements to the Auditor –General for auditing.</a:t>
            </a:r>
          </a:p>
          <a:p>
            <a:pPr lvl="1">
              <a:lnSpc>
                <a:spcPct val="160000"/>
              </a:lnSpc>
              <a:spcAft>
                <a:spcPts val="1200"/>
              </a:spcAft>
              <a:buFont typeface="Wingdings" pitchFamily="2" charset="2"/>
              <a:buChar char="§"/>
            </a:pPr>
            <a:r>
              <a:rPr lang="en-ZA" sz="1700" dirty="0" smtClean="0"/>
              <a:t>Furthermore, Sec.133 states that in the event of non-submission of AFS certain processes have to be undertaken amongst others such as the Mayor tabling a written explanation in council setting out reasons for the failure to submit etc. The municipality should ensure that processes outlined in Sec 133 of the MFMA is adhered to.</a:t>
            </a:r>
            <a:endParaRPr lang="en-ZA" sz="1700" dirty="0"/>
          </a:p>
          <a:p>
            <a:pPr lvl="1">
              <a:lnSpc>
                <a:spcPct val="160000"/>
              </a:lnSpc>
              <a:spcAft>
                <a:spcPts val="1200"/>
              </a:spcAft>
              <a:buFont typeface="Wingdings" pitchFamily="2" charset="2"/>
              <a:buChar char="§"/>
            </a:pPr>
            <a:r>
              <a:rPr lang="en-ZA" sz="1700" dirty="0"/>
              <a:t>Though submitting AFS within legislative timelines is important, it has to be balanced against </a:t>
            </a:r>
            <a:r>
              <a:rPr lang="en-ZA" sz="1700" b="1" dirty="0" smtClean="0"/>
              <a:t>reliability</a:t>
            </a:r>
            <a:r>
              <a:rPr lang="en-ZA" sz="1700" dirty="0" smtClean="0"/>
              <a:t> (producing reliable and accurate information). </a:t>
            </a:r>
            <a:endParaRPr lang="en-ZA" sz="1700" dirty="0"/>
          </a:p>
          <a:p>
            <a:pPr marL="0" lvl="1" indent="0">
              <a:spcAft>
                <a:spcPts val="1200"/>
              </a:spcAft>
              <a:buNone/>
            </a:pPr>
            <a:endParaRPr lang="en-ZA" sz="1700" dirty="0" smtClean="0">
              <a:solidFill>
                <a:srgbClr val="FF0000"/>
              </a:solidFill>
            </a:endParaRPr>
          </a:p>
          <a:p>
            <a:pPr lvl="1">
              <a:spcAft>
                <a:spcPts val="1200"/>
              </a:spcAft>
              <a:buFont typeface="Wingdings" pitchFamily="2" charset="2"/>
              <a:buChar char="§"/>
            </a:pPr>
            <a:endParaRPr lang="en-ZA" sz="1600" dirty="0" smtClean="0"/>
          </a:p>
          <a:p>
            <a:pPr lvl="1">
              <a:spcAft>
                <a:spcPts val="1200"/>
              </a:spcAft>
              <a:buFont typeface="Wingdings" pitchFamily="2" charset="2"/>
              <a:buChar char="§"/>
            </a:pPr>
            <a:endParaRPr lang="en-ZA" sz="1600" dirty="0" smtClean="0"/>
          </a:p>
          <a:p>
            <a:pPr lvl="1">
              <a:spcAft>
                <a:spcPts val="600"/>
              </a:spcAft>
              <a:buFont typeface="Wingdings" pitchFamily="2" charset="2"/>
              <a:buChar char="§"/>
            </a:pPr>
            <a:endParaRPr lang="en-ZA" sz="1600" dirty="0"/>
          </a:p>
          <a:p>
            <a:pPr lvl="1">
              <a:buFont typeface="Wingdings" pitchFamily="2" charset="2"/>
              <a:buChar char="§"/>
            </a:pPr>
            <a:endParaRPr lang="en-ZA" sz="1800" dirty="0"/>
          </a:p>
          <a:p>
            <a:endParaRPr lang="en-ZA" dirty="0"/>
          </a:p>
        </p:txBody>
      </p:sp>
    </p:spTree>
    <p:extLst>
      <p:ext uri="{BB962C8B-B14F-4D97-AF65-F5344CB8AC3E}">
        <p14:creationId xmlns:p14="http://schemas.microsoft.com/office/powerpoint/2010/main" val="2285890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marL="457200" indent="-457200">
              <a:lnSpc>
                <a:spcPct val="200000"/>
              </a:lnSpc>
              <a:spcAft>
                <a:spcPts val="600"/>
              </a:spcAft>
            </a:pPr>
            <a:r>
              <a:rPr lang="en-US" dirty="0" smtClean="0"/>
              <a:t>Submission </a:t>
            </a:r>
            <a:r>
              <a:rPr lang="en-US" dirty="0"/>
              <a:t>of </a:t>
            </a:r>
            <a:r>
              <a:rPr lang="en-US" dirty="0" smtClean="0"/>
              <a:t>Annual Financial Statements</a:t>
            </a:r>
            <a:endParaRPr lang="en-US" dirty="0"/>
          </a:p>
        </p:txBody>
      </p:sp>
      <p:sp>
        <p:nvSpPr>
          <p:cNvPr id="3" name="Subtitle 2"/>
          <p:cNvSpPr>
            <a:spLocks noGrp="1"/>
          </p:cNvSpPr>
          <p:nvPr>
            <p:ph type="subTitle" idx="1"/>
          </p:nvPr>
        </p:nvSpPr>
        <p:spPr>
          <a:xfrm>
            <a:off x="295275" y="1198605"/>
            <a:ext cx="8626303" cy="4596714"/>
          </a:xfrm>
        </p:spPr>
        <p:txBody>
          <a:bodyPr>
            <a:normAutofit fontScale="92500"/>
          </a:bodyPr>
          <a:lstStyle/>
          <a:p>
            <a:pPr lvl="1">
              <a:lnSpc>
                <a:spcPct val="150000"/>
              </a:lnSpc>
              <a:spcAft>
                <a:spcPts val="1200"/>
              </a:spcAft>
              <a:buFont typeface="Wingdings" pitchFamily="2" charset="2"/>
              <a:buChar char="§"/>
            </a:pPr>
            <a:r>
              <a:rPr lang="en-ZA" sz="1700" dirty="0" smtClean="0"/>
              <a:t>Timely and accurate financial reporting is essential for effective decision making, more effective and timely management of public funds and enhancing public accountability.</a:t>
            </a:r>
          </a:p>
          <a:p>
            <a:pPr lvl="1">
              <a:lnSpc>
                <a:spcPct val="150000"/>
              </a:lnSpc>
              <a:spcAft>
                <a:spcPts val="1200"/>
              </a:spcAft>
              <a:buFont typeface="Wingdings" pitchFamily="2" charset="2"/>
              <a:buChar char="§"/>
            </a:pPr>
            <a:r>
              <a:rPr lang="en-ZA" sz="1700" dirty="0" smtClean="0"/>
              <a:t>According to the A-G schedule on submission of AFS for 2012/13 financial year </a:t>
            </a:r>
            <a:r>
              <a:rPr lang="en-ZA" sz="1700" b="1" dirty="0" smtClean="0"/>
              <a:t>one</a:t>
            </a:r>
            <a:r>
              <a:rPr lang="en-ZA" sz="1700" dirty="0" smtClean="0"/>
              <a:t> municipality had not submitted AFS as required by the MFMA</a:t>
            </a:r>
          </a:p>
          <a:p>
            <a:pPr lvl="1">
              <a:lnSpc>
                <a:spcPct val="150000"/>
              </a:lnSpc>
              <a:spcAft>
                <a:spcPts val="1200"/>
              </a:spcAft>
              <a:buFont typeface="Wingdings" pitchFamily="2" charset="2"/>
              <a:buChar char="§"/>
            </a:pPr>
            <a:r>
              <a:rPr lang="en-ZA" sz="1700" dirty="0" smtClean="0"/>
              <a:t>The trend for the past three years on submission by the timelines reflects that 2012/13 </a:t>
            </a:r>
            <a:r>
              <a:rPr lang="en-ZA" sz="1700" b="1" dirty="0" smtClean="0"/>
              <a:t>(96.6%);  </a:t>
            </a:r>
            <a:r>
              <a:rPr lang="en-ZA" sz="1700" dirty="0" smtClean="0"/>
              <a:t>2011/12 </a:t>
            </a:r>
            <a:r>
              <a:rPr lang="en-ZA" sz="1700" b="1" dirty="0" smtClean="0"/>
              <a:t>(86.6%)</a:t>
            </a:r>
            <a:r>
              <a:rPr lang="en-ZA" sz="1700" dirty="0" smtClean="0"/>
              <a:t> &amp; 2010/11 </a:t>
            </a:r>
            <a:r>
              <a:rPr lang="en-ZA" sz="1700" b="1" dirty="0" smtClean="0"/>
              <a:t>(60.0%)</a:t>
            </a:r>
            <a:r>
              <a:rPr lang="en-ZA" sz="1700" dirty="0" smtClean="0"/>
              <a:t>;</a:t>
            </a:r>
            <a:r>
              <a:rPr lang="en-ZA" sz="1700" b="1" dirty="0" smtClean="0"/>
              <a:t>  </a:t>
            </a:r>
            <a:r>
              <a:rPr lang="en-ZA" sz="1700" dirty="0" smtClean="0"/>
              <a:t>this represents a significant  improvement in 2012/13 financial year  when compared to the previous years;</a:t>
            </a:r>
          </a:p>
          <a:p>
            <a:pPr lvl="1">
              <a:lnSpc>
                <a:spcPct val="150000"/>
              </a:lnSpc>
              <a:spcAft>
                <a:spcPts val="1200"/>
              </a:spcAft>
              <a:buFont typeface="Wingdings" pitchFamily="2" charset="2"/>
              <a:buChar char="§"/>
            </a:pPr>
            <a:r>
              <a:rPr lang="en-ZA" sz="1700" dirty="0" smtClean="0"/>
              <a:t>It is important to note that delayed reporting reduce the relevance and usefulness of the information reported and tends to erode the trust of its constituents. </a:t>
            </a:r>
          </a:p>
          <a:p>
            <a:pPr lvl="1">
              <a:lnSpc>
                <a:spcPct val="150000"/>
              </a:lnSpc>
              <a:spcAft>
                <a:spcPts val="1200"/>
              </a:spcAft>
              <a:buFont typeface="Wingdings" pitchFamily="2" charset="2"/>
              <a:buChar char="§"/>
            </a:pPr>
            <a:endParaRPr lang="en-ZA" sz="1700" dirty="0"/>
          </a:p>
          <a:p>
            <a:pPr lvl="1">
              <a:lnSpc>
                <a:spcPct val="150000"/>
              </a:lnSpc>
              <a:spcAft>
                <a:spcPts val="1200"/>
              </a:spcAft>
              <a:buFont typeface="Wingdings" pitchFamily="2" charset="2"/>
              <a:buChar char="§"/>
            </a:pPr>
            <a:endParaRPr lang="en-ZA" sz="17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5276" y="284204"/>
            <a:ext cx="7748973" cy="773071"/>
          </a:xfrm>
        </p:spPr>
        <p:txBody>
          <a:bodyPr>
            <a:normAutofit fontScale="90000"/>
          </a:bodyPr>
          <a:lstStyle/>
          <a:p>
            <a:pPr marL="342900" indent="-342900">
              <a:lnSpc>
                <a:spcPct val="200000"/>
              </a:lnSpc>
            </a:pPr>
            <a:r>
              <a:rPr lang="en-US" sz="2400" dirty="0"/>
              <a:t>Submission of Annual Financial Statements</a:t>
            </a:r>
            <a:endParaRPr lang="en-US" sz="2400" dirty="0">
              <a:solidFill>
                <a:srgbClr val="FF0000"/>
              </a:solidFill>
            </a:endParaRPr>
          </a:p>
        </p:txBody>
      </p:sp>
      <p:graphicFrame>
        <p:nvGraphicFramePr>
          <p:cNvPr id="14" name="Chart 13"/>
          <p:cNvGraphicFramePr>
            <a:graphicFrameLocks/>
          </p:cNvGraphicFramePr>
          <p:nvPr>
            <p:extLst>
              <p:ext uri="{D42A27DB-BD31-4B8C-83A1-F6EECF244321}">
                <p14:modId xmlns:p14="http://schemas.microsoft.com/office/powerpoint/2010/main" val="1968823424"/>
              </p:ext>
            </p:extLst>
          </p:nvPr>
        </p:nvGraphicFramePr>
        <p:xfrm>
          <a:off x="543697" y="1260389"/>
          <a:ext cx="8257403" cy="453493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GRAP Updates</a:t>
            </a:r>
            <a:endParaRPr lang="en-ZA" dirty="0"/>
          </a:p>
        </p:txBody>
      </p:sp>
      <p:sp>
        <p:nvSpPr>
          <p:cNvPr id="3" name="Subtitle 2"/>
          <p:cNvSpPr>
            <a:spLocks noGrp="1"/>
          </p:cNvSpPr>
          <p:nvPr>
            <p:ph type="subTitle" idx="1"/>
          </p:nvPr>
        </p:nvSpPr>
        <p:spPr>
          <a:xfrm>
            <a:off x="295275" y="1173893"/>
            <a:ext cx="8638660" cy="4880918"/>
          </a:xfrm>
        </p:spPr>
        <p:txBody>
          <a:bodyPr>
            <a:normAutofit fontScale="92500" lnSpcReduction="20000"/>
          </a:bodyPr>
          <a:lstStyle/>
          <a:p>
            <a:pPr lvl="1">
              <a:lnSpc>
                <a:spcPct val="150000"/>
              </a:lnSpc>
              <a:spcAft>
                <a:spcPts val="1200"/>
              </a:spcAft>
              <a:buFont typeface="Wingdings" pitchFamily="2" charset="2"/>
              <a:buChar char="§"/>
            </a:pPr>
            <a:r>
              <a:rPr lang="en-ZA" sz="1700" dirty="0" smtClean="0"/>
              <a:t>PT compiled report on the issues raised during session on GRAP Standards for further interpretation and guidelines with practical examples on the following Standards: </a:t>
            </a:r>
            <a:r>
              <a:rPr lang="en-ZA" sz="1700" b="1" dirty="0" smtClean="0"/>
              <a:t>(</a:t>
            </a:r>
            <a:r>
              <a:rPr lang="en-ZA" sz="1600" b="1" dirty="0" smtClean="0">
                <a:solidFill>
                  <a:schemeClr val="tx1"/>
                </a:solidFill>
              </a:rPr>
              <a:t>GRAP 21 &amp; 26 ; GRAP 23 ; GRAP 24  &amp; GRAP 103);</a:t>
            </a:r>
          </a:p>
          <a:p>
            <a:pPr lvl="1">
              <a:lnSpc>
                <a:spcPct val="150000"/>
              </a:lnSpc>
              <a:spcAft>
                <a:spcPts val="1200"/>
              </a:spcAft>
              <a:buFont typeface="Wingdings" pitchFamily="2" charset="2"/>
              <a:buChar char="§"/>
            </a:pPr>
            <a:r>
              <a:rPr lang="en-ZA" sz="1700" dirty="0" smtClean="0"/>
              <a:t>Session was held in Eden District discussing </a:t>
            </a:r>
            <a:r>
              <a:rPr lang="en-ZA" sz="1700" b="1" dirty="0" smtClean="0"/>
              <a:t>ED 110 – Post </a:t>
            </a:r>
            <a:r>
              <a:rPr lang="en-ZA" sz="1700" b="1" dirty="0"/>
              <a:t>I</a:t>
            </a:r>
            <a:r>
              <a:rPr lang="en-ZA" sz="1700" b="1" dirty="0" smtClean="0"/>
              <a:t>mplementation Review of Selected Standards of GRAP </a:t>
            </a:r>
            <a:r>
              <a:rPr lang="en-ZA" sz="1700" b="1" i="1" dirty="0" smtClean="0"/>
              <a:t>(GRAP 16 &amp; 17) </a:t>
            </a:r>
            <a:r>
              <a:rPr lang="en-ZA" sz="1700" dirty="0" smtClean="0"/>
              <a:t>to provide comments to the ASB, and comments received during the session were communicated to all CFO’s for any additional comments and the due date is the </a:t>
            </a:r>
            <a:r>
              <a:rPr lang="en-ZA" sz="1700" b="1" dirty="0" smtClean="0"/>
              <a:t>18 October 2013 </a:t>
            </a:r>
            <a:r>
              <a:rPr lang="en-ZA" sz="1700" dirty="0" smtClean="0"/>
              <a:t>to ASB; </a:t>
            </a:r>
          </a:p>
          <a:p>
            <a:pPr lvl="1">
              <a:lnSpc>
                <a:spcPct val="150000"/>
              </a:lnSpc>
              <a:spcAft>
                <a:spcPts val="1200"/>
              </a:spcAft>
              <a:buFont typeface="Wingdings" pitchFamily="2" charset="2"/>
              <a:buChar char="§"/>
            </a:pPr>
            <a:r>
              <a:rPr lang="en-ZA" sz="1700" dirty="0" smtClean="0"/>
              <a:t>The overview on the comments provided in the session indicated that on the </a:t>
            </a:r>
            <a:r>
              <a:rPr lang="en-ZA" sz="2700" dirty="0" smtClean="0"/>
              <a:t> </a:t>
            </a:r>
            <a:r>
              <a:rPr lang="en-ZA" sz="1700" b="1" dirty="0" smtClean="0"/>
              <a:t>Institutional Environment:</a:t>
            </a:r>
            <a:r>
              <a:rPr lang="en-ZA" sz="1700" dirty="0" smtClean="0"/>
              <a:t> impact on the IT system,  </a:t>
            </a:r>
            <a:r>
              <a:rPr lang="en-ZA" sz="1800" b="1" dirty="0"/>
              <a:t>Organisational </a:t>
            </a:r>
            <a:r>
              <a:rPr lang="en-ZA" sz="1800" b="1" dirty="0" smtClean="0"/>
              <a:t>Environment </a:t>
            </a:r>
            <a:r>
              <a:rPr lang="en-ZA" sz="1700" dirty="0" smtClean="0"/>
              <a:t>asset management system and working relationship between accountants and engineers and on </a:t>
            </a:r>
            <a:r>
              <a:rPr lang="en-ZA" sz="1700" b="1" dirty="0" smtClean="0"/>
              <a:t>Individual skills and Competencies: </a:t>
            </a:r>
            <a:r>
              <a:rPr lang="en-ZA" sz="1700" dirty="0" smtClean="0"/>
              <a:t>capacity of staff on GRAP Standards.</a:t>
            </a:r>
          </a:p>
          <a:p>
            <a:pPr lvl="1">
              <a:lnSpc>
                <a:spcPct val="150000"/>
              </a:lnSpc>
              <a:spcAft>
                <a:spcPts val="1200"/>
              </a:spcAft>
              <a:buFont typeface="Wingdings" pitchFamily="2" charset="2"/>
              <a:buChar char="§"/>
            </a:pPr>
            <a:endParaRPr lang="en-ZA" sz="1700" dirty="0" smtClean="0"/>
          </a:p>
          <a:p>
            <a:endParaRPr lang="en-ZA" dirty="0"/>
          </a:p>
        </p:txBody>
      </p:sp>
    </p:spTree>
    <p:extLst>
      <p:ext uri="{BB962C8B-B14F-4D97-AF65-F5344CB8AC3E}">
        <p14:creationId xmlns:p14="http://schemas.microsoft.com/office/powerpoint/2010/main" val="2050644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Way Forward</a:t>
            </a:r>
            <a:endParaRPr lang="en-ZA" dirty="0"/>
          </a:p>
        </p:txBody>
      </p:sp>
      <p:sp>
        <p:nvSpPr>
          <p:cNvPr id="3" name="Subtitle 2"/>
          <p:cNvSpPr>
            <a:spLocks noGrp="1"/>
          </p:cNvSpPr>
          <p:nvPr>
            <p:ph type="subTitle" idx="1"/>
          </p:nvPr>
        </p:nvSpPr>
        <p:spPr>
          <a:xfrm>
            <a:off x="295275" y="1186249"/>
            <a:ext cx="8675730" cy="4744993"/>
          </a:xfrm>
        </p:spPr>
        <p:txBody>
          <a:bodyPr/>
          <a:lstStyle/>
          <a:p>
            <a:pPr lvl="1">
              <a:lnSpc>
                <a:spcPct val="130000"/>
              </a:lnSpc>
              <a:spcAft>
                <a:spcPts val="1200"/>
              </a:spcAft>
              <a:buFont typeface="Wingdings" pitchFamily="2" charset="2"/>
              <a:buChar char="§"/>
            </a:pPr>
            <a:r>
              <a:rPr lang="en-ZA" sz="1600" dirty="0" smtClean="0"/>
              <a:t>To assist municipalities to prepare timely and quality financial statements, PT will conduct quarterly visits to workshop a detailed </a:t>
            </a:r>
            <a:r>
              <a:rPr lang="en-ZA" sz="1600" b="1" dirty="0" smtClean="0"/>
              <a:t>year-end AFS preparation plan </a:t>
            </a:r>
            <a:r>
              <a:rPr lang="en-ZA" sz="1600" dirty="0" smtClean="0"/>
              <a:t>that outlines critical activities and milestones to be achieved;</a:t>
            </a:r>
          </a:p>
          <a:p>
            <a:pPr lvl="1">
              <a:lnSpc>
                <a:spcPct val="130000"/>
              </a:lnSpc>
              <a:spcAft>
                <a:spcPts val="1200"/>
              </a:spcAft>
              <a:buFont typeface="Wingdings" pitchFamily="2" charset="2"/>
              <a:buChar char="§"/>
            </a:pPr>
            <a:r>
              <a:rPr lang="en-ZA" sz="1600" dirty="0"/>
              <a:t>Key reconciliations prepared by municipalities will be checked by PT on a </a:t>
            </a:r>
            <a:r>
              <a:rPr lang="en-ZA" sz="1600" b="1" dirty="0"/>
              <a:t>quarterly</a:t>
            </a:r>
            <a:r>
              <a:rPr lang="en-ZA" sz="1600" dirty="0"/>
              <a:t> basis to ensure that key accounts are up to </a:t>
            </a:r>
            <a:r>
              <a:rPr lang="en-ZA" sz="1600" dirty="0" smtClean="0"/>
              <a:t>date.</a:t>
            </a:r>
          </a:p>
          <a:p>
            <a:pPr lvl="1">
              <a:lnSpc>
                <a:spcPct val="130000"/>
              </a:lnSpc>
              <a:spcAft>
                <a:spcPts val="1200"/>
              </a:spcAft>
              <a:buFont typeface="Wingdings" pitchFamily="2" charset="2"/>
              <a:buChar char="§"/>
            </a:pPr>
            <a:r>
              <a:rPr lang="en-ZA" sz="1600" dirty="0" smtClean="0"/>
              <a:t>There should be more participation on the</a:t>
            </a:r>
            <a:r>
              <a:rPr lang="en-ZA" sz="1600" b="1" dirty="0" smtClean="0"/>
              <a:t> ED’s </a:t>
            </a:r>
            <a:r>
              <a:rPr lang="en-ZA" sz="1600" dirty="0" smtClean="0"/>
              <a:t>issued; by both PT and Municipalities in the Province by means of communication and arranging sessions to deal with any implications that the municipalities might have once the new GRAP Standard has been approved and effective by ensuring that comments are provided to the ASB;</a:t>
            </a:r>
          </a:p>
          <a:p>
            <a:pPr lvl="1">
              <a:lnSpc>
                <a:spcPct val="130000"/>
              </a:lnSpc>
              <a:spcAft>
                <a:spcPts val="1200"/>
              </a:spcAft>
              <a:buFont typeface="Wingdings" pitchFamily="2" charset="2"/>
              <a:buChar char="§"/>
            </a:pPr>
            <a:r>
              <a:rPr lang="en-ZA" sz="1600" dirty="0" smtClean="0"/>
              <a:t>PT will organise training on GRAP Reporting Framework for </a:t>
            </a:r>
            <a:r>
              <a:rPr lang="en-ZA" sz="1600" b="1" dirty="0" smtClean="0"/>
              <a:t>2013/14 </a:t>
            </a:r>
            <a:r>
              <a:rPr lang="en-ZA" sz="1600" dirty="0" smtClean="0"/>
              <a:t>Financial year.</a:t>
            </a:r>
            <a:endParaRPr lang="en-ZA" sz="1600" dirty="0" smtClean="0">
              <a:solidFill>
                <a:srgbClr val="FF0000"/>
              </a:solidFill>
            </a:endParaRPr>
          </a:p>
          <a:p>
            <a:pPr marL="0" lvl="1" indent="0">
              <a:lnSpc>
                <a:spcPct val="130000"/>
              </a:lnSpc>
              <a:spcAft>
                <a:spcPts val="1200"/>
              </a:spcAft>
              <a:buNone/>
            </a:pPr>
            <a:endParaRPr lang="en-ZA" sz="1600" dirty="0" smtClean="0"/>
          </a:p>
          <a:p>
            <a:pPr marL="0" lvl="1" indent="0">
              <a:lnSpc>
                <a:spcPct val="130000"/>
              </a:lnSpc>
              <a:spcAft>
                <a:spcPts val="1200"/>
              </a:spcAft>
              <a:buNone/>
            </a:pPr>
            <a:endParaRPr lang="en-ZA" sz="1600" dirty="0" smtClean="0"/>
          </a:p>
          <a:p>
            <a:pPr lvl="1">
              <a:lnSpc>
                <a:spcPct val="130000"/>
              </a:lnSpc>
              <a:spcAft>
                <a:spcPts val="1200"/>
              </a:spcAft>
              <a:buFont typeface="Wingdings" pitchFamily="2" charset="2"/>
              <a:buChar char="§"/>
            </a:pPr>
            <a:endParaRPr lang="en-ZA" sz="1600" dirty="0"/>
          </a:p>
          <a:p>
            <a:endParaRPr lang="en-ZA" dirty="0"/>
          </a:p>
        </p:txBody>
      </p:sp>
    </p:spTree>
    <p:extLst>
      <p:ext uri="{BB962C8B-B14F-4D97-AF65-F5344CB8AC3E}">
        <p14:creationId xmlns:p14="http://schemas.microsoft.com/office/powerpoint/2010/main" val="4107223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3415</TotalTime>
  <Words>586</Words>
  <Application>Microsoft Office PowerPoint</Application>
  <PresentationFormat>On-screen Show (4:3)</PresentationFormat>
  <Paragraphs>51</Paragraphs>
  <Slides>8</Slides>
  <Notes>3</Notes>
  <HiddenSlides>0</HiddenSlides>
  <MMClips>0</MMClips>
  <ScaleCrop>false</ScaleCrop>
  <HeadingPairs>
    <vt:vector size="4" baseType="variant">
      <vt:variant>
        <vt:lpstr>Theme</vt:lpstr>
      </vt:variant>
      <vt:variant>
        <vt:i4>3</vt:i4>
      </vt:variant>
      <vt:variant>
        <vt:lpstr>Slide Titles</vt:lpstr>
      </vt:variant>
      <vt:variant>
        <vt:i4>8</vt:i4>
      </vt:variant>
    </vt:vector>
  </HeadingPairs>
  <TitlesOfParts>
    <vt:vector size="11" baseType="lpstr">
      <vt:lpstr>Office Theme</vt:lpstr>
      <vt:lpstr>Custom Design</vt:lpstr>
      <vt:lpstr>2_Custom Design</vt:lpstr>
      <vt:lpstr>LGA: AFS Submission &amp; GRAP Updates </vt:lpstr>
      <vt:lpstr>Table of contents</vt:lpstr>
      <vt:lpstr>Introduction</vt:lpstr>
      <vt:lpstr>Submission of Annual Financial Statements</vt:lpstr>
      <vt:lpstr>Submission of Annual Financial Statements</vt:lpstr>
      <vt:lpstr>GRAP Updates</vt:lpstr>
      <vt:lpstr>Way Forward</vt:lpstr>
      <vt:lpstr>PowerPoint Presentation</vt:lpstr>
    </vt:vector>
  </TitlesOfParts>
  <Company>YWood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sub-title  Date of presentation</dc:title>
  <dc:creator>Marios</dc:creator>
  <cp:lastModifiedBy>Peter Petersen3</cp:lastModifiedBy>
  <cp:revision>338</cp:revision>
  <cp:lastPrinted>2013-02-28T17:02:09Z</cp:lastPrinted>
  <dcterms:created xsi:type="dcterms:W3CDTF">2011-10-06T13:46:04Z</dcterms:created>
  <dcterms:modified xsi:type="dcterms:W3CDTF">2013-09-05T10:04:32Z</dcterms:modified>
</cp:coreProperties>
</file>