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9" r:id="rId2"/>
    <p:sldMasterId id="2147483654" r:id="rId3"/>
  </p:sldMasterIdLst>
  <p:handoutMasterIdLst>
    <p:handoutMasterId r:id="rId13"/>
  </p:handoutMasterIdLst>
  <p:sldIdLst>
    <p:sldId id="256" r:id="rId4"/>
    <p:sldId id="297" r:id="rId5"/>
    <p:sldId id="334" r:id="rId6"/>
    <p:sldId id="332" r:id="rId7"/>
    <p:sldId id="333" r:id="rId8"/>
    <p:sldId id="335" r:id="rId9"/>
    <p:sldId id="336" r:id="rId10"/>
    <p:sldId id="337" r:id="rId11"/>
    <p:sldId id="331" r:id="rId12"/>
  </p:sldIdLst>
  <p:sldSz cx="9144000" cy="6858000" type="screen4x3"/>
  <p:notesSz cx="6794500" cy="9931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65562D26-EFC8-4B7A-87B7-7F3C6F398AB1}" type="datetimeFigureOut">
              <a:rPr lang="en-ZA" smtClean="0"/>
              <a:t>2013/09/04</a:t>
            </a:fld>
            <a:endParaRPr lang="en-ZA" dirty="0"/>
          </a:p>
        </p:txBody>
      </p:sp>
      <p:sp>
        <p:nvSpPr>
          <p:cNvPr id="4" name="Footer Placeholder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3525FD46-04DC-4A3B-89EB-A0E83AC3613D}" type="slidenum">
              <a:rPr lang="en-ZA" smtClean="0"/>
              <a:t>‹#›</a:t>
            </a:fld>
            <a:endParaRPr lang="en-ZA" dirty="0"/>
          </a:p>
        </p:txBody>
      </p:sp>
    </p:spTree>
    <p:extLst>
      <p:ext uri="{BB962C8B-B14F-4D97-AF65-F5344CB8AC3E}">
        <p14:creationId xmlns:p14="http://schemas.microsoft.com/office/powerpoint/2010/main" val="351565366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
        <p:nvSpPr>
          <p:cNvPr id="2" name="Title 1"/>
          <p:cNvSpPr>
            <a:spLocks noGrp="1"/>
          </p:cNvSpPr>
          <p:nvPr>
            <p:ph type="ctrTitle" hasCustomPrompt="1"/>
          </p:nvPr>
        </p:nvSpPr>
        <p:spPr>
          <a:xfrm>
            <a:off x="295275" y="180976"/>
            <a:ext cx="8505825" cy="876300"/>
          </a:xfrm>
          <a:prstGeom prst="rect">
            <a:avLst/>
          </a:prstGeom>
        </p:spPr>
        <p:txBody>
          <a:bodyPr anchor="ctr">
            <a:normAutofit/>
          </a:bodyPr>
          <a:lstStyle>
            <a:lvl1pPr algn="l">
              <a:defRPr sz="2800" b="1">
                <a:solidFill>
                  <a:srgbClr val="003399"/>
                </a:solidFill>
                <a:latin typeface="Century Gothic" pitchFamily="34" charset="0"/>
              </a:defRPr>
            </a:lvl1pPr>
          </a:lstStyle>
          <a:p>
            <a:r>
              <a:rPr lang="en-US" dirty="0" smtClean="0"/>
              <a:t>Heading</a:t>
            </a:r>
            <a:endParaRPr lang="en-ZA" dirty="0"/>
          </a:p>
        </p:txBody>
      </p:sp>
      <p:sp>
        <p:nvSpPr>
          <p:cNvPr id="3" name="Subtitle 2"/>
          <p:cNvSpPr>
            <a:spLocks noGrp="1"/>
          </p:cNvSpPr>
          <p:nvPr>
            <p:ph type="subTitle" idx="1" hasCustomPrompt="1"/>
          </p:nvPr>
        </p:nvSpPr>
        <p:spPr>
          <a:xfrm>
            <a:off x="295275" y="1266825"/>
            <a:ext cx="8505825" cy="4524375"/>
          </a:xfrm>
          <a:prstGeom prst="rect">
            <a:avLst/>
          </a:prstGeom>
        </p:spPr>
        <p:txBody>
          <a:bodyPr>
            <a:normAutofit/>
          </a:bodyPr>
          <a:lstStyle>
            <a:lvl1pPr marL="0" indent="0" algn="l">
              <a:buNone/>
              <a:defRPr sz="1800">
                <a:solidFill>
                  <a:schemeClr val="tx1"/>
                </a:solidFill>
                <a:latin typeface="Century Gothic" pitchFamily="34" charset="0"/>
              </a:defRPr>
            </a:lvl1pPr>
            <a:lvl2pPr marL="180975" indent="-180975" algn="l">
              <a:buFont typeface="Arial" pitchFamily="34" charset="0"/>
              <a:buChar char="•"/>
              <a:defRPr sz="1400">
                <a:solidFill>
                  <a:schemeClr val="tx1"/>
                </a:solidFill>
                <a:latin typeface="Century Gothic" pitchFamily="34" charset="0"/>
              </a:defRPr>
            </a:lvl2pPr>
            <a:lvl3pPr marL="914400" indent="0" algn="l">
              <a:buNone/>
              <a:defRPr>
                <a:solidFill>
                  <a:schemeClr val="tx1">
                    <a:tint val="75000"/>
                  </a:schemeClr>
                </a:solidFill>
              </a:defRPr>
            </a:lvl3pPr>
            <a:lvl4pPr marL="1371600" indent="0" algn="l">
              <a:buNone/>
              <a:defRPr>
                <a:solidFill>
                  <a:schemeClr val="tx1">
                    <a:tint val="75000"/>
                  </a:schemeClr>
                </a:solidFill>
              </a:defRPr>
            </a:lvl4pPr>
            <a:lvl5pPr marL="1828800" indent="0" algn="l">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dirty="0" smtClean="0"/>
              <a:t>Sub-heading</a:t>
            </a:r>
          </a:p>
          <a:p>
            <a:pPr lvl="1"/>
            <a:r>
              <a:rPr lang="en-US" dirty="0" smtClean="0"/>
              <a:t>text</a:t>
            </a:r>
          </a:p>
        </p:txBody>
      </p:sp>
    </p:spTree>
    <p:extLst>
      <p:ext uri="{BB962C8B-B14F-4D97-AF65-F5344CB8AC3E}">
        <p14:creationId xmlns:p14="http://schemas.microsoft.com/office/powerpoint/2010/main" val="7062902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2486026" y="2371725"/>
            <a:ext cx="6008688" cy="2038350"/>
          </a:xfrm>
          <a:prstGeom prst="rect">
            <a:avLst/>
          </a:prstGeom>
        </p:spPr>
        <p:txBody>
          <a:bodyPr anchor="ctr">
            <a:normAutofit/>
          </a:bodyPr>
          <a:lstStyle>
            <a:lvl1pPr marL="0" indent="0">
              <a:buNone/>
              <a:defRPr sz="32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New section heading</a:t>
            </a:r>
            <a:br>
              <a:rPr lang="en-US" dirty="0" smtClean="0"/>
            </a:br>
            <a:endParaRPr lang="en-US" dirty="0" smtClean="0"/>
          </a:p>
        </p:txBody>
      </p:sp>
    </p:spTree>
    <p:extLst>
      <p:ext uri="{BB962C8B-B14F-4D97-AF65-F5344CB8AC3E}">
        <p14:creationId xmlns:p14="http://schemas.microsoft.com/office/powerpoint/2010/main" val="1274148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2486026" y="2371725"/>
            <a:ext cx="6008688" cy="2038350"/>
          </a:xfrm>
          <a:prstGeom prst="rect">
            <a:avLst/>
          </a:prstGeom>
        </p:spPr>
        <p:txBody>
          <a:bodyPr anchor="ctr">
            <a:normAutofit/>
          </a:bodyPr>
          <a:lstStyle>
            <a:lvl1pPr marL="0" indent="0">
              <a:buNone/>
              <a:defRPr sz="32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New section heading</a:t>
            </a:r>
            <a:br>
              <a:rPr lang="en-US" dirty="0" smtClean="0"/>
            </a:br>
            <a:endParaRPr lang="en-US" dirty="0" smtClean="0"/>
          </a:p>
        </p:txBody>
      </p:sp>
    </p:spTree>
    <p:extLst>
      <p:ext uri="{BB962C8B-B14F-4D97-AF65-F5344CB8AC3E}">
        <p14:creationId xmlns:p14="http://schemas.microsoft.com/office/powerpoint/2010/main" val="1417520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27636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8" r:id="rId2"/>
    <p:sldLayoutId id="2147483663" r:id="rId3"/>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 y="0"/>
            <a:ext cx="9142571" cy="6858000"/>
          </a:xfrm>
          <a:prstGeom prst="rect">
            <a:avLst/>
          </a:prstGeom>
        </p:spPr>
      </p:pic>
    </p:spTree>
    <p:extLst>
      <p:ext uri="{BB962C8B-B14F-4D97-AF65-F5344CB8AC3E}">
        <p14:creationId xmlns:p14="http://schemas.microsoft.com/office/powerpoint/2010/main" val="617283229"/>
      </p:ext>
    </p:extLst>
  </p:cSld>
  <p:clrMap bg1="lt1" tx1="dk1" bg2="lt2" tx2="dk2" accent1="accent1" accent2="accent2" accent3="accent3" accent4="accent4" accent5="accent5" accent6="accent6" hlink="hlink" folHlink="folHlink"/>
  <p:sldLayoutIdLst>
    <p:sldLayoutId id="214748366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WCG_ppt_01.jpg"/>
          <p:cNvPicPr>
            <a:picLocks noChangeAspect="1"/>
          </p:cNvPicPr>
          <p:nvPr/>
        </p:nvPicPr>
        <p:blipFill>
          <a:blip r:embed="rId3"/>
          <a:stretch>
            <a:fillRect/>
          </a:stretch>
        </p:blipFill>
        <p:spPr>
          <a:xfrm>
            <a:off x="0" y="0"/>
            <a:ext cx="9144000" cy="6858000"/>
          </a:xfrm>
          <a:prstGeom prst="rect">
            <a:avLst/>
          </a:prstGeom>
        </p:spPr>
      </p:pic>
      <p:sp>
        <p:nvSpPr>
          <p:cNvPr id="3" name="Title 1"/>
          <p:cNvSpPr txBox="1">
            <a:spLocks/>
          </p:cNvSpPr>
          <p:nvPr/>
        </p:nvSpPr>
        <p:spPr>
          <a:xfrm>
            <a:off x="2516188" y="3641725"/>
            <a:ext cx="6627812" cy="1765300"/>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2222" dirty="0" smtClean="0">
                <a:solidFill>
                  <a:schemeClr val="bg1"/>
                </a:solidFill>
                <a:latin typeface="Century Gothic"/>
                <a:cs typeface="Century Gothic"/>
              </a:rPr>
              <a:t>Thank you</a:t>
            </a:r>
            <a:endParaRPr lang="en-US" sz="2222" dirty="0">
              <a:solidFill>
                <a:schemeClr val="bg1"/>
              </a:solidFill>
              <a:latin typeface="Century Gothic"/>
              <a:cs typeface="Century Gothic"/>
            </a:endParaRPr>
          </a:p>
        </p:txBody>
      </p:sp>
    </p:spTree>
    <p:extLst>
      <p:ext uri="{BB962C8B-B14F-4D97-AF65-F5344CB8AC3E}">
        <p14:creationId xmlns:p14="http://schemas.microsoft.com/office/powerpoint/2010/main" val="353692669"/>
      </p:ext>
    </p:extLst>
  </p:cSld>
  <p:clrMap bg1="lt1" tx1="dk1" bg2="lt2" tx2="dk2" accent1="accent1" accent2="accent2" accent3="accent3" accent4="accent4" accent5="accent5" accent6="accent6" hlink="hlink" folHlink="folHlink"/>
  <p:sldLayoutIdLst>
    <p:sldLayoutId id="214748365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838200" y="3371850"/>
            <a:ext cx="7619999" cy="2228850"/>
          </a:xfrm>
          <a:prstGeom prst="rect">
            <a:avLst/>
          </a:prstGeom>
        </p:spPr>
        <p:txBody>
          <a:bodyPr wrap="none" anchor="t">
            <a:normAutofit fontScale="90000"/>
          </a:bodyPr>
          <a:lstStyle/>
          <a:p>
            <a:pPr>
              <a:spcAft>
                <a:spcPts val="2400"/>
              </a:spcAft>
            </a:pPr>
            <a:r>
              <a:rPr lang="en-US" sz="3200" b="1" dirty="0" smtClean="0">
                <a:solidFill>
                  <a:schemeClr val="bg1"/>
                </a:solidFill>
                <a:latin typeface="Century Gothic"/>
                <a:cs typeface="Century Gothic"/>
              </a:rPr>
              <a:t>CHIEF FINANCIAL OFFICER’S FORUM</a:t>
            </a:r>
            <a:br>
              <a:rPr lang="en-US" sz="3200" b="1" dirty="0" smtClean="0">
                <a:solidFill>
                  <a:schemeClr val="bg1"/>
                </a:solidFill>
                <a:latin typeface="Century Gothic"/>
                <a:cs typeface="Century Gothic"/>
              </a:rPr>
            </a:br>
            <a:r>
              <a:rPr lang="en-US" sz="3200" b="1" dirty="0" smtClean="0">
                <a:solidFill>
                  <a:schemeClr val="bg1"/>
                </a:solidFill>
                <a:latin typeface="Century Gothic"/>
                <a:cs typeface="Century Gothic"/>
              </a:rPr>
              <a:t/>
            </a:r>
            <a:br>
              <a:rPr lang="en-US" sz="3200" b="1" dirty="0" smtClean="0">
                <a:solidFill>
                  <a:schemeClr val="bg1"/>
                </a:solidFill>
                <a:latin typeface="Century Gothic"/>
                <a:cs typeface="Century Gothic"/>
              </a:rPr>
            </a:br>
            <a:r>
              <a:rPr lang="en-US" sz="3600" b="1" dirty="0" smtClean="0">
                <a:solidFill>
                  <a:schemeClr val="bg1"/>
                </a:solidFill>
                <a:latin typeface="Century Gothic"/>
                <a:cs typeface="Century Gothic"/>
              </a:rPr>
              <a:t>Councillor </a:t>
            </a:r>
            <a:r>
              <a:rPr lang="en-US" sz="3600" b="1" dirty="0" smtClean="0">
                <a:solidFill>
                  <a:schemeClr val="bg1"/>
                </a:solidFill>
                <a:latin typeface="Century Gothic"/>
                <a:cs typeface="Century Gothic"/>
              </a:rPr>
              <a:t>Remuneration: Determination </a:t>
            </a:r>
            <a:br>
              <a:rPr lang="en-US" sz="3600" b="1" dirty="0" smtClean="0">
                <a:solidFill>
                  <a:schemeClr val="bg1"/>
                </a:solidFill>
                <a:latin typeface="Century Gothic"/>
                <a:cs typeface="Century Gothic"/>
              </a:rPr>
            </a:br>
            <a:r>
              <a:rPr lang="en-US" sz="3600" b="1" dirty="0" smtClean="0">
                <a:solidFill>
                  <a:schemeClr val="bg1"/>
                </a:solidFill>
                <a:latin typeface="Century Gothic"/>
                <a:cs typeface="Century Gothic"/>
              </a:rPr>
              <a:t>of Upper Limits</a:t>
            </a:r>
            <a:r>
              <a:rPr lang="en-US" sz="2800" b="1" dirty="0" smtClean="0">
                <a:solidFill>
                  <a:schemeClr val="bg1"/>
                </a:solidFill>
                <a:latin typeface="Century Gothic"/>
                <a:cs typeface="Century Gothic"/>
              </a:rPr>
              <a:t/>
            </a:r>
            <a:br>
              <a:rPr lang="en-US" sz="2800" b="1" dirty="0" smtClean="0">
                <a:solidFill>
                  <a:schemeClr val="bg1"/>
                </a:solidFill>
                <a:latin typeface="Century Gothic"/>
                <a:cs typeface="Century Gothic"/>
              </a:rPr>
            </a:br>
            <a:r>
              <a:rPr lang="en-US" sz="2800" b="1" dirty="0" smtClean="0">
                <a:solidFill>
                  <a:schemeClr val="bg1"/>
                </a:solidFill>
                <a:latin typeface="Century Gothic"/>
                <a:cs typeface="Century Gothic"/>
              </a:rPr>
              <a:t/>
            </a:r>
            <a:br>
              <a:rPr lang="en-US" sz="2800" b="1" dirty="0" smtClean="0">
                <a:solidFill>
                  <a:schemeClr val="bg1"/>
                </a:solidFill>
                <a:latin typeface="Century Gothic"/>
                <a:cs typeface="Century Gothic"/>
              </a:rPr>
            </a:br>
            <a:r>
              <a:rPr lang="en-US" sz="2800" b="1" dirty="0" smtClean="0">
                <a:solidFill>
                  <a:schemeClr val="bg1"/>
                </a:solidFill>
                <a:latin typeface="Century Gothic"/>
                <a:cs typeface="Century Gothic"/>
              </a:rPr>
              <a:t>6 September 2013</a:t>
            </a:r>
            <a:endParaRPr lang="en-US" sz="2800" b="1" dirty="0">
              <a:solidFill>
                <a:schemeClr val="bg1"/>
              </a:solidFill>
              <a:latin typeface="Century Gothic"/>
              <a:cs typeface="Century Gothic"/>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ZA" dirty="0" smtClean="0"/>
              <a:t>Table of Content</a:t>
            </a:r>
            <a:endParaRPr lang="en-ZA" dirty="0"/>
          </a:p>
        </p:txBody>
      </p:sp>
      <p:sp>
        <p:nvSpPr>
          <p:cNvPr id="3" name="Subtitle 2"/>
          <p:cNvSpPr>
            <a:spLocks noGrp="1"/>
          </p:cNvSpPr>
          <p:nvPr>
            <p:ph type="subTitle" idx="1"/>
          </p:nvPr>
        </p:nvSpPr>
        <p:spPr>
          <a:xfrm>
            <a:off x="295275" y="1181101"/>
            <a:ext cx="8505825" cy="4695824"/>
          </a:xfrm>
        </p:spPr>
        <p:txBody>
          <a:bodyPr>
            <a:noAutofit/>
          </a:bodyPr>
          <a:lstStyle/>
          <a:p>
            <a:pPr algn="just"/>
            <a:endParaRPr lang="en-US" sz="2000" dirty="0" smtClean="0"/>
          </a:p>
          <a:p>
            <a:pPr marL="285750" indent="-285750" algn="just">
              <a:buFont typeface="Arial" pitchFamily="34" charset="0"/>
              <a:buChar char="•"/>
            </a:pPr>
            <a:r>
              <a:rPr lang="en-US" sz="2000" dirty="0" smtClean="0"/>
              <a:t>Purpose, Background</a:t>
            </a:r>
            <a:r>
              <a:rPr lang="en-US" sz="2000" dirty="0" smtClean="0"/>
              <a:t>, Objective </a:t>
            </a:r>
          </a:p>
          <a:p>
            <a:pPr algn="just"/>
            <a:r>
              <a:rPr lang="en-US" sz="2000" dirty="0" smtClean="0"/>
              <a:t> </a:t>
            </a:r>
          </a:p>
          <a:p>
            <a:pPr marL="285750" indent="-285750" algn="just">
              <a:buFont typeface="Arial" pitchFamily="34" charset="0"/>
              <a:buChar char="•"/>
            </a:pPr>
            <a:r>
              <a:rPr lang="en-US" sz="2000" dirty="0" smtClean="0"/>
              <a:t>Current process followed when assessing applications for councilor remuneration </a:t>
            </a:r>
          </a:p>
          <a:p>
            <a:pPr marL="285750" indent="-285750" algn="just">
              <a:buFont typeface="Arial" pitchFamily="34" charset="0"/>
              <a:buChar char="•"/>
            </a:pPr>
            <a:endParaRPr lang="en-US" sz="2000" dirty="0" smtClean="0"/>
          </a:p>
          <a:p>
            <a:pPr marL="285750" indent="-285750" algn="just">
              <a:buFont typeface="Arial" pitchFamily="34" charset="0"/>
              <a:buChar char="•"/>
            </a:pPr>
            <a:r>
              <a:rPr lang="en-US" sz="2000" dirty="0" smtClean="0"/>
              <a:t>Concerns raised by stakeholders( Councilors, Municipal Managers, Cfo’s, Salga etc.)</a:t>
            </a:r>
          </a:p>
          <a:p>
            <a:pPr algn="just"/>
            <a:endParaRPr lang="en-US" sz="2000" dirty="0" smtClean="0"/>
          </a:p>
          <a:p>
            <a:pPr marL="285750" indent="-285750" algn="just">
              <a:buFont typeface="Arial" pitchFamily="34" charset="0"/>
              <a:buChar char="•"/>
            </a:pPr>
            <a:r>
              <a:rPr lang="en-US" sz="2000" dirty="0" smtClean="0"/>
              <a:t>Suggested process going forward,</a:t>
            </a:r>
          </a:p>
          <a:p>
            <a:pPr marL="285750" indent="-285750" algn="just">
              <a:buFont typeface="Arial" pitchFamily="34" charset="0"/>
              <a:buChar char="•"/>
            </a:pPr>
            <a:endParaRPr lang="en-US" sz="2000" dirty="0" smtClean="0"/>
          </a:p>
          <a:p>
            <a:pPr marL="285750" indent="-285750" algn="just">
              <a:buFont typeface="Arial" pitchFamily="34" charset="0"/>
              <a:buChar char="•"/>
            </a:pPr>
            <a:r>
              <a:rPr lang="en-US" sz="2000" dirty="0" smtClean="0"/>
              <a:t>Conclusion</a:t>
            </a:r>
            <a:endParaRPr lang="en-ZA" sz="2000" dirty="0" smtClean="0"/>
          </a:p>
          <a:p>
            <a:pPr algn="just"/>
            <a:endParaRPr lang="en-ZA" sz="2000" dirty="0"/>
          </a:p>
        </p:txBody>
      </p:sp>
    </p:spTree>
    <p:extLst>
      <p:ext uri="{BB962C8B-B14F-4D97-AF65-F5344CB8AC3E}">
        <p14:creationId xmlns:p14="http://schemas.microsoft.com/office/powerpoint/2010/main" val="1011331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a:bodyPr>
          <a:lstStyle/>
          <a:p>
            <a:r>
              <a:rPr lang="en-ZA" dirty="0" smtClean="0"/>
              <a:t>Purpose , Objective and Background</a:t>
            </a:r>
            <a:endParaRPr lang="en-ZA" dirty="0"/>
          </a:p>
        </p:txBody>
      </p:sp>
      <p:sp>
        <p:nvSpPr>
          <p:cNvPr id="3" name="Subtitle 2"/>
          <p:cNvSpPr>
            <a:spLocks noGrp="1"/>
          </p:cNvSpPr>
          <p:nvPr>
            <p:ph type="subTitle" idx="1"/>
          </p:nvPr>
        </p:nvSpPr>
        <p:spPr>
          <a:xfrm>
            <a:off x="295275" y="1181101"/>
            <a:ext cx="8505825" cy="4695824"/>
          </a:xfrm>
        </p:spPr>
        <p:txBody>
          <a:bodyPr>
            <a:normAutofit lnSpcReduction="10000"/>
          </a:bodyPr>
          <a:lstStyle/>
          <a:p>
            <a:pPr algn="just"/>
            <a:r>
              <a:rPr lang="en-US" b="1" dirty="0"/>
              <a:t>Purpose</a:t>
            </a:r>
            <a:endParaRPr lang="en-US" dirty="0" smtClean="0"/>
          </a:p>
          <a:p>
            <a:pPr marL="285750" indent="-285750" algn="just">
              <a:buFont typeface="Arial" pitchFamily="34" charset="0"/>
              <a:buChar char="•"/>
            </a:pPr>
            <a:r>
              <a:rPr lang="en-US" dirty="0" smtClean="0"/>
              <a:t>To </a:t>
            </a:r>
            <a:r>
              <a:rPr lang="en-US" dirty="0"/>
              <a:t>outline the </a:t>
            </a:r>
            <a:r>
              <a:rPr lang="en-US" dirty="0" smtClean="0"/>
              <a:t>process </a:t>
            </a:r>
            <a:r>
              <a:rPr lang="en-US" dirty="0"/>
              <a:t>followed </a:t>
            </a:r>
            <a:r>
              <a:rPr lang="en-US" dirty="0" smtClean="0"/>
              <a:t>when </a:t>
            </a:r>
            <a:r>
              <a:rPr lang="en-US" dirty="0"/>
              <a:t>assessing applications for councillor remuneration </a:t>
            </a:r>
            <a:r>
              <a:rPr lang="en-US" dirty="0" smtClean="0"/>
              <a:t>increases,</a:t>
            </a:r>
          </a:p>
          <a:p>
            <a:pPr marL="285750" indent="-285750" algn="just">
              <a:buFont typeface="Arial" pitchFamily="34" charset="0"/>
              <a:buChar char="•"/>
            </a:pPr>
            <a:r>
              <a:rPr lang="en-US" dirty="0" smtClean="0"/>
              <a:t>To </a:t>
            </a:r>
            <a:r>
              <a:rPr lang="en-US" dirty="0" smtClean="0"/>
              <a:t>emphasise</a:t>
            </a:r>
            <a:r>
              <a:rPr lang="en-US" dirty="0" smtClean="0"/>
              <a:t> the fact that the 2012/13 councillor remuneration process has been officially closed,</a:t>
            </a:r>
            <a:endParaRPr lang="en-US" dirty="0" smtClean="0"/>
          </a:p>
          <a:p>
            <a:pPr marL="285750" indent="-285750" algn="just">
              <a:buFont typeface="Arial" pitchFamily="34" charset="0"/>
              <a:buChar char="•"/>
            </a:pPr>
            <a:r>
              <a:rPr lang="en-US" dirty="0" smtClean="0"/>
              <a:t>To outline the suggested process to be followed going forward.</a:t>
            </a:r>
            <a:endParaRPr lang="en-US" dirty="0" smtClean="0"/>
          </a:p>
          <a:p>
            <a:pPr algn="just"/>
            <a:endParaRPr lang="en-US" dirty="0"/>
          </a:p>
          <a:p>
            <a:pPr algn="just"/>
            <a:r>
              <a:rPr lang="en-US" b="1" dirty="0"/>
              <a:t>Objective</a:t>
            </a:r>
            <a:endParaRPr lang="en-ZA" dirty="0"/>
          </a:p>
          <a:p>
            <a:pPr marL="285750" indent="-285750" algn="just">
              <a:buFont typeface="Arial" pitchFamily="34" charset="0"/>
              <a:buChar char="•"/>
            </a:pPr>
            <a:r>
              <a:rPr lang="en-US" dirty="0"/>
              <a:t>To ensure that the remuneration increases are within upper limits, budgeted for and are </a:t>
            </a:r>
            <a:r>
              <a:rPr lang="en-US" dirty="0" smtClean="0"/>
              <a:t>affordable.</a:t>
            </a:r>
            <a:endParaRPr lang="en-US" dirty="0" smtClean="0"/>
          </a:p>
          <a:p>
            <a:pPr marL="285750" indent="-285750" algn="just">
              <a:buFont typeface="Arial" pitchFamily="34" charset="0"/>
              <a:buChar char="•"/>
            </a:pPr>
            <a:endParaRPr lang="en-US" dirty="0"/>
          </a:p>
          <a:p>
            <a:pPr algn="just"/>
            <a:r>
              <a:rPr lang="en-US" b="1" dirty="0"/>
              <a:t>Background</a:t>
            </a:r>
            <a:endParaRPr lang="en-ZA" dirty="0"/>
          </a:p>
          <a:p>
            <a:pPr marL="285750" indent="-285750" algn="just">
              <a:buFont typeface="Arial" pitchFamily="34" charset="0"/>
              <a:buChar char="•"/>
            </a:pPr>
            <a:r>
              <a:rPr lang="en-US" dirty="0"/>
              <a:t>The Remuneration of Public Office Bearers Act, 1998 (Act No. 20 of 1998) vests the powers to determine the upper limits of the salaries, allowances and benefits of the different members of municipal councils to the Minister for Cooperative Governance and Traditional Affairs. </a:t>
            </a:r>
            <a:endParaRPr lang="en-ZA" dirty="0"/>
          </a:p>
          <a:p>
            <a:pPr algn="just"/>
            <a:endParaRPr lang="en-ZA" dirty="0"/>
          </a:p>
        </p:txBody>
      </p:sp>
    </p:spTree>
    <p:extLst>
      <p:ext uri="{BB962C8B-B14F-4D97-AF65-F5344CB8AC3E}">
        <p14:creationId xmlns:p14="http://schemas.microsoft.com/office/powerpoint/2010/main" val="2000674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Process followed when assessing applications </a:t>
            </a:r>
            <a:endParaRPr lang="en-ZA" dirty="0"/>
          </a:p>
        </p:txBody>
      </p:sp>
      <p:sp>
        <p:nvSpPr>
          <p:cNvPr id="3" name="Subtitle 2"/>
          <p:cNvSpPr>
            <a:spLocks noGrp="1"/>
          </p:cNvSpPr>
          <p:nvPr>
            <p:ph type="subTitle" idx="1"/>
          </p:nvPr>
        </p:nvSpPr>
        <p:spPr/>
        <p:txBody>
          <a:bodyPr/>
          <a:lstStyle/>
          <a:p>
            <a:r>
              <a:rPr lang="en-US" b="1" dirty="0"/>
              <a:t>Sequence of events to assess </a:t>
            </a:r>
            <a:r>
              <a:rPr lang="en-US" b="1" dirty="0" smtClean="0"/>
              <a:t>conformance </a:t>
            </a:r>
            <a:r>
              <a:rPr lang="en-US" b="1" dirty="0"/>
              <a:t>(DLG and PT Process</a:t>
            </a:r>
            <a:r>
              <a:rPr lang="en-US" b="1" dirty="0" smtClean="0"/>
              <a:t>)</a:t>
            </a:r>
          </a:p>
          <a:p>
            <a:endParaRPr lang="en-US" b="1" dirty="0"/>
          </a:p>
          <a:p>
            <a:endParaRPr lang="en-ZA" dirty="0"/>
          </a:p>
        </p:txBody>
      </p:sp>
      <p:sp>
        <p:nvSpPr>
          <p:cNvPr id="5" name="Rectangle 4"/>
          <p:cNvSpPr/>
          <p:nvPr/>
        </p:nvSpPr>
        <p:spPr>
          <a:xfrm>
            <a:off x="1700213" y="1941512"/>
            <a:ext cx="5557837" cy="3335337"/>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dirty="0"/>
          </a:p>
        </p:txBody>
      </p:sp>
      <p:pic>
        <p:nvPicPr>
          <p:cNvPr id="10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0213" y="1266825"/>
            <a:ext cx="6076347" cy="4010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9790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Process Followed continued</a:t>
            </a:r>
            <a:endParaRPr lang="en-ZA" dirty="0"/>
          </a:p>
        </p:txBody>
      </p:sp>
      <p:sp>
        <p:nvSpPr>
          <p:cNvPr id="3" name="Subtitle 2"/>
          <p:cNvSpPr>
            <a:spLocks noGrp="1"/>
          </p:cNvSpPr>
          <p:nvPr>
            <p:ph type="subTitle" idx="1"/>
          </p:nvPr>
        </p:nvSpPr>
        <p:spPr/>
        <p:txBody>
          <a:bodyPr/>
          <a:lstStyle/>
          <a:p>
            <a:r>
              <a:rPr lang="en-US" b="1" dirty="0" smtClean="0"/>
              <a:t>Sequence </a:t>
            </a:r>
            <a:r>
              <a:rPr lang="en-US" b="1" dirty="0"/>
              <a:t>of events to assess performance (PT process)</a:t>
            </a:r>
            <a:endParaRPr lang="en-ZA" dirty="0"/>
          </a:p>
          <a:p>
            <a:endParaRPr lang="en-ZA"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96789" y="1676400"/>
            <a:ext cx="5942534" cy="4014715"/>
          </a:xfrm>
          <a:prstGeom prst="rect">
            <a:avLst/>
          </a:prstGeom>
          <a:noFill/>
          <a:ln>
            <a:noFill/>
          </a:ln>
          <a:effectLst/>
        </p:spPr>
      </p:pic>
      <p:sp>
        <p:nvSpPr>
          <p:cNvPr id="4" name="Rectangle 3"/>
          <p:cNvSpPr/>
          <p:nvPr/>
        </p:nvSpPr>
        <p:spPr>
          <a:xfrm>
            <a:off x="1700213" y="1676400"/>
            <a:ext cx="5743575" cy="411480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ZA" dirty="0"/>
          </a:p>
        </p:txBody>
      </p:sp>
    </p:spTree>
    <p:extLst>
      <p:ext uri="{BB962C8B-B14F-4D97-AF65-F5344CB8AC3E}">
        <p14:creationId xmlns:p14="http://schemas.microsoft.com/office/powerpoint/2010/main" val="2531287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ZA" dirty="0" smtClean="0"/>
              <a:t>Concerns raised by Stakeholders</a:t>
            </a:r>
            <a:endParaRPr lang="en-ZA" dirty="0"/>
          </a:p>
        </p:txBody>
      </p:sp>
      <p:sp>
        <p:nvSpPr>
          <p:cNvPr id="3" name="Subtitle 2"/>
          <p:cNvSpPr>
            <a:spLocks noGrp="1"/>
          </p:cNvSpPr>
          <p:nvPr>
            <p:ph type="subTitle" idx="1"/>
          </p:nvPr>
        </p:nvSpPr>
        <p:spPr>
          <a:xfrm>
            <a:off x="295275" y="1181101"/>
            <a:ext cx="8505825" cy="4695824"/>
          </a:xfrm>
        </p:spPr>
        <p:txBody>
          <a:bodyPr>
            <a:noAutofit/>
          </a:bodyPr>
          <a:lstStyle/>
          <a:p>
            <a:pPr marL="285750" indent="-285750" algn="just">
              <a:buFont typeface="Arial" pitchFamily="34" charset="0"/>
              <a:buChar char="•"/>
            </a:pPr>
            <a:r>
              <a:rPr lang="en-US" sz="1900" dirty="0" smtClean="0"/>
              <a:t>Framework not made available to municipalities and relevant stakeholders for their input on time,</a:t>
            </a:r>
            <a:endParaRPr lang="en-US" sz="1900" dirty="0" smtClean="0"/>
          </a:p>
          <a:p>
            <a:pPr algn="just"/>
            <a:r>
              <a:rPr lang="en-US" sz="1900" dirty="0" smtClean="0"/>
              <a:t> </a:t>
            </a:r>
          </a:p>
          <a:p>
            <a:pPr marL="285750" indent="-285750" algn="just">
              <a:buFont typeface="Arial" pitchFamily="34" charset="0"/>
              <a:buChar char="•"/>
            </a:pPr>
            <a:r>
              <a:rPr lang="en-US" sz="1900" dirty="0" smtClean="0"/>
              <a:t>Inconsistencies identified with the assessment process,</a:t>
            </a:r>
          </a:p>
          <a:p>
            <a:pPr marL="285750" indent="-285750" algn="just">
              <a:buFont typeface="Arial" pitchFamily="34" charset="0"/>
              <a:buChar char="•"/>
            </a:pPr>
            <a:endParaRPr lang="en-US" sz="1900" dirty="0" smtClean="0"/>
          </a:p>
          <a:p>
            <a:pPr marL="285750" indent="-285750" algn="just">
              <a:buFont typeface="Arial" pitchFamily="34" charset="0"/>
              <a:buChar char="•"/>
            </a:pPr>
            <a:r>
              <a:rPr lang="en-US" sz="1900" dirty="0" smtClean="0"/>
              <a:t>Role played by Provincial Treasury </a:t>
            </a:r>
            <a:r>
              <a:rPr lang="en-US" sz="1900" dirty="0" smtClean="0"/>
              <a:t>during the assessment process not within legislation,</a:t>
            </a:r>
          </a:p>
          <a:p>
            <a:pPr algn="just"/>
            <a:endParaRPr lang="en-US" sz="1900" dirty="0" smtClean="0"/>
          </a:p>
          <a:p>
            <a:pPr marL="285750" indent="-285750" algn="just">
              <a:buFont typeface="Arial" pitchFamily="34" charset="0"/>
              <a:buChar char="•"/>
            </a:pPr>
            <a:r>
              <a:rPr lang="en-US" sz="1900" dirty="0" smtClean="0"/>
              <a:t>Assessment must not be used as a tool to punish municipalities unfairly but must be used objectively and informed by legislation,</a:t>
            </a:r>
          </a:p>
          <a:p>
            <a:pPr marL="285750" indent="-285750" algn="just">
              <a:buFont typeface="Arial" pitchFamily="34" charset="0"/>
              <a:buChar char="•"/>
            </a:pPr>
            <a:endParaRPr lang="en-US" sz="1900" dirty="0"/>
          </a:p>
          <a:p>
            <a:pPr marL="285750" indent="-285750" algn="just">
              <a:buFont typeface="Arial" pitchFamily="34" charset="0"/>
              <a:buChar char="•"/>
            </a:pPr>
            <a:r>
              <a:rPr lang="en-US" sz="1900" dirty="0" smtClean="0"/>
              <a:t>Councilors from other municipalities resigned because of upper limits not being approved.</a:t>
            </a:r>
            <a:endParaRPr lang="en-ZA" sz="1900" dirty="0" smtClean="0"/>
          </a:p>
          <a:p>
            <a:pPr algn="just"/>
            <a:endParaRPr lang="en-ZA" sz="2000" dirty="0"/>
          </a:p>
        </p:txBody>
      </p:sp>
    </p:spTree>
    <p:extLst>
      <p:ext uri="{BB962C8B-B14F-4D97-AF65-F5344CB8AC3E}">
        <p14:creationId xmlns:p14="http://schemas.microsoft.com/office/powerpoint/2010/main" val="11332562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a:bodyPr>
          <a:lstStyle/>
          <a:p>
            <a:r>
              <a:rPr lang="en-ZA" dirty="0" smtClean="0"/>
              <a:t>Suggested Process Going Forward</a:t>
            </a:r>
            <a:endParaRPr lang="en-ZA" dirty="0"/>
          </a:p>
        </p:txBody>
      </p:sp>
      <p:sp>
        <p:nvSpPr>
          <p:cNvPr id="3" name="Subtitle 2"/>
          <p:cNvSpPr>
            <a:spLocks noGrp="1"/>
          </p:cNvSpPr>
          <p:nvPr>
            <p:ph type="subTitle" idx="1"/>
          </p:nvPr>
        </p:nvSpPr>
        <p:spPr>
          <a:xfrm>
            <a:off x="295275" y="1181101"/>
            <a:ext cx="8505825" cy="4695824"/>
          </a:xfrm>
        </p:spPr>
        <p:txBody>
          <a:bodyPr>
            <a:noAutofit/>
          </a:bodyPr>
          <a:lstStyle/>
          <a:p>
            <a:pPr marL="285750" indent="-285750" algn="just">
              <a:buFont typeface="Arial" pitchFamily="34" charset="0"/>
              <a:buChar char="•"/>
            </a:pPr>
            <a:r>
              <a:rPr lang="en-US" dirty="0" smtClean="0"/>
              <a:t>Review and update framework for assessment of “applications </a:t>
            </a:r>
            <a:r>
              <a:rPr lang="en-US" dirty="0"/>
              <a:t>for councillor remuneration </a:t>
            </a:r>
            <a:r>
              <a:rPr lang="en-US" dirty="0" smtClean="0"/>
              <a:t>increases”, to incorporate and address all concerns raised by relevant stakeholders,</a:t>
            </a:r>
          </a:p>
          <a:p>
            <a:pPr marL="285750" indent="-285750" algn="just">
              <a:buFont typeface="Arial" pitchFamily="34" charset="0"/>
              <a:buChar char="•"/>
            </a:pPr>
            <a:endParaRPr lang="en-US" dirty="0" smtClean="0"/>
          </a:p>
          <a:p>
            <a:pPr marL="285750" indent="-285750" algn="just">
              <a:buFont typeface="Arial" pitchFamily="34" charset="0"/>
              <a:buChar char="•"/>
            </a:pPr>
            <a:r>
              <a:rPr lang="en-US" dirty="0" smtClean="0"/>
              <a:t>After </a:t>
            </a:r>
            <a:r>
              <a:rPr lang="en-US" dirty="0" smtClean="0"/>
              <a:t>finalisation</a:t>
            </a:r>
            <a:r>
              <a:rPr lang="en-US" dirty="0" smtClean="0"/>
              <a:t> issue the framework to all of the relevant forums (PCF,MM,CFO etc.) for input and review,</a:t>
            </a:r>
            <a:endParaRPr lang="en-US" dirty="0" smtClean="0"/>
          </a:p>
          <a:p>
            <a:pPr algn="just"/>
            <a:r>
              <a:rPr lang="en-US" dirty="0" smtClean="0"/>
              <a:t> </a:t>
            </a:r>
          </a:p>
          <a:p>
            <a:pPr marL="285750" indent="-285750" algn="just">
              <a:buFont typeface="Arial" pitchFamily="34" charset="0"/>
              <a:buChar char="•"/>
            </a:pPr>
            <a:r>
              <a:rPr lang="en-US" dirty="0" smtClean="0"/>
              <a:t>Roles for Municipalities, Provincial Treasury, Salga and Department of Local Government to be clearly defined,</a:t>
            </a:r>
          </a:p>
          <a:p>
            <a:pPr marL="285750" indent="-285750" algn="just">
              <a:buFont typeface="Arial" pitchFamily="34" charset="0"/>
              <a:buChar char="•"/>
            </a:pPr>
            <a:endParaRPr lang="en-US" dirty="0"/>
          </a:p>
          <a:p>
            <a:pPr marL="285750" indent="-285750" algn="just">
              <a:buFont typeface="Arial" pitchFamily="34" charset="0"/>
              <a:buChar char="•"/>
            </a:pPr>
            <a:r>
              <a:rPr lang="en-US" dirty="0" smtClean="0"/>
              <a:t>Agreed upon framework to be majorly informed by section 7 (1) of the Remuneration of Public Office Bearers Act  20 of 1998,</a:t>
            </a:r>
          </a:p>
          <a:p>
            <a:pPr marL="285750" indent="-285750" algn="just">
              <a:buFont typeface="Arial" pitchFamily="34" charset="0"/>
              <a:buChar char="•"/>
            </a:pPr>
            <a:endParaRPr lang="en-US" dirty="0" smtClean="0"/>
          </a:p>
          <a:p>
            <a:pPr marL="285750" indent="-285750" algn="just">
              <a:buFont typeface="Arial" pitchFamily="34" charset="0"/>
              <a:buChar char="•"/>
            </a:pPr>
            <a:r>
              <a:rPr lang="en-US" dirty="0" smtClean="0"/>
              <a:t>Municipalities with inherent cash flow challenges, detailed cash flow analysis must be done.</a:t>
            </a:r>
          </a:p>
          <a:p>
            <a:pPr marL="285750" indent="-285750" algn="just">
              <a:buFont typeface="Arial" pitchFamily="34" charset="0"/>
              <a:buChar char="•"/>
            </a:pPr>
            <a:endParaRPr lang="en-US" sz="1900" dirty="0"/>
          </a:p>
          <a:p>
            <a:pPr marL="285750" indent="-285750" algn="just">
              <a:buFont typeface="Arial" pitchFamily="34" charset="0"/>
              <a:buChar char="•"/>
            </a:pPr>
            <a:endParaRPr lang="en-US" sz="1900" dirty="0" smtClean="0"/>
          </a:p>
          <a:p>
            <a:pPr algn="just"/>
            <a:endParaRPr lang="en-ZA" sz="2000" dirty="0"/>
          </a:p>
        </p:txBody>
      </p:sp>
    </p:spTree>
    <p:extLst>
      <p:ext uri="{BB962C8B-B14F-4D97-AF65-F5344CB8AC3E}">
        <p14:creationId xmlns:p14="http://schemas.microsoft.com/office/powerpoint/2010/main" val="3850186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a:bodyPr>
          <a:lstStyle/>
          <a:p>
            <a:r>
              <a:rPr lang="en-ZA" dirty="0" smtClean="0"/>
              <a:t>Conclusion</a:t>
            </a:r>
            <a:endParaRPr lang="en-ZA" dirty="0"/>
          </a:p>
        </p:txBody>
      </p:sp>
      <p:sp>
        <p:nvSpPr>
          <p:cNvPr id="3" name="Subtitle 2"/>
          <p:cNvSpPr>
            <a:spLocks noGrp="1"/>
          </p:cNvSpPr>
          <p:nvPr>
            <p:ph type="subTitle" idx="1"/>
          </p:nvPr>
        </p:nvSpPr>
        <p:spPr>
          <a:xfrm>
            <a:off x="295275" y="1181101"/>
            <a:ext cx="8505825" cy="4695824"/>
          </a:xfrm>
        </p:spPr>
        <p:txBody>
          <a:bodyPr>
            <a:noAutofit/>
          </a:bodyPr>
          <a:lstStyle/>
          <a:p>
            <a:pPr marL="285750" indent="-285750" algn="just">
              <a:buFont typeface="Arial" pitchFamily="34" charset="0"/>
              <a:buChar char="•"/>
            </a:pPr>
            <a:r>
              <a:rPr lang="en-US" sz="2000" dirty="0" smtClean="0"/>
              <a:t>Councillor remuneration process for the 2012/13 financial year has been officially closed,</a:t>
            </a:r>
          </a:p>
          <a:p>
            <a:pPr algn="just"/>
            <a:endParaRPr lang="en-US" sz="2000" dirty="0" smtClean="0"/>
          </a:p>
          <a:p>
            <a:pPr marL="285750" indent="-285750" algn="just">
              <a:buFont typeface="Arial" pitchFamily="34" charset="0"/>
              <a:buChar char="•"/>
            </a:pPr>
            <a:r>
              <a:rPr lang="en-US" sz="2000" dirty="0" smtClean="0"/>
              <a:t>Municipalities which have implemented upper limits upon being advised otherwise to face consequences,</a:t>
            </a:r>
          </a:p>
          <a:p>
            <a:pPr marL="285750" indent="-285750" algn="just">
              <a:buFont typeface="Arial" pitchFamily="34" charset="0"/>
              <a:buChar char="•"/>
            </a:pPr>
            <a:endParaRPr lang="en-US" sz="2000" dirty="0" smtClean="0"/>
          </a:p>
          <a:p>
            <a:pPr marL="285750" indent="-285750" algn="just">
              <a:buFont typeface="Arial" pitchFamily="34" charset="0"/>
              <a:buChar char="•"/>
            </a:pPr>
            <a:r>
              <a:rPr lang="en-US" sz="2000" dirty="0" smtClean="0"/>
              <a:t>Legal cases/issues raised by Municipalities out the assessment process are being handled by Department of Local Government and feedback will be provided.</a:t>
            </a:r>
            <a:endParaRPr lang="en-US" sz="2000" dirty="0"/>
          </a:p>
          <a:p>
            <a:pPr marL="285750" indent="-285750" algn="just">
              <a:buFont typeface="Arial" pitchFamily="34" charset="0"/>
              <a:buChar char="•"/>
            </a:pPr>
            <a:endParaRPr lang="en-US" sz="1900" dirty="0" smtClean="0"/>
          </a:p>
          <a:p>
            <a:pPr algn="just"/>
            <a:endParaRPr lang="en-ZA" sz="2000" dirty="0"/>
          </a:p>
        </p:txBody>
      </p:sp>
    </p:spTree>
    <p:extLst>
      <p:ext uri="{BB962C8B-B14F-4D97-AF65-F5344CB8AC3E}">
        <p14:creationId xmlns:p14="http://schemas.microsoft.com/office/powerpoint/2010/main" val="22372792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90700" y="2371725"/>
            <a:ext cx="6704014" cy="2038350"/>
          </a:xfrm>
        </p:spPr>
        <p:txBody>
          <a:bodyPr>
            <a:normAutofit/>
          </a:bodyPr>
          <a:lstStyle/>
          <a:p>
            <a:endParaRPr lang="en-ZA" sz="4800" b="1" dirty="0" smtClean="0"/>
          </a:p>
          <a:p>
            <a:r>
              <a:rPr lang="en-ZA" sz="3600" dirty="0" smtClean="0"/>
              <a:t>Thank You</a:t>
            </a:r>
            <a:endParaRPr lang="en-ZA" sz="3600" dirty="0"/>
          </a:p>
        </p:txBody>
      </p:sp>
    </p:spTree>
    <p:extLst>
      <p:ext uri="{BB962C8B-B14F-4D97-AF65-F5344CB8AC3E}">
        <p14:creationId xmlns:p14="http://schemas.microsoft.com/office/powerpoint/2010/main" val="1168151269"/>
      </p:ext>
    </p:extLst>
  </p:cSld>
  <p:clrMapOvr>
    <a:masterClrMapping/>
  </p:clrMapOvr>
  <p:timing>
    <p:tnLst>
      <p:par>
        <p:cTn id="1" dur="indefinite" restart="never" nodeType="tmRoot"/>
      </p:par>
    </p:tnLst>
  </p:timing>
</p:sld>
</file>

<file path=ppt/theme/theme1.xml><?xml version="1.0" encoding="utf-8"?>
<a:theme xmlns:a="http://schemas.openxmlformats.org/drawingml/2006/main" name="MGRO Monthly Meeting - Unit Feedback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MGRO Monthly Meeting - Unit Feedback Presentation Template</Template>
  <TotalTime>651</TotalTime>
  <Words>422</Words>
  <Application>Microsoft Office PowerPoint</Application>
  <PresentationFormat>On-screen Show (4:3)</PresentationFormat>
  <Paragraphs>56</Paragraphs>
  <Slides>9</Slides>
  <Notes>0</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MGRO Monthly Meeting - Unit Feedback Presentation Template</vt:lpstr>
      <vt:lpstr>Custom Design</vt:lpstr>
      <vt:lpstr>2_Custom Design</vt:lpstr>
      <vt:lpstr>CHIEF FINANCIAL OFFICER’S FORUM  Councillor Remuneration: Determination  of Upper Limits  6 September 2013</vt:lpstr>
      <vt:lpstr>Table of Content</vt:lpstr>
      <vt:lpstr>Purpose , Objective and Background</vt:lpstr>
      <vt:lpstr>Process followed when assessing applications </vt:lpstr>
      <vt:lpstr>Process Followed continued</vt:lpstr>
      <vt:lpstr>Concerns raised by Stakeholders</vt:lpstr>
      <vt:lpstr>Suggested Process Going Forward</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MGRO Monthly Meeting  Corporate Governance Unit Feedback  24 July 2013</dc:title>
  <dc:creator>Nangamso Sigwela</dc:creator>
  <cp:lastModifiedBy>Msimelelo Sigabi</cp:lastModifiedBy>
  <cp:revision>59</cp:revision>
  <cp:lastPrinted>2013-08-23T14:45:56Z</cp:lastPrinted>
  <dcterms:created xsi:type="dcterms:W3CDTF">2013-07-24T04:20:27Z</dcterms:created>
  <dcterms:modified xsi:type="dcterms:W3CDTF">2013-09-04T20:19:53Z</dcterms:modified>
</cp:coreProperties>
</file>