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54" r:id="rId3"/>
  </p:sldMasterIdLst>
  <p:notesMasterIdLst>
    <p:notesMasterId r:id="rId15"/>
  </p:notesMasterIdLst>
  <p:handoutMasterIdLst>
    <p:handoutMasterId r:id="rId16"/>
  </p:handoutMasterIdLst>
  <p:sldIdLst>
    <p:sldId id="267" r:id="rId4"/>
    <p:sldId id="262" r:id="rId5"/>
    <p:sldId id="268" r:id="rId6"/>
    <p:sldId id="293" r:id="rId7"/>
    <p:sldId id="292" r:id="rId8"/>
    <p:sldId id="282" r:id="rId9"/>
    <p:sldId id="284" r:id="rId10"/>
    <p:sldId id="286" r:id="rId11"/>
    <p:sldId id="288" r:id="rId12"/>
    <p:sldId id="289" r:id="rId13"/>
    <p:sldId id="290" r:id="rId1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90" d="100"/>
          <a:sy n="90" d="100"/>
        </p:scale>
        <p:origin x="-132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6963C-0903-4FF3-AB68-E4783E2DFC50}" type="datetimeFigureOut">
              <a:rPr lang="en-ZA" smtClean="0"/>
              <a:pPr/>
              <a:t>2013/09/04</a:t>
            </a:fld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B6AD0-B073-47F0-8170-B5A6F47A0DB1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3996861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8AB61D-9EA7-499B-BBE4-FF92364AD7BF}" type="datetimeFigureOut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96E886-E790-4338-850A-B82D3EEA6F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59213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96E886-E790-4338-850A-B82D3EEA6F74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3F97B-8047-4DED-9324-FD375A19B197}" type="slidenum">
              <a:rPr lang="en-US" smtClean="0"/>
              <a:pPr>
                <a:defRPr/>
              </a:pPr>
              <a:t>6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653F97B-8047-4DED-9324-FD375A19B197}" type="slidenum">
              <a:rPr lang="en-US" smtClean="0"/>
              <a:pPr>
                <a:defRPr/>
              </a:pPr>
              <a:t>7</a:t>
            </a:fld>
            <a:endParaRPr lang="en-US" dirty="0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sz="800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95275" y="180976"/>
            <a:ext cx="8505825" cy="8763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2800" b="1">
                <a:solidFill>
                  <a:srgbClr val="003399"/>
                </a:solidFill>
                <a:latin typeface="Century Gothic" pitchFamily="34" charset="0"/>
              </a:defRPr>
            </a:lvl1pPr>
          </a:lstStyle>
          <a:p>
            <a:r>
              <a:rPr lang="en-US" dirty="0" smtClean="0"/>
              <a:t>Heading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95275" y="1266825"/>
            <a:ext cx="8505825" cy="4524375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  <a:latin typeface="Century Gothic" pitchFamily="34" charset="0"/>
              </a:defRPr>
            </a:lvl1pPr>
            <a:lvl2pPr marL="180975" indent="-180975" algn="l">
              <a:buFont typeface="Arial" pitchFamily="34" charset="0"/>
              <a:buChar char="•"/>
              <a:defRPr sz="1400">
                <a:solidFill>
                  <a:schemeClr val="tx1"/>
                </a:solidFill>
                <a:latin typeface="Century Gothic" pitchFamily="34" charset="0"/>
              </a:defRPr>
            </a:lvl2pPr>
            <a:lvl3pPr marL="9144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Sub-heading</a:t>
            </a:r>
          </a:p>
          <a:p>
            <a:pPr lvl="1"/>
            <a:r>
              <a:rPr lang="en-US" dirty="0" smtClean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7062902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4249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50B4-3EB7-423E-9ADB-237E69C165AD}" type="datetime1">
              <a:rPr lang="en-US" smtClean="0"/>
              <a:pPr/>
              <a:t>9/4/2013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C913CE6-5264-5549-ADD4-0AD2025046F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30471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35600" y="1196975"/>
            <a:ext cx="3024188" cy="503238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23850" y="2276475"/>
            <a:ext cx="7993063" cy="4032250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 dirty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23850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5CF5F2-A9E0-4A3C-A5B3-5DFF4162F8E8}" type="datetime3">
              <a:rPr lang="en-US"/>
              <a:pPr>
                <a:defRPr/>
              </a:pPr>
              <a:t>4 September 2013</a:t>
            </a:fld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27313" y="6381750"/>
            <a:ext cx="2895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759575" y="6381750"/>
            <a:ext cx="2133600" cy="3397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BE9682-46AB-4E09-9654-2DE093747D1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496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417520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2763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8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2"/>
          <p:cNvSpPr txBox="1">
            <a:spLocks/>
          </p:cNvSpPr>
          <p:nvPr userDrawn="1"/>
        </p:nvSpPr>
        <p:spPr>
          <a:xfrm>
            <a:off x="2486026" y="2371725"/>
            <a:ext cx="6008688" cy="203835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New section heading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"/>
            <a:ext cx="9144000" cy="6857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83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WCG_ppt_01.jpg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 userDrawn="1"/>
        </p:nvSpPr>
        <p:spPr>
          <a:xfrm>
            <a:off x="2516188" y="3641725"/>
            <a:ext cx="6627812" cy="1765300"/>
          </a:xfrm>
          <a:prstGeom prst="rect">
            <a:avLst/>
          </a:prstGeom>
        </p:spPr>
        <p:txBody>
          <a:bodyPr wrap="none" anchor="t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Aft>
                <a:spcPts val="2400"/>
              </a:spcAft>
            </a:pPr>
            <a:r>
              <a:rPr lang="en-US" sz="2222" dirty="0" smtClean="0">
                <a:solidFill>
                  <a:schemeClr val="bg1"/>
                </a:solidFill>
                <a:latin typeface="Century Gothic"/>
                <a:cs typeface="Century Gothic"/>
              </a:rPr>
              <a:t>Thank you</a:t>
            </a:r>
            <a:endParaRPr lang="en-US" sz="2222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36926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dti.gov.za/industrial_development/ip.jsp" TargetMode="External"/><Relationship Id="rId2" Type="http://schemas.openxmlformats.org/officeDocument/2006/relationships/hyperlink" Target="http://www.treasury.gov.za/divisions/sf/sc/default.aspx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package" Target="../embeddings/Microsoft_Word_Document1.docx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jpeg"/><Relationship Id="rId4" Type="http://schemas.openxmlformats.org/officeDocument/2006/relationships/image" Target="../media/image5.emf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1466850" y="3086100"/>
            <a:ext cx="6819899" cy="1965011"/>
          </a:xfrm>
          <a:prstGeom prst="rect">
            <a:avLst/>
          </a:prstGeom>
        </p:spPr>
        <p:txBody>
          <a:bodyPr wrap="none" anchor="t">
            <a:normAutofit/>
          </a:bodyPr>
          <a:lstStyle/>
          <a:p>
            <a:pPr>
              <a:spcAft>
                <a:spcPts val="2400"/>
              </a:spcAft>
            </a:pP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SUPPLY CHAIN MANAGEMENT: </a:t>
            </a:r>
            <a:b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CFO FORUM MEETING</a:t>
            </a:r>
            <a:b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r>
              <a:rPr lang="en-US" sz="2400" b="1" dirty="0" smtClean="0">
                <a:solidFill>
                  <a:schemeClr val="bg1"/>
                </a:solidFill>
                <a:latin typeface="Century Gothic"/>
                <a:cs typeface="Century Gothic"/>
              </a:rPr>
              <a:t>6 SEPTEMBER  </a:t>
            </a:r>
            <a:r>
              <a:rPr lang="en-US" sz="2400" b="1" dirty="0">
                <a:solidFill>
                  <a:schemeClr val="bg1"/>
                </a:solidFill>
                <a:latin typeface="Century Gothic"/>
                <a:cs typeface="Century Gothic"/>
              </a:rPr>
              <a:t>2013</a:t>
            </a:r>
            <a: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  <a:t/>
            </a:r>
            <a:br>
              <a:rPr lang="en-US" sz="1800" b="1" dirty="0">
                <a:solidFill>
                  <a:schemeClr val="bg1"/>
                </a:solidFill>
                <a:latin typeface="Century Gothic"/>
                <a:cs typeface="Century Gothic"/>
              </a:rPr>
            </a:br>
            <a:endParaRPr lang="en-US" sz="2222" b="1" dirty="0">
              <a:solidFill>
                <a:schemeClr val="bg1"/>
              </a:solidFill>
              <a:latin typeface="Century Gothic"/>
              <a:cs typeface="Century Gothic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slide 9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9525"/>
            <a:ext cx="917257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763713" y="1268413"/>
            <a:ext cx="67691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0" dirty="0">
                <a:solidFill>
                  <a:srgbClr val="363636"/>
                </a:solidFill>
                <a:latin typeface="Calibri" pitchFamily="34" charset="0"/>
              </a:rPr>
              <a:t>CURRENT PROJECTS</a:t>
            </a:r>
          </a:p>
          <a:p>
            <a:pPr marL="342900" indent="-342900">
              <a:spcBef>
                <a:spcPct val="20000"/>
              </a:spcBef>
            </a:pPr>
            <a:endParaRPr lang="en-US" sz="1600" i="0" dirty="0">
              <a:solidFill>
                <a:srgbClr val="363636"/>
              </a:solidFill>
              <a:latin typeface="Calibri" pitchFamily="34" charset="0"/>
            </a:endParaRPr>
          </a:p>
          <a:p>
            <a:pPr marL="342900" indent="-342900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Calibri" pitchFamily="34" charset="0"/>
              </a:rPr>
              <a:t>TRAINING OF PROCUREMENT OFFICERS – ECONOMIC DEVELOPMENT GAUTENG &amp; ESKOM SUPPLIER DEVELOPMENT &amp; LOCALISATION TEAM.</a:t>
            </a:r>
          </a:p>
          <a:p>
            <a:pPr marL="342900" indent="-342900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Calibri" pitchFamily="34" charset="0"/>
              </a:rPr>
              <a:t>WORKSHOPS WITH TRANSNET FOR ROLLING STOCK SECTORS</a:t>
            </a:r>
          </a:p>
          <a:p>
            <a:pPr marL="342900" indent="-342900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r>
              <a:rPr lang="en-US" sz="1600" b="1" i="0" dirty="0">
                <a:solidFill>
                  <a:srgbClr val="000000"/>
                </a:solidFill>
                <a:latin typeface="Calibri" pitchFamily="34" charset="0"/>
              </a:rPr>
              <a:t>PLANNING WORKSHOPS FOR THE SOLAR WATER HEATER SECTOR VIA ESKOM</a:t>
            </a: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§"/>
            </a:pPr>
            <a:r>
              <a:rPr lang="en-US" sz="1600" b="1" i="0" dirty="0">
                <a:solidFill>
                  <a:srgbClr val="0D0D0D"/>
                </a:solidFill>
                <a:latin typeface="Calibri" pitchFamily="34" charset="0"/>
              </a:rPr>
              <a:t>LOCAL CONTENT VERFICATION PROCESS SCOPING COMPLETED FOR BUS BODIES – BRT JOHANNESBURG</a:t>
            </a: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§"/>
            </a:pPr>
            <a:r>
              <a:rPr lang="en-US" sz="1600" b="1" i="0" dirty="0">
                <a:solidFill>
                  <a:srgbClr val="0D0D0D"/>
                </a:solidFill>
                <a:latin typeface="Calibri" pitchFamily="34" charset="0"/>
              </a:rPr>
              <a:t>LOCAL CONTENT VERFICATION PROCESS SCOPING COMPLETED FOR TEXTILE SECTORS</a:t>
            </a: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§"/>
            </a:pPr>
            <a:r>
              <a:rPr lang="en-US" sz="1600" b="1" i="0" dirty="0">
                <a:solidFill>
                  <a:srgbClr val="0D0D0D"/>
                </a:solidFill>
                <a:latin typeface="Calibri" pitchFamily="34" charset="0"/>
              </a:rPr>
              <a:t>VOLUNTARY LOCAL CONTENT VERIFICATION EXPLORED WITH PRIVATE SECTOR ON NON-DESIGNATED PRODUCTS</a:t>
            </a: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§"/>
            </a:pPr>
            <a:endParaRPr lang="en-US" sz="1600" b="1" i="0" dirty="0">
              <a:solidFill>
                <a:srgbClr val="0D0D0D"/>
              </a:solidFill>
              <a:latin typeface="Calibri" pitchFamily="34" charset="0"/>
            </a:endParaRPr>
          </a:p>
        </p:txBody>
      </p:sp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013325"/>
            <a:ext cx="1397000" cy="136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1940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80975"/>
            <a:ext cx="8505825" cy="876300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ZA" sz="5400" dirty="0" smtClean="0">
                <a:latin typeface="Monotype Corsiva" pitchFamily="66" charset="0"/>
              </a:rPr>
              <a:t>  </a:t>
            </a:r>
            <a:endParaRPr lang="en-US" sz="5400" dirty="0" smtClean="0">
              <a:latin typeface="Monotype Corsiva" pitchFamily="66" charset="0"/>
            </a:endParaRPr>
          </a:p>
        </p:txBody>
      </p:sp>
      <p:sp>
        <p:nvSpPr>
          <p:cNvPr id="22630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0" y="1266825"/>
            <a:ext cx="8505825" cy="4524375"/>
          </a:xfrm>
          <a:prstGeom prst="rect">
            <a:avLst/>
          </a:prstGeom>
        </p:spPr>
        <p:txBody>
          <a:bodyPr/>
          <a:lstStyle/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ZA" sz="5400" b="1" dirty="0" smtClean="0">
              <a:solidFill>
                <a:schemeClr val="tx2"/>
              </a:solidFill>
              <a:latin typeface="Monotype Corsiva" pitchFamily="66" charset="0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endParaRPr lang="en-ZA" sz="5400" b="1" dirty="0" smtClean="0">
              <a:solidFill>
                <a:schemeClr val="bg1"/>
              </a:solidFill>
              <a:latin typeface="+mj-lt"/>
            </a:endParaRPr>
          </a:p>
          <a:p>
            <a:pPr algn="ctr" eaLnBrk="1" fontAlgn="auto" hangingPunct="1">
              <a:spcBef>
                <a:spcPct val="50000"/>
              </a:spcBef>
              <a:spcAft>
                <a:spcPts val="0"/>
              </a:spcAft>
              <a:buClr>
                <a:schemeClr val="tx2"/>
              </a:buClr>
              <a:buFont typeface="Wingdings" pitchFamily="2" charset="2"/>
              <a:buNone/>
              <a:defRPr/>
            </a:pPr>
            <a:r>
              <a:rPr lang="en-ZA" sz="5400" b="1" dirty="0" smtClean="0">
                <a:solidFill>
                  <a:schemeClr val="bg1"/>
                </a:solidFill>
                <a:latin typeface="+mj-lt"/>
              </a:rPr>
              <a:t>THANK YOU </a:t>
            </a:r>
            <a:r>
              <a:rPr lang="en-ZA" sz="5400" b="1" dirty="0" smtClean="0">
                <a:solidFill>
                  <a:schemeClr val="bg1"/>
                </a:solidFill>
                <a:latin typeface="+mj-lt"/>
              </a:rPr>
              <a:t> </a:t>
            </a:r>
            <a:endParaRPr lang="en-ZA" sz="5400" b="1" dirty="0" smtClean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06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 anchor="ctr"/>
          <a:lstStyle/>
          <a:p>
            <a:r>
              <a:rPr lang="en-ZA" dirty="0" smtClean="0"/>
              <a:t>SUPPLY CHAIN MANAGEMENT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5275" y="824664"/>
            <a:ext cx="8505825" cy="5385067"/>
          </a:xfrm>
        </p:spPr>
        <p:txBody>
          <a:bodyPr>
            <a:normAutofit fontScale="70000" lnSpcReduction="20000"/>
          </a:bodyPr>
          <a:lstStyle/>
          <a:p>
            <a:endParaRPr lang="en-US" sz="1400" dirty="0" smtClean="0"/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en-GB" sz="1700" b="1" u="sng" dirty="0" smtClean="0"/>
              <a:t>Introduction </a:t>
            </a:r>
            <a:endParaRPr lang="en-GB" sz="1700" dirty="0" smtClean="0"/>
          </a:p>
          <a:p>
            <a:pPr marL="457200" lvl="0" indent="-1143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700" dirty="0" smtClean="0">
                <a:solidFill>
                  <a:prstClr val="black"/>
                </a:solidFill>
              </a:rPr>
              <a:t> The </a:t>
            </a:r>
            <a:r>
              <a:rPr lang="en-GB" sz="1700" dirty="0" smtClean="0">
                <a:solidFill>
                  <a:prstClr val="black"/>
                </a:solidFill>
              </a:rPr>
              <a:t>2</a:t>
            </a:r>
            <a:r>
              <a:rPr lang="en-GB" sz="1700" baseline="30000" dirty="0" smtClean="0">
                <a:solidFill>
                  <a:prstClr val="black"/>
                </a:solidFill>
              </a:rPr>
              <a:t>nd</a:t>
            </a:r>
            <a:r>
              <a:rPr lang="en-GB" sz="1700" dirty="0" smtClean="0">
                <a:solidFill>
                  <a:prstClr val="black"/>
                </a:solidFill>
              </a:rPr>
              <a:t>  </a:t>
            </a:r>
            <a:r>
              <a:rPr lang="en-GB" sz="1700" dirty="0" smtClean="0">
                <a:solidFill>
                  <a:prstClr val="black"/>
                </a:solidFill>
              </a:rPr>
              <a:t>quarterly SCM Forum for </a:t>
            </a:r>
            <a:r>
              <a:rPr lang="en-GB" sz="1700" dirty="0" smtClean="0">
                <a:solidFill>
                  <a:prstClr val="black"/>
                </a:solidFill>
              </a:rPr>
              <a:t>2013 </a:t>
            </a:r>
            <a:r>
              <a:rPr lang="en-GB" sz="1700" dirty="0" smtClean="0">
                <a:solidFill>
                  <a:prstClr val="black"/>
                </a:solidFill>
              </a:rPr>
              <a:t>/</a:t>
            </a:r>
            <a:r>
              <a:rPr lang="en-GB" sz="1700" dirty="0" smtClean="0">
                <a:solidFill>
                  <a:prstClr val="black"/>
                </a:solidFill>
              </a:rPr>
              <a:t>14 </a:t>
            </a:r>
            <a:r>
              <a:rPr lang="en-GB" sz="1700" dirty="0" smtClean="0">
                <a:solidFill>
                  <a:prstClr val="black"/>
                </a:solidFill>
              </a:rPr>
              <a:t>Financial year was held on </a:t>
            </a:r>
            <a:r>
              <a:rPr lang="en-GB" sz="1700" dirty="0" smtClean="0">
                <a:solidFill>
                  <a:prstClr val="black"/>
                </a:solidFill>
              </a:rPr>
              <a:t>16 August 2013 in Worcester.  </a:t>
            </a:r>
            <a:endParaRPr lang="en-GB" sz="1700" dirty="0" smtClean="0">
              <a:solidFill>
                <a:prstClr val="black"/>
              </a:solidFill>
            </a:endParaRPr>
          </a:p>
          <a:p>
            <a:pPr marL="457200" lvl="0" indent="-11430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700" dirty="0" smtClean="0">
                <a:solidFill>
                  <a:prstClr val="black"/>
                </a:solidFill>
              </a:rPr>
              <a:t>  The institutions </a:t>
            </a:r>
            <a:r>
              <a:rPr lang="en-GB" sz="1700" dirty="0" smtClean="0">
                <a:solidFill>
                  <a:prstClr val="black"/>
                </a:solidFill>
              </a:rPr>
              <a:t>listed </a:t>
            </a:r>
            <a:r>
              <a:rPr lang="en-GB" sz="1700" dirty="0" smtClean="0">
                <a:solidFill>
                  <a:prstClr val="black"/>
                </a:solidFill>
              </a:rPr>
              <a:t>below were invited  and made presentations  on the identified topics.</a:t>
            </a:r>
            <a:endParaRPr lang="en-GB" sz="1700" dirty="0">
              <a:solidFill>
                <a:prstClr val="black"/>
              </a:solidFill>
            </a:endParaRPr>
          </a:p>
          <a:p>
            <a:pPr marL="361950" lvl="0" indent="-361950">
              <a:lnSpc>
                <a:spcPct val="150000"/>
              </a:lnSpc>
              <a:buAutoNum type="arabicPlain" startAt="2"/>
            </a:pPr>
            <a:r>
              <a:rPr lang="en-GB" sz="1700" b="1" dirty="0" smtClean="0">
                <a:solidFill>
                  <a:prstClr val="black"/>
                </a:solidFill>
              </a:rPr>
              <a:t>National </a:t>
            </a:r>
            <a:r>
              <a:rPr lang="en-GB" sz="1700" b="1" dirty="0" smtClean="0">
                <a:solidFill>
                  <a:prstClr val="black"/>
                </a:solidFill>
              </a:rPr>
              <a:t>Treasury </a:t>
            </a:r>
            <a:endParaRPr lang="en-GB" sz="1700" b="1" dirty="0" smtClean="0">
              <a:solidFill>
                <a:prstClr val="black"/>
              </a:solidFill>
            </a:endParaRPr>
          </a:p>
          <a:p>
            <a:pPr marL="361950" lvl="0" indent="-19050">
              <a:lnSpc>
                <a:spcPct val="150000"/>
              </a:lnSpc>
              <a:buFont typeface="Wingdings" pitchFamily="2" charset="2"/>
              <a:buChar char="§"/>
            </a:pPr>
            <a:r>
              <a:rPr lang="en-GB" sz="1700" b="1" dirty="0" smtClean="0">
                <a:solidFill>
                  <a:prstClr val="black"/>
                </a:solidFill>
              </a:rPr>
              <a:t> </a:t>
            </a:r>
            <a:r>
              <a:rPr lang="en-GB" sz="1700" b="1" dirty="0">
                <a:solidFill>
                  <a:prstClr val="black"/>
                </a:solidFill>
              </a:rPr>
              <a:t>	</a:t>
            </a:r>
            <a:r>
              <a:rPr lang="en-GB" sz="1700" b="1" dirty="0" smtClean="0">
                <a:solidFill>
                  <a:prstClr val="black"/>
                </a:solidFill>
              </a:rPr>
              <a:t> </a:t>
            </a:r>
            <a:r>
              <a:rPr lang="en-GB" sz="1700" b="1" dirty="0" smtClean="0">
                <a:solidFill>
                  <a:prstClr val="black"/>
                </a:solidFill>
              </a:rPr>
              <a:t>Updates from the Office of the Chief Procurement Officer.</a:t>
            </a:r>
            <a:endParaRPr lang="en-GB" sz="1700" b="1" dirty="0" smtClean="0">
              <a:solidFill>
                <a:prstClr val="black"/>
              </a:solidFill>
            </a:endParaRPr>
          </a:p>
          <a:p>
            <a:pPr marL="688975" lvl="1" indent="-179388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1700" dirty="0" smtClean="0">
                <a:solidFill>
                  <a:prstClr val="black"/>
                </a:solidFill>
              </a:rPr>
              <a:t> </a:t>
            </a:r>
            <a:r>
              <a:rPr lang="en-US" sz="1700" dirty="0" smtClean="0">
                <a:solidFill>
                  <a:prstClr val="black"/>
                </a:solidFill>
              </a:rPr>
              <a:t>Proper platform for SCM.  </a:t>
            </a:r>
            <a:endParaRPr lang="en-US" sz="1700" dirty="0" smtClean="0">
              <a:solidFill>
                <a:prstClr val="black"/>
              </a:solidFill>
            </a:endParaRPr>
          </a:p>
          <a:p>
            <a:pPr marL="744538" indent="-23495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690563" algn="l"/>
              </a:tabLst>
              <a:defRPr/>
            </a:pPr>
            <a:r>
              <a:rPr lang="en-US" sz="1700" dirty="0" smtClean="0"/>
              <a:t>Revision of the Legislative Framework for SCM.</a:t>
            </a:r>
          </a:p>
          <a:p>
            <a:pPr marL="744538" indent="-23495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690563" algn="l"/>
              </a:tabLst>
              <a:defRPr/>
            </a:pPr>
            <a:r>
              <a:rPr lang="en-US" sz="1700" dirty="0" smtClean="0"/>
              <a:t>Address critical SCM areas Regulations 32, 36, MFMA section 33 etc.  </a:t>
            </a:r>
          </a:p>
          <a:p>
            <a:pPr marL="744538" indent="-23495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690563" algn="l"/>
              </a:tabLst>
              <a:defRPr/>
            </a:pPr>
            <a:r>
              <a:rPr lang="en-US" sz="1700" dirty="0" smtClean="0"/>
              <a:t>Training and capacity </a:t>
            </a:r>
            <a:r>
              <a:rPr lang="en-US" sz="1700" dirty="0" smtClean="0"/>
              <a:t>programmes</a:t>
            </a:r>
            <a:r>
              <a:rPr lang="en-US" sz="1700" dirty="0" smtClean="0"/>
              <a:t>. </a:t>
            </a:r>
          </a:p>
          <a:p>
            <a:pPr marL="509588" algn="just" defTabSz="444500">
              <a:lnSpc>
                <a:spcPct val="150000"/>
              </a:lnSpc>
              <a:buSzPct val="130000"/>
              <a:tabLst>
                <a:tab pos="690563" algn="l"/>
              </a:tabLst>
              <a:defRPr/>
            </a:pPr>
            <a:endParaRPr lang="en-US" sz="1700" dirty="0" smtClean="0"/>
          </a:p>
          <a:p>
            <a:pPr marL="744538" indent="-23495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690563" algn="l"/>
              </a:tabLst>
              <a:defRPr/>
            </a:pPr>
            <a:r>
              <a:rPr lang="en-US" sz="1700" b="1" dirty="0" smtClean="0"/>
              <a:t>Department </a:t>
            </a:r>
            <a:r>
              <a:rPr lang="en-US" sz="1700" b="1" dirty="0" smtClean="0"/>
              <a:t>of Trade and Industry </a:t>
            </a:r>
            <a:r>
              <a:rPr lang="en-US" sz="1700" b="1" dirty="0" smtClean="0"/>
              <a:t> 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/>
              <a:t>Updates in terms of the codes of good practice and discussion on the relevant changes.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/>
              <a:t>Update on designated sectors for local content.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/>
              <a:t>Procedures for suppliers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/>
              <a:t>Completion of all documentation for suppliers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/>
              <a:t>Discussion regarding all the problem areas</a:t>
            </a:r>
          </a:p>
          <a:p>
            <a:pPr marL="690563" indent="-180975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796925" algn="l"/>
              </a:tabLst>
              <a:defRPr/>
            </a:pPr>
            <a:r>
              <a:rPr lang="en-US" sz="1700" dirty="0" smtClean="0">
                <a:solidFill>
                  <a:srgbClr val="FF0000"/>
                </a:solidFill>
              </a:rPr>
              <a:t>Proposal from the forum was that the  DTI issue Local Content Certificates to suppliers</a:t>
            </a:r>
            <a:endParaRPr lang="en-US" sz="1100" dirty="0" smtClean="0">
              <a:solidFill>
                <a:srgbClr val="FF0000"/>
              </a:solidFill>
            </a:endParaRPr>
          </a:p>
          <a:p>
            <a:pPr marL="509588" algn="just" defTabSz="444500">
              <a:lnSpc>
                <a:spcPct val="150000"/>
              </a:lnSpc>
              <a:buSzPct val="130000"/>
              <a:tabLst>
                <a:tab pos="796925" algn="l"/>
              </a:tabLst>
              <a:defRPr/>
            </a:pPr>
            <a:r>
              <a:rPr lang="en-US" sz="1100" dirty="0" smtClean="0">
                <a:solidFill>
                  <a:srgbClr val="FF0000"/>
                </a:solidFill>
              </a:rPr>
              <a:t> </a:t>
            </a:r>
          </a:p>
          <a:p>
            <a:pPr marL="690563" algn="just" defTabSz="444500">
              <a:lnSpc>
                <a:spcPct val="150000"/>
              </a:lnSpc>
              <a:buSzPct val="130000"/>
              <a:buFont typeface="Arial" pitchFamily="34" charset="0"/>
              <a:buChar char="•"/>
              <a:tabLst>
                <a:tab pos="744538" algn="l"/>
              </a:tabLst>
              <a:defRPr/>
            </a:pPr>
            <a:endParaRPr lang="en-US" sz="1100" dirty="0" smtClean="0">
              <a:solidFill>
                <a:prstClr val="black"/>
              </a:solidFill>
            </a:endParaRPr>
          </a:p>
          <a:p>
            <a:pPr marL="542925" lvl="1" indent="-200025">
              <a:lnSpc>
                <a:spcPct val="150000"/>
              </a:lnSpc>
              <a:buNone/>
            </a:pPr>
            <a:endParaRPr lang="en-GB" sz="11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9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ZA" dirty="0" smtClean="0"/>
              <a:t>SUPPLY CHAIN MANAGEMENT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651" y="1169582"/>
            <a:ext cx="8505825" cy="4561367"/>
          </a:xfrm>
        </p:spPr>
        <p:txBody>
          <a:bodyPr>
            <a:normAutofit fontScale="25000" lnSpcReduction="20000"/>
          </a:bodyPr>
          <a:lstStyle/>
          <a:p>
            <a:pPr marL="444500" indent="-444500" algn="just" defTabSz="444500">
              <a:lnSpc>
                <a:spcPct val="90000"/>
              </a:lnSpc>
              <a:buSzPct val="130000"/>
              <a:buFont typeface="Wingdings" pitchFamily="2" charset="2"/>
              <a:buChar char="§"/>
              <a:tabLst>
                <a:tab pos="355600" algn="l"/>
              </a:tabLst>
              <a:defRPr/>
            </a:pPr>
            <a:endParaRPr lang="en-US" dirty="0" smtClean="0"/>
          </a:p>
          <a:p>
            <a:pPr marL="509588" indent="-169863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509588" algn="l"/>
              </a:tabLst>
              <a:defRPr/>
            </a:pPr>
            <a:endParaRPr lang="en-US" sz="1100" dirty="0" smtClean="0"/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r>
              <a:rPr lang="en-US" sz="5600" b="1" dirty="0" smtClean="0"/>
              <a:t>CIDB </a:t>
            </a:r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endParaRPr lang="en-US" sz="5600" b="1" dirty="0" smtClean="0"/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r>
              <a:rPr lang="en-US" sz="5600" dirty="0" smtClean="0"/>
              <a:t>Presentation on Revised CIDB Regulations.</a:t>
            </a:r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r>
              <a:rPr lang="en-US" sz="5600" dirty="0" smtClean="0"/>
              <a:t>Changes made to stimulate the market and provide more business opportunities.</a:t>
            </a:r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endParaRPr lang="en-US" sz="5600" dirty="0" smtClean="0"/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r>
              <a:rPr lang="en-US" sz="5600" b="1" dirty="0" smtClean="0"/>
              <a:t>AUDITOR –GENERAL</a:t>
            </a:r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endParaRPr lang="en-US" sz="5600" b="1" dirty="0" smtClean="0"/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r>
              <a:rPr lang="en-US" sz="5600" dirty="0" smtClean="0"/>
              <a:t>Presentation by AG on SCM  audit outcomes and focus for the current audit.</a:t>
            </a:r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endParaRPr lang="en-US" sz="5600" dirty="0" smtClean="0"/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r>
              <a:rPr lang="en-US" sz="5600" b="1" dirty="0" smtClean="0"/>
              <a:t>SABS</a:t>
            </a:r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endParaRPr lang="en-US" sz="5600" b="1" dirty="0" smtClean="0"/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r>
              <a:rPr lang="en-US" sz="5600" dirty="0" smtClean="0"/>
              <a:t>Presentation by SABS on local content verifications and initiatives </a:t>
            </a:r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r>
              <a:rPr lang="en-US" sz="5600" dirty="0" smtClean="0"/>
              <a:t>Provincial Local Content Task Team was established to address all concerns with NT and DTI</a:t>
            </a:r>
          </a:p>
          <a:p>
            <a:pPr marL="744537" indent="-4572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endParaRPr lang="en-US" sz="8000" dirty="0" smtClean="0"/>
          </a:p>
          <a:p>
            <a:pPr marL="287337" algn="just" defTabSz="444500">
              <a:lnSpc>
                <a:spcPct val="150000"/>
              </a:lnSpc>
              <a:buSzPct val="130000"/>
              <a:tabLst>
                <a:tab pos="339725" algn="l"/>
                <a:tab pos="542925" algn="l"/>
              </a:tabLst>
              <a:defRPr/>
            </a:pPr>
            <a:endParaRPr lang="en-US" sz="1900" dirty="0" smtClean="0"/>
          </a:p>
          <a:p>
            <a:pPr marL="630237" indent="-3429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endParaRPr lang="en-US" sz="2200" dirty="0" smtClean="0"/>
          </a:p>
          <a:p>
            <a:pPr marL="630237" indent="-342900" algn="just" defTabSz="444500">
              <a:lnSpc>
                <a:spcPct val="150000"/>
              </a:lnSpc>
              <a:buSzPct val="130000"/>
              <a:buFont typeface="Wingdings" pitchFamily="2" charset="2"/>
              <a:buChar char="Ø"/>
              <a:tabLst>
                <a:tab pos="339725" algn="l"/>
                <a:tab pos="542925" algn="l"/>
              </a:tabLst>
              <a:defRPr/>
            </a:pPr>
            <a:endParaRPr lang="en-US" sz="2200" dirty="0" smtClean="0"/>
          </a:p>
          <a:p>
            <a:pPr marL="339725" lvl="0" indent="-52388" defTabSz="180975">
              <a:lnSpc>
                <a:spcPct val="150000"/>
              </a:lnSpc>
              <a:buFont typeface="Wingdings" pitchFamily="2" charset="2"/>
              <a:buChar char="§"/>
            </a:pPr>
            <a:endParaRPr lang="en-ZA" sz="1200" dirty="0" smtClean="0"/>
          </a:p>
          <a:p>
            <a:pPr marL="339725" lvl="0" indent="-52388" defTabSz="180975">
              <a:lnSpc>
                <a:spcPct val="150000"/>
              </a:lnSpc>
            </a:pPr>
            <a:endParaRPr lang="en-ZA" sz="1200" dirty="0" smtClean="0"/>
          </a:p>
          <a:p>
            <a:pPr marL="339725" algn="just" defTabSz="444500">
              <a:lnSpc>
                <a:spcPct val="150000"/>
              </a:lnSpc>
              <a:buSzPct val="130000"/>
              <a:tabLst>
                <a:tab pos="339725" algn="l"/>
              </a:tabLst>
              <a:defRPr/>
            </a:pPr>
            <a:r>
              <a:rPr lang="en-US" sz="1200" dirty="0" smtClean="0"/>
              <a:t>	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1800" dirty="0" smtClean="0"/>
              <a:t>							</a:t>
            </a:r>
            <a:r>
              <a:rPr lang="en-ZA" sz="1800" dirty="0" smtClean="0">
                <a:solidFill>
                  <a:schemeClr val="bg1"/>
                </a:solidFill>
              </a:rPr>
              <a:t>Documents </a:t>
            </a:r>
            <a:r>
              <a:rPr lang="en-ZA" sz="1800" dirty="0" smtClean="0">
                <a:solidFill>
                  <a:schemeClr val="bg1"/>
                </a:solidFill>
              </a:rPr>
              <a:t>for calculation of Local Content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bg1"/>
                </a:solidFill>
              </a:rPr>
              <a:t>Standard bidding document (SBD / MBD 6.2)</a:t>
            </a:r>
          </a:p>
          <a:p>
            <a:pPr>
              <a:buFontTx/>
              <a:buChar char="-"/>
            </a:pPr>
            <a:r>
              <a:rPr lang="en-ZA" sz="1400" i="1" dirty="0" smtClean="0">
                <a:solidFill>
                  <a:schemeClr val="bg1"/>
                </a:solidFill>
              </a:rPr>
              <a:t>Latest version published by the National Treasury</a:t>
            </a:r>
          </a:p>
          <a:p>
            <a:pPr>
              <a:buFontTx/>
              <a:buChar char="-"/>
            </a:pPr>
            <a:r>
              <a:rPr lang="en-ZA" sz="1400" i="1" dirty="0" smtClean="0">
                <a:solidFill>
                  <a:schemeClr val="bg1"/>
                </a:solidFill>
              </a:rPr>
              <a:t>Should forms part of the bid document for all designated products</a:t>
            </a:r>
          </a:p>
          <a:p>
            <a:pPr>
              <a:buFontTx/>
              <a:buChar char="-"/>
            </a:pPr>
            <a:r>
              <a:rPr lang="en-ZA" sz="1400" i="1" dirty="0" smtClean="0">
                <a:hlinkClick r:id="rId2"/>
              </a:rPr>
              <a:t>http://www.treasury.gov.za/divisions/sf/sc/default.aspx</a:t>
            </a:r>
            <a:endParaRPr lang="en-ZA" sz="1400" i="1" dirty="0" smtClean="0"/>
          </a:p>
          <a:p>
            <a:pPr>
              <a:buFontTx/>
              <a:buChar char="-"/>
            </a:pPr>
            <a:endParaRPr lang="en-ZA" sz="1400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bg1"/>
                </a:solidFill>
              </a:rPr>
              <a:t>SATS 1286: 2011 (SABS technical specification)</a:t>
            </a:r>
          </a:p>
          <a:p>
            <a:r>
              <a:rPr lang="en-ZA" sz="1800" dirty="0" smtClean="0">
                <a:solidFill>
                  <a:schemeClr val="bg1"/>
                </a:solidFill>
              </a:rPr>
              <a:t>Standard approach for the calculation of local content</a:t>
            </a:r>
          </a:p>
          <a:p>
            <a:pPr>
              <a:buFontTx/>
              <a:buChar char="-"/>
            </a:pPr>
            <a:r>
              <a:rPr lang="en-ZA" sz="1400" dirty="0" smtClean="0">
                <a:solidFill>
                  <a:schemeClr val="bg1"/>
                </a:solidFill>
              </a:rPr>
              <a:t>Can be downloaded from </a:t>
            </a:r>
            <a:r>
              <a:rPr lang="en-ZA" sz="1400" dirty="0" smtClean="0">
                <a:solidFill>
                  <a:schemeClr val="bg1"/>
                </a:solidFill>
                <a:hlinkClick r:id="rId3"/>
              </a:rPr>
              <a:t>http://www.thedti.gov.za/industrial_development/ip.jsp</a:t>
            </a:r>
            <a:endParaRPr lang="en-ZA" sz="1400" dirty="0" smtClean="0">
              <a:solidFill>
                <a:schemeClr val="bg1"/>
              </a:solidFill>
            </a:endParaRPr>
          </a:p>
          <a:p>
            <a:pPr>
              <a:buFontTx/>
              <a:buNone/>
            </a:pPr>
            <a:endParaRPr lang="en-ZA" sz="1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q"/>
            </a:pPr>
            <a:r>
              <a:rPr lang="en-ZA" dirty="0" smtClean="0">
                <a:solidFill>
                  <a:schemeClr val="bg1"/>
                </a:solidFill>
              </a:rPr>
              <a:t>Guidance document for calculation of local content</a:t>
            </a:r>
          </a:p>
          <a:p>
            <a:pPr>
              <a:buFontTx/>
              <a:buChar char="-"/>
            </a:pPr>
            <a:r>
              <a:rPr lang="en-ZA" sz="1400" dirty="0" smtClean="0">
                <a:solidFill>
                  <a:schemeClr val="bg1"/>
                </a:solidFill>
              </a:rPr>
              <a:t>Can be downloaded from </a:t>
            </a:r>
            <a:r>
              <a:rPr lang="en-ZA" sz="1400" dirty="0" smtClean="0">
                <a:solidFill>
                  <a:schemeClr val="bg1"/>
                </a:solidFill>
                <a:hlinkClick r:id="rId3"/>
              </a:rPr>
              <a:t>http://www.thedti.gov.za/industrial_development/ip.jsp</a:t>
            </a:r>
            <a:endParaRPr lang="en-ZA" sz="1400" dirty="0" smtClean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endParaRPr lang="en-ZA" sz="1400" dirty="0" smtClean="0"/>
          </a:p>
          <a:p>
            <a:pPr>
              <a:buFontTx/>
              <a:buNone/>
            </a:pPr>
            <a:endParaRPr lang="en-ZA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9D428C-A9BF-4A13-90BD-95C9C761B7A2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38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5B4E78-C29A-400A-99E1-D9E82943F6D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9219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sz="2400" dirty="0" smtClean="0"/>
              <a:t>Designated sectors</a:t>
            </a:r>
          </a:p>
        </p:txBody>
      </p:sp>
      <p:graphicFrame>
        <p:nvGraphicFramePr>
          <p:cNvPr id="922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9691660"/>
              </p:ext>
            </p:extLst>
          </p:nvPr>
        </p:nvGraphicFramePr>
        <p:xfrm>
          <a:off x="808038" y="1839913"/>
          <a:ext cx="7251700" cy="475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Document" r:id="rId3" imgW="6584114" imgH="4315352" progId="Word.Document.12">
                  <p:embed/>
                </p:oleObj>
              </mc:Choice>
              <mc:Fallback>
                <p:oleObj name="Document" r:id="rId3" imgW="6584114" imgH="4315352" progId="Word.Documen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8038" y="1839913"/>
                        <a:ext cx="7251700" cy="475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221" name="Picture 11" descr="http://t2.gstatic.com/images?q=tbn:ANd9GcSWmke0Ly9j-Xz1jza7sd4ZlqzHAf0efKGSZl0w5Hoh8K6xGLf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21657" y="33873"/>
            <a:ext cx="1071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2" descr="http://images.cdn2.inmagine.com/168nwm/rubberball/rbvs016/rbvs016037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93219" y="33873"/>
            <a:ext cx="785813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2" descr="Image of a Metrorail train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71875" y="-17463"/>
            <a:ext cx="128587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4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14875" y="-17463"/>
            <a:ext cx="1571625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5" name="Picture 6" descr="http://t1.gstatic.com/images?q=tbn:ANd9GcR6Z4Di2RW7pbcH4zjUAc1cZVBo3aVf6aWx53rwbUBZWa23ZOzOE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6500" y="-37565"/>
            <a:ext cx="1071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6" name="Picture 3" descr="C:\Users\GFourie\Documents\My Documents\1. Green and Energy Efficient Industries\presentations\solar-collector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358062" y="-66324"/>
            <a:ext cx="1071562" cy="1214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8969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69130"/>
            <a:ext cx="8229600" cy="66320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z="2800" b="1" dirty="0" smtClean="0"/>
              <a:t> </a:t>
            </a:r>
            <a:endParaRPr lang="en-ZA" sz="2800" dirty="0">
              <a:solidFill>
                <a:schemeClr val="bg1"/>
              </a:solidFill>
            </a:endParaRPr>
          </a:p>
        </p:txBody>
      </p:sp>
      <p:sp>
        <p:nvSpPr>
          <p:cNvPr id="614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96733" y="785445"/>
            <a:ext cx="7920037" cy="5617675"/>
          </a:xfrm>
          <a:prstGeom prst="rect">
            <a:avLst/>
          </a:prstGeom>
        </p:spPr>
        <p:txBody>
          <a:bodyPr/>
          <a:lstStyle/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r>
              <a:rPr lang="en-US" sz="1600" b="1" dirty="0" smtClean="0">
                <a:solidFill>
                  <a:schemeClr val="bg1"/>
                </a:solidFill>
              </a:rPr>
              <a:t>CIDB Amendments </a:t>
            </a:r>
            <a:r>
              <a:rPr lang="en-US" sz="1600" b="1" dirty="0">
                <a:solidFill>
                  <a:schemeClr val="bg1"/>
                </a:solidFill>
              </a:rPr>
              <a:t>– </a:t>
            </a:r>
            <a:r>
              <a:rPr lang="en-ZA" sz="1600" b="1" dirty="0">
                <a:solidFill>
                  <a:schemeClr val="bg1"/>
                </a:solidFill>
              </a:rPr>
              <a:t>Annual Turnover</a:t>
            </a:r>
            <a:endParaRPr lang="en-US" sz="16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28" y="2308559"/>
            <a:ext cx="6441559" cy="3046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4821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26790"/>
            <a:ext cx="8229600" cy="663208"/>
          </a:xfrm>
          <a:prstGeom prst="rect">
            <a:avLst/>
          </a:prstGeom>
        </p:spPr>
        <p:txBody>
          <a:bodyPr/>
          <a:lstStyle/>
          <a:p>
            <a:r>
              <a:rPr lang="en-US" sz="1000" b="1" dirty="0" smtClean="0">
                <a:solidFill>
                  <a:schemeClr val="bg1"/>
                </a:solidFill>
              </a:rPr>
              <a:t>				</a:t>
            </a:r>
            <a:br>
              <a:rPr lang="en-US" sz="1000" b="1" dirty="0" smtClean="0">
                <a:solidFill>
                  <a:schemeClr val="bg1"/>
                </a:solidFill>
              </a:rPr>
            </a:br>
            <a:r>
              <a:rPr lang="en-US" sz="1000" b="1" dirty="0">
                <a:solidFill>
                  <a:schemeClr val="bg1"/>
                </a:solidFill>
              </a:rPr>
              <a:t>	</a:t>
            </a:r>
            <a:r>
              <a:rPr lang="en-US" sz="1000" b="1" dirty="0" smtClean="0">
                <a:solidFill>
                  <a:schemeClr val="bg1"/>
                </a:solidFill>
              </a:rPr>
              <a:t>							</a:t>
            </a:r>
            <a:r>
              <a:rPr lang="en-US" sz="1600" b="1" dirty="0" smtClean="0">
                <a:solidFill>
                  <a:schemeClr val="bg1"/>
                </a:solidFill>
              </a:rPr>
              <a:t>Amendments </a:t>
            </a:r>
            <a:r>
              <a:rPr lang="en-US" sz="1600" b="1" dirty="0">
                <a:solidFill>
                  <a:schemeClr val="bg1"/>
                </a:solidFill>
              </a:rPr>
              <a:t>– </a:t>
            </a:r>
            <a:r>
              <a:rPr lang="en-ZA" sz="1600" b="1" dirty="0">
                <a:solidFill>
                  <a:schemeClr val="bg1"/>
                </a:solidFill>
              </a:rPr>
              <a:t>Largest Contract (Track Record)</a:t>
            </a:r>
            <a:r>
              <a:rPr lang="en-ZA" sz="1600" dirty="0">
                <a:solidFill>
                  <a:schemeClr val="bg1"/>
                </a:solidFill>
              </a:rPr>
              <a:t/>
            </a:r>
            <a:br>
              <a:rPr lang="en-ZA" sz="1600" dirty="0">
                <a:solidFill>
                  <a:schemeClr val="bg1"/>
                </a:solidFill>
              </a:rPr>
            </a:br>
            <a:r>
              <a:rPr lang="en-ZA" sz="2000" dirty="0">
                <a:solidFill>
                  <a:schemeClr val="bg1"/>
                </a:solidFill>
              </a:rPr>
              <a:t/>
            </a:r>
            <a:br>
              <a:rPr lang="en-ZA" sz="2000" dirty="0">
                <a:solidFill>
                  <a:schemeClr val="bg1"/>
                </a:solidFill>
              </a:rPr>
            </a:br>
            <a:endParaRPr lang="en-ZA" sz="2000" dirty="0"/>
          </a:p>
        </p:txBody>
      </p:sp>
      <p:sp>
        <p:nvSpPr>
          <p:cNvPr id="6147" name="Text Box 4"/>
          <p:cNvSpPr>
            <a:spLocks noGrp="1" noChangeArrowheads="1"/>
          </p:cNvSpPr>
          <p:nvPr>
            <p:ph type="body" idx="4294967295"/>
          </p:nvPr>
        </p:nvSpPr>
        <p:spPr>
          <a:xfrm>
            <a:off x="196733" y="848509"/>
            <a:ext cx="7920037" cy="5617675"/>
          </a:xfrm>
          <a:prstGeom prst="rect">
            <a:avLst/>
          </a:prstGeom>
        </p:spPr>
        <p:txBody>
          <a:bodyPr/>
          <a:lstStyle/>
          <a:p>
            <a:endParaRPr lang="en-ZA" sz="1600" dirty="0" smtClean="0"/>
          </a:p>
          <a:p>
            <a:endParaRPr lang="en-ZA" sz="1600" dirty="0"/>
          </a:p>
          <a:p>
            <a:endParaRPr lang="en-ZA" sz="16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1826" y="1925960"/>
            <a:ext cx="6168196" cy="3626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68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GSA-presentation_PP-background_23 blo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4495" y="185035"/>
            <a:ext cx="752527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600" baseline="30000" dirty="0" smtClean="0">
                <a:solidFill>
                  <a:srgbClr val="FFFFFF"/>
                </a:solidFill>
                <a:latin typeface="Calibri"/>
                <a:cs typeface="Calibri"/>
              </a:rPr>
              <a:t>SCM audit report findings</a:t>
            </a:r>
            <a:r>
              <a:rPr lang="en-GB" sz="4600" dirty="0" smtClean="0">
                <a:solidFill>
                  <a:srgbClr val="FFFFFF"/>
                </a:solidFill>
                <a:latin typeface="Calibri"/>
                <a:cs typeface="Calibri"/>
              </a:rPr>
              <a:t>  </a:t>
            </a:r>
            <a:endParaRPr lang="en-GB" sz="4600" baseline="30000" dirty="0" smtClean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190591" y="6356350"/>
            <a:ext cx="4300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400" dirty="0" smtClean="0">
                <a:solidFill>
                  <a:schemeClr val="bg1"/>
                </a:solidFill>
              </a:rPr>
              <a:t>10</a:t>
            </a:r>
            <a:endParaRPr lang="en-ZA" sz="140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496" y="677227"/>
            <a:ext cx="7315208" cy="5679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440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slide 13_ne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-9525"/>
            <a:ext cx="9172576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1763713" y="1268413"/>
            <a:ext cx="67691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b="1" i="0" dirty="0">
                <a:solidFill>
                  <a:srgbClr val="363636"/>
                </a:solidFill>
                <a:latin typeface="Calibri" pitchFamily="34" charset="0"/>
              </a:rPr>
              <a:t>LOCAL CONTENT VERIFICATION PROCESS FLOW</a:t>
            </a:r>
          </a:p>
          <a:p>
            <a:pPr marL="342900" indent="-342900">
              <a:spcBef>
                <a:spcPct val="20000"/>
              </a:spcBef>
            </a:pPr>
            <a:endParaRPr lang="en-US" sz="1600" i="0" dirty="0">
              <a:solidFill>
                <a:srgbClr val="363636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r>
              <a:rPr lang="en-ZA" b="1" i="0" dirty="0">
                <a:solidFill>
                  <a:srgbClr val="0D0D0D"/>
                </a:solidFill>
                <a:latin typeface="Calibri" pitchFamily="34" charset="0"/>
              </a:rPr>
              <a:t>VERIFICATION AUDIT CONDUCTED IN TWO PARTS:</a:t>
            </a:r>
          </a:p>
          <a:p>
            <a:pPr marL="800100" lvl="1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ü"/>
            </a:pPr>
            <a:r>
              <a:rPr lang="en-ZA" b="1" i="0" dirty="0">
                <a:solidFill>
                  <a:srgbClr val="0D0D0D"/>
                </a:solidFill>
                <a:latin typeface="Calibri" pitchFamily="34" charset="0"/>
              </a:rPr>
              <a:t>VERIFICATION OF THE DOCUMENTATION TO ENSURE LOCAL CONTENT IS AS PER THE DESIGNATED REQUIREMENT.</a:t>
            </a:r>
          </a:p>
          <a:p>
            <a:pPr marL="800100" lvl="1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Wingdings" pitchFamily="2" charset="2"/>
              <a:buChar char="ü"/>
            </a:pPr>
            <a:r>
              <a:rPr lang="en-ZA" b="1" i="0" dirty="0">
                <a:solidFill>
                  <a:srgbClr val="000000"/>
                </a:solidFill>
                <a:latin typeface="Calibri" pitchFamily="34" charset="0"/>
              </a:rPr>
              <a:t>FACTORY SHOP FLOOR TECHNICAL VERIFICATION OF THE LOCAL CONTENT AS DESCRIBED IN THE DOCUMENTATION VERIFIED ABOVE</a:t>
            </a:r>
          </a:p>
          <a:p>
            <a:pPr marL="342900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r>
              <a:rPr lang="en-ZA" b="1" i="0" dirty="0">
                <a:solidFill>
                  <a:srgbClr val="000000"/>
                </a:solidFill>
                <a:latin typeface="Calibri" pitchFamily="34" charset="0"/>
              </a:rPr>
              <a:t>THE AUDIT WILL CONSIST OF AT LEAST TWO TIERS AT THE FINAL ASSEMBLY LEVEL AND SUB-ASSEMBLY LEVEL DEPENDING ON THE DISCUSSIONS WITH </a:t>
            </a:r>
            <a:r>
              <a:rPr lang="en-ZA" b="1" dirty="0">
                <a:solidFill>
                  <a:srgbClr val="000000"/>
                </a:solidFill>
                <a:latin typeface="Calibri" pitchFamily="34" charset="0"/>
              </a:rPr>
              <a:t>the </a:t>
            </a:r>
            <a:r>
              <a:rPr lang="en-ZA" b="1" dirty="0">
                <a:solidFill>
                  <a:srgbClr val="000000"/>
                </a:solidFill>
                <a:latin typeface="Calibri" pitchFamily="34" charset="0"/>
              </a:rPr>
              <a:t>dti</a:t>
            </a:r>
            <a:r>
              <a:rPr lang="en-ZA" b="1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ZA" b="1" i="0" dirty="0">
                <a:solidFill>
                  <a:srgbClr val="000000"/>
                </a:solidFill>
                <a:latin typeface="Calibri" pitchFamily="34" charset="0"/>
              </a:rPr>
              <a:t>OR RELEVANT STATE ORGANISATION.</a:t>
            </a:r>
          </a:p>
          <a:p>
            <a:pPr marL="800100" lvl="1" indent="-342900" algn="just">
              <a:lnSpc>
                <a:spcPct val="150000"/>
              </a:lnSpc>
              <a:buClr>
                <a:srgbClr val="0D0D0D"/>
              </a:buClr>
              <a:buSzPct val="70000"/>
              <a:buFont typeface="Arial" pitchFamily="34" charset="0"/>
              <a:buChar char="•"/>
            </a:pPr>
            <a:endParaRPr lang="en-ZA" b="1" i="0" dirty="0">
              <a:solidFill>
                <a:srgbClr val="0D0D0D"/>
              </a:solidFill>
              <a:latin typeface="Calibri" pitchFamily="34" charset="0"/>
            </a:endParaRPr>
          </a:p>
          <a:p>
            <a:pPr marL="342900" indent="-342900" algn="just">
              <a:lnSpc>
                <a:spcPct val="150000"/>
              </a:lnSpc>
              <a:spcBef>
                <a:spcPct val="20000"/>
              </a:spcBef>
              <a:buClr>
                <a:srgbClr val="E90505"/>
              </a:buClr>
              <a:buFont typeface="Wingdings" pitchFamily="2" charset="2"/>
              <a:buChar char="ü"/>
            </a:pPr>
            <a:endParaRPr lang="en-US" dirty="0">
              <a:solidFill>
                <a:srgbClr val="000000"/>
              </a:solidFill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  <a:buClr>
                <a:srgbClr val="0D0D0D"/>
              </a:buClr>
              <a:buSzPct val="70000"/>
              <a:buFont typeface="Arial" pitchFamily="34" charset="0"/>
              <a:buAutoNum type="arabicPeriod"/>
            </a:pPr>
            <a:endParaRPr lang="en-US" b="1" i="0" dirty="0">
              <a:solidFill>
                <a:srgbClr val="0D0D0D"/>
              </a:solidFill>
              <a:latin typeface="Calibri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157788"/>
            <a:ext cx="1397000" cy="1223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2962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339</Words>
  <Application>Microsoft Office PowerPoint</Application>
  <PresentationFormat>On-screen Show (4:3)</PresentationFormat>
  <Paragraphs>90</Paragraphs>
  <Slides>11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Office Theme</vt:lpstr>
      <vt:lpstr>Custom Design</vt:lpstr>
      <vt:lpstr>2_Custom Design</vt:lpstr>
      <vt:lpstr>Microsoft Word Document</vt:lpstr>
      <vt:lpstr>SUPPLY CHAIN MANAGEMENT:  CFO FORUM MEETING 6 SEPTEMBER  2013 </vt:lpstr>
      <vt:lpstr>SUPPLY CHAIN MANAGEMENT</vt:lpstr>
      <vt:lpstr>SUPPLY CHAIN MANAGEMENT</vt:lpstr>
      <vt:lpstr>       Documents for calculation of Local Content</vt:lpstr>
      <vt:lpstr>Designated sectors</vt:lpstr>
      <vt:lpstr> </vt:lpstr>
      <vt:lpstr>             Amendments – Largest Contract (Track Record)  </vt:lpstr>
      <vt:lpstr>PowerPoint Presentation</vt:lpstr>
      <vt:lpstr>PowerPoint Presentation</vt:lpstr>
      <vt:lpstr>PowerPoint Presentation</vt:lpstr>
      <vt:lpstr>  </vt:lpstr>
    </vt:vector>
  </TitlesOfParts>
  <Company>YWood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sub-title  Date of presentation</dc:title>
  <dc:creator>Marios</dc:creator>
  <cp:lastModifiedBy>Rodney Moolman</cp:lastModifiedBy>
  <cp:revision>371</cp:revision>
  <cp:lastPrinted>2012-04-16T11:39:48Z</cp:lastPrinted>
  <dcterms:created xsi:type="dcterms:W3CDTF">2011-10-06T13:46:04Z</dcterms:created>
  <dcterms:modified xsi:type="dcterms:W3CDTF">2013-09-04T10:34:13Z</dcterms:modified>
</cp:coreProperties>
</file>