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5" r:id="rId3"/>
    <p:sldMasterId id="2147483692" r:id="rId4"/>
    <p:sldMasterId id="2147483699" r:id="rId5"/>
  </p:sldMasterIdLst>
  <p:notesMasterIdLst>
    <p:notesMasterId r:id="rId13"/>
  </p:notesMasterIdLst>
  <p:sldIdLst>
    <p:sldId id="265" r:id="rId6"/>
    <p:sldId id="258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af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8FADB-CC9E-4670-9DDD-3C30567DA611}" type="datetimeFigureOut">
              <a:rPr lang="af-ZA" smtClean="0"/>
              <a:t>2021-01-28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59317-4E9C-46E9-9589-CB3EEBC18AA2}" type="slidenum">
              <a:rPr lang="af-ZA" smtClean="0"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8663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90058" cy="14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90058" cy="137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929005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4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6436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28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313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19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34" y="1268413"/>
            <a:ext cx="11904133" cy="5473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27337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40409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11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988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512491" y="5810673"/>
            <a:ext cx="1505940" cy="9928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1639" y="3000047"/>
            <a:ext cx="8832981" cy="1066801"/>
          </a:xfrm>
        </p:spPr>
        <p:txBody>
          <a:bodyPr/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42626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3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791563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0512491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NDO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38" y="6006430"/>
            <a:ext cx="2820459" cy="7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781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63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52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63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106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4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4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62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9440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45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1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2800B4-EFB5-47C7-869B-C6D663504982}" type="datetime1">
              <a:rPr lang="en-US" smtClean="0">
                <a:solidFill>
                  <a:prstClr val="black"/>
                </a:solidFill>
              </a:rPr>
              <a:pPr/>
              <a:t>1/28/2021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07F28-54A2-42BF-9A12-530212B34B4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39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01108-C480-4D60-AC87-5E26CA168208}" type="datetime1">
              <a:rPr lang="en-US" smtClean="0">
                <a:solidFill>
                  <a:prstClr val="black"/>
                </a:solidFill>
              </a:rPr>
              <a:pPr/>
              <a:t>1/28/2021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43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6279" b="12798"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541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1555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01108-C480-4D60-AC87-5E26CA16820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603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32F0C-CFEF-4764-A761-A8AD09E49DD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DFC38-58BD-47D8-8F8D-5A13C9E848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EA07C-EE9C-40C2-ADB5-5ED734F62BC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5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41" y="1500327"/>
            <a:ext cx="5344859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061" y="1500327"/>
            <a:ext cx="5346671" cy="4351223"/>
          </a:xfrm>
        </p:spPr>
        <p:txBody>
          <a:bodyPr/>
          <a:lstStyle>
            <a:lvl1pPr>
              <a:defRPr sz="1973"/>
            </a:lvl1pPr>
            <a:lvl2pPr>
              <a:defRPr sz="1633"/>
            </a:lvl2pPr>
            <a:lvl3pPr>
              <a:defRPr sz="1429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3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10" Type="http://schemas.openxmlformats.org/officeDocument/2006/relationships/image" Target="../media/image4.png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9376" y="6080006"/>
            <a:ext cx="1956363" cy="633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2606"/>
          <a:stretch/>
        </p:blipFill>
        <p:spPr>
          <a:xfrm>
            <a:off x="5588240" y="6080006"/>
            <a:ext cx="1015520" cy="6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t="6042" b="4962"/>
          <a:stretch/>
        </p:blipFill>
        <p:spPr>
          <a:xfrm>
            <a:off x="10776520" y="6080006"/>
            <a:ext cx="1005750" cy="633600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20245-90A5-4BD6-A407-91F562333384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62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2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17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774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219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7" r:id="rId3"/>
    <p:sldLayoutId id="2147483698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9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88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C0296-10A1-467A-8459-D0A9DDBBC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800" b="1" dirty="0"/>
              <a:t>Overview of the vaccines</a:t>
            </a:r>
            <a:endParaRPr lang="en-ZA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836AA-81F9-4330-9AB8-962BE5597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937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Aztra</a:t>
            </a:r>
            <a:r>
              <a:rPr lang="en-ZA" sz="4000" b="1" dirty="0">
                <a:solidFill>
                  <a:schemeClr val="bg1"/>
                </a:solidFill>
              </a:rPr>
              <a:t> Zeneca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205345"/>
            <a:ext cx="11790218" cy="4570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Trade name: </a:t>
            </a:r>
            <a:r>
              <a:rPr lang="en-ZA" sz="2100" dirty="0"/>
              <a:t>SII product called COVISHIELD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Viral Vector (Genetically Modified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62%-90% (different trails)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Dose interval: </a:t>
            </a:r>
            <a:r>
              <a:rPr lang="en-ZA" sz="2100" dirty="0"/>
              <a:t>4-12 weeks (12 weeks recommended </a:t>
            </a:r>
          </a:p>
          <a:p>
            <a:r>
              <a:rPr lang="en-ZA" sz="2100" dirty="0"/>
              <a:t>     by the MAC)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2-8°C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af-ZA" sz="2100" dirty="0"/>
              <a:t>M</a:t>
            </a:r>
            <a:r>
              <a:rPr lang="af-ZA" sz="2100" dirty="0">
                <a:ea typeface="Arial" panose="020B0604020202020204" pitchFamily="34" charset="0"/>
              </a:rPr>
              <a:t>ild to moderate in severity and usually resolve</a:t>
            </a:r>
          </a:p>
          <a:p>
            <a:r>
              <a:rPr lang="af-ZA" sz="2100" dirty="0">
                <a:ea typeface="Arial" panose="020B0604020202020204" pitchFamily="34" charset="0"/>
              </a:rPr>
              <a:t>     within a few days of vaccination </a:t>
            </a:r>
            <a:r>
              <a:rPr lang="en-ZA" sz="2100" dirty="0">
                <a:ea typeface="Arial" panose="020B0604020202020204" pitchFamily="34" charset="0"/>
              </a:rPr>
              <a:t>injection</a:t>
            </a:r>
            <a:r>
              <a:rPr lang="af-ZA" sz="2100" dirty="0">
                <a:ea typeface="Arial" panose="020B0604020202020204" pitchFamily="34" charset="0"/>
              </a:rPr>
              <a:t> site tenderness; </a:t>
            </a:r>
          </a:p>
          <a:p>
            <a:r>
              <a:rPr lang="af-ZA" sz="2100" dirty="0">
                <a:ea typeface="Arial" panose="020B0604020202020204" pitchFamily="34" charset="0"/>
              </a:rPr>
              <a:t>      injection site pain, headache, fatigue; myalgia, malaise; pyrexia, </a:t>
            </a:r>
          </a:p>
          <a:p>
            <a:r>
              <a:rPr lang="af-ZA" sz="2100" dirty="0">
                <a:ea typeface="Arial" panose="020B0604020202020204" pitchFamily="34" charset="0"/>
              </a:rPr>
              <a:t>     chills; and arthralgia, nausea</a:t>
            </a:r>
            <a:endParaRPr lang="en-ZA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f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67" y="1240795"/>
            <a:ext cx="3653910" cy="2734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18" y="3975334"/>
            <a:ext cx="4101809" cy="27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Pfizer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63784"/>
            <a:ext cx="11790218" cy="5586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mRNA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Dose interval: </a:t>
            </a:r>
            <a:r>
              <a:rPr lang="en-ZA" sz="2100" dirty="0"/>
              <a:t>21 days apart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Vaccine require reconstitution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-70°C during storage and distribution, at vaccination site </a:t>
            </a:r>
          </a:p>
          <a:p>
            <a:r>
              <a:rPr lang="en-ZA" sz="2100" dirty="0"/>
              <a:t>     could be stored at 2-8°C for 120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Side effects (such as fever, chills, tiredness, and </a:t>
            </a:r>
          </a:p>
          <a:p>
            <a:r>
              <a:rPr lang="en-US" sz="2100" dirty="0"/>
              <a:t>     headache) throughout the body were more common after the</a:t>
            </a:r>
          </a:p>
          <a:p>
            <a:r>
              <a:rPr lang="en-US" sz="2100" dirty="0"/>
              <a:t>     second dose of the vaccine. Most side effects were mild to </a:t>
            </a:r>
          </a:p>
          <a:p>
            <a:r>
              <a:rPr lang="en-US" sz="2100" dirty="0"/>
              <a:t>     moderate.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Allergic reaction could occur within 4 hours of</a:t>
            </a:r>
          </a:p>
          <a:p>
            <a:r>
              <a:rPr lang="en-US" sz="2100" i="1" dirty="0">
                <a:solidFill>
                  <a:srgbClr val="000000"/>
                </a:solidFill>
              </a:rPr>
              <a:t> getting vaccinated, including symptoms such as hives, swelling, </a:t>
            </a:r>
          </a:p>
          <a:p>
            <a:r>
              <a:rPr lang="en-US" sz="2100" i="1" dirty="0">
                <a:solidFill>
                  <a:srgbClr val="000000"/>
                </a:solidFill>
              </a:rPr>
              <a:t>or wheezing (respiratory distress).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This includes allergic reactions to polyethylene glycol (PEG) and </a:t>
            </a:r>
          </a:p>
          <a:p>
            <a:r>
              <a:rPr lang="en-US" sz="2100" i="1" dirty="0" err="1">
                <a:solidFill>
                  <a:srgbClr val="000000"/>
                </a:solidFill>
              </a:rPr>
              <a:t>polysorbate</a:t>
            </a:r>
            <a:endParaRPr lang="af-ZA" sz="21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1205345"/>
            <a:ext cx="4023360" cy="2682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67" y="4091745"/>
            <a:ext cx="4023360" cy="2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J&amp;J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5346748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af-ZA" sz="2100" dirty="0"/>
              <a:t>Ad26 Viral vector vaccine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</a:t>
            </a:r>
            <a:r>
              <a:rPr lang="en-ZA" sz="2100" dirty="0"/>
              <a:t>: Currently in phase III -Target efficacy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/>
              <a:t>2-8°C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Initial safety information released for the vaccine shows that the most common reactions after the vaccine was administered included: Injection site pain, Fatigue, Headache, Muscle aches. </a:t>
            </a:r>
          </a:p>
          <a:p>
            <a:pPr fontAlgn="base"/>
            <a:r>
              <a:rPr lang="en-US" sz="2100" dirty="0"/>
              <a:t>Phase III clinical trail in progress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91" y="2144370"/>
            <a:ext cx="5346748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Sinovac</a:t>
            </a:r>
            <a:r>
              <a:rPr lang="en-ZA" sz="4000" b="1" dirty="0">
                <a:solidFill>
                  <a:schemeClr val="bg1"/>
                </a:solidFill>
              </a:rPr>
              <a:t>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7011266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Inactivated vaccine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50%-70% (different trial results)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14 day interval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 vaccine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2-8°C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Most adverse reactions were mild, with the most </a:t>
            </a:r>
          </a:p>
          <a:p>
            <a:r>
              <a:rPr lang="en-US" sz="2100" dirty="0"/>
              <a:t>common symptom being injection-site pain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87" y="1362699"/>
            <a:ext cx="3676340" cy="254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09" y="4121677"/>
            <a:ext cx="3674018" cy="24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Sputnik V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149926"/>
            <a:ext cx="11790218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Adenoviral vector vaccine 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21 day interval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Reconstitution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2-8°C (freeze dried) require diluent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Side-effects: </a:t>
            </a:r>
            <a:r>
              <a:rPr lang="en-US" sz="2100" dirty="0"/>
              <a:t>Most adverse reactions were mild, </a:t>
            </a:r>
            <a:r>
              <a:rPr lang="en-US" sz="2100" dirty="0">
                <a:solidFill>
                  <a:srgbClr val="000000"/>
                </a:solidFill>
              </a:rPr>
              <a:t>include a </a:t>
            </a:r>
          </a:p>
          <a:p>
            <a:r>
              <a:rPr lang="en-US" sz="2100" dirty="0">
                <a:solidFill>
                  <a:srgbClr val="000000"/>
                </a:solidFill>
              </a:rPr>
              <a:t>     fever of 38°C, headaches and muscle pain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1149926"/>
            <a:ext cx="3934691" cy="2622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5" y="4117471"/>
            <a:ext cx="3934691" cy="24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96982"/>
            <a:ext cx="950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 err="1">
                <a:solidFill>
                  <a:schemeClr val="bg1"/>
                </a:solidFill>
              </a:rPr>
              <a:t>Moderna</a:t>
            </a:r>
            <a:r>
              <a:rPr lang="en-ZA" sz="4000" b="1" dirty="0">
                <a:solidFill>
                  <a:schemeClr val="bg1"/>
                </a:solidFill>
              </a:rPr>
              <a:t> Vaccine </a:t>
            </a:r>
            <a:endParaRPr lang="af-ZA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8" y="1213425"/>
            <a:ext cx="1179021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Technology: </a:t>
            </a:r>
            <a:r>
              <a:rPr lang="en-ZA" sz="2100" dirty="0"/>
              <a:t>mRNA</a:t>
            </a:r>
            <a:endParaRPr lang="af-ZA" sz="2100" dirty="0">
              <a:solidFill>
                <a:srgbClr val="2121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Efficacy: </a:t>
            </a:r>
            <a:r>
              <a:rPr lang="en-ZA" sz="2100" dirty="0"/>
              <a:t>94.5%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Number of doses required: </a:t>
            </a:r>
            <a:r>
              <a:rPr lang="en-ZA" sz="2100" dirty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Dose interval: </a:t>
            </a:r>
            <a:r>
              <a:rPr lang="en-ZA" sz="2100" dirty="0">
                <a:solidFill>
                  <a:prstClr val="black"/>
                </a:solidFill>
              </a:rPr>
              <a:t>28 day interval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dirty="0"/>
              <a:t>Administered in the Deltoid muscle with needle/syringe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100" dirty="0"/>
              <a:t>Fully liquid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/>
              <a:t>Storage: </a:t>
            </a:r>
            <a:r>
              <a:rPr lang="en-ZA" sz="2100" dirty="0">
                <a:solidFill>
                  <a:prstClr val="black"/>
                </a:solidFill>
              </a:rPr>
              <a:t>-20°C distribution storage  at vaccination site </a:t>
            </a:r>
          </a:p>
          <a:p>
            <a:pPr lvl="0"/>
            <a:r>
              <a:rPr lang="en-ZA" sz="2100" dirty="0">
                <a:solidFill>
                  <a:prstClr val="black"/>
                </a:solidFill>
              </a:rPr>
              <a:t>     could be stored at 2-8°C for 30 days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2100" b="1" dirty="0">
                <a:solidFill>
                  <a:prstClr val="black"/>
                </a:solidFill>
              </a:rPr>
              <a:t>Side-effects: </a:t>
            </a:r>
            <a:r>
              <a:rPr lang="en-US" sz="2100" dirty="0">
                <a:solidFill>
                  <a:prstClr val="black"/>
                </a:solidFill>
              </a:rPr>
              <a:t>Side effects (such as fever, chills, tiredness, and</a:t>
            </a:r>
          </a:p>
          <a:p>
            <a:pPr lvl="0"/>
            <a:r>
              <a:rPr lang="en-US" sz="2100" dirty="0">
                <a:solidFill>
                  <a:prstClr val="black"/>
                </a:solidFill>
              </a:rPr>
              <a:t> headache) throughout the body were more common after the</a:t>
            </a:r>
          </a:p>
          <a:p>
            <a:pPr lvl="0"/>
            <a:r>
              <a:rPr lang="en-US" sz="2100" dirty="0">
                <a:solidFill>
                  <a:prstClr val="black"/>
                </a:solidFill>
              </a:rPr>
              <a:t> second dose of the vaccine. Most side effects were mild to moderate.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Allergic reaction could occur within 4 hours of</a:t>
            </a:r>
          </a:p>
          <a:p>
            <a:pPr lvl="0"/>
            <a:r>
              <a:rPr lang="en-US" sz="2100" i="1" dirty="0">
                <a:solidFill>
                  <a:srgbClr val="000000"/>
                </a:solidFill>
              </a:rPr>
              <a:t> getting vaccinated, including symptoms such as hives, swelling, </a:t>
            </a:r>
          </a:p>
          <a:p>
            <a:pPr lvl="0"/>
            <a:r>
              <a:rPr lang="en-US" sz="2100" i="1" dirty="0">
                <a:solidFill>
                  <a:srgbClr val="000000"/>
                </a:solidFill>
              </a:rPr>
              <a:t>or wheezing (respiratory distress).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100" i="1" dirty="0">
                <a:solidFill>
                  <a:srgbClr val="000000"/>
                </a:solidFill>
              </a:rPr>
              <a:t>This includes allergic reactions to polyethylene glycol (PEG) and </a:t>
            </a:r>
          </a:p>
          <a:p>
            <a:pPr lvl="0"/>
            <a:r>
              <a:rPr lang="en-US" sz="2100" i="1" dirty="0" err="1">
                <a:solidFill>
                  <a:srgbClr val="000000"/>
                </a:solidFill>
              </a:rPr>
              <a:t>polysorbate</a:t>
            </a:r>
            <a:endParaRPr lang="af-ZA" sz="2100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7" y="1213425"/>
            <a:ext cx="4326659" cy="32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141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Courier New</vt:lpstr>
      <vt:lpstr>Verdana</vt:lpstr>
      <vt:lpstr>Custom Design</vt:lpstr>
      <vt:lpstr>8_Custom Design</vt:lpstr>
      <vt:lpstr>1_Custom Design</vt:lpstr>
      <vt:lpstr>2_Custom Design</vt:lpstr>
      <vt:lpstr>3_Custom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Schonm</dc:creator>
  <cp:lastModifiedBy>Raeesa October</cp:lastModifiedBy>
  <cp:revision>61</cp:revision>
  <dcterms:created xsi:type="dcterms:W3CDTF">2020-09-30T07:19:26Z</dcterms:created>
  <dcterms:modified xsi:type="dcterms:W3CDTF">2021-01-28T10:16:21Z</dcterms:modified>
</cp:coreProperties>
</file>