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87" r:id="rId3"/>
  </p:sldMasterIdLst>
  <p:notesMasterIdLst>
    <p:notesMasterId r:id="rId9"/>
  </p:notesMasterIdLst>
  <p:sldIdLst>
    <p:sldId id="285" r:id="rId4"/>
    <p:sldId id="261" r:id="rId5"/>
    <p:sldId id="286" r:id="rId6"/>
    <p:sldId id="257" r:id="rId7"/>
    <p:sldId id="288" r:id="rId8"/>
  </p:sldIdLst>
  <p:sldSz cx="12192000" cy="6858000"/>
  <p:notesSz cx="6858000" cy="9144000"/>
  <p:defaultTextStyle>
    <a:defPPr>
      <a:defRPr lang="af-Z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nm" initials="MS" lastIdx="10" clrIdx="0">
    <p:extLst>
      <p:ext uri="{19B8F6BF-5375-455C-9EA6-DF929625EA0E}">
        <p15:presenceInfo xmlns:p15="http://schemas.microsoft.com/office/powerpoint/2012/main" userId="Schonm" providerId="None"/>
      </p:ext>
    </p:extLst>
  </p:cmAuthor>
  <p:cmAuthor id="2" name="Rob Botha" initials="RB" lastIdx="3" clrIdx="1">
    <p:extLst>
      <p:ext uri="{19B8F6BF-5375-455C-9EA6-DF929625EA0E}">
        <p15:presenceInfo xmlns:p15="http://schemas.microsoft.com/office/powerpoint/2012/main" userId="fb244c3b99babfeb" providerId="Windows Live"/>
      </p:ext>
    </p:extLst>
  </p:cmAuthor>
  <p:cmAuthor id="3" name="user" initials="u" lastIdx="1" clrIdx="2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26A"/>
    <a:srgbClr val="EB3426"/>
    <a:srgbClr val="C58B0F"/>
    <a:srgbClr val="005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33" autoAdjust="0"/>
    <p:restoredTop sz="94660"/>
  </p:normalViewPr>
  <p:slideViewPr>
    <p:cSldViewPr snapToGrid="0">
      <p:cViewPr varScale="1">
        <p:scale>
          <a:sx n="77" d="100"/>
          <a:sy n="77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8FADB-CC9E-4670-9DDD-3C30567DA611}" type="datetimeFigureOut">
              <a:rPr lang="af-ZA" smtClean="0"/>
              <a:t>2021-01-28</a:t>
            </a:fld>
            <a:endParaRPr lang="af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f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59317-4E9C-46E9-9589-CB3EEBC18AA2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8663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90058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90058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929005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44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7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86436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522"/>
            <a:ext cx="10635260" cy="1005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51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228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3133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195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3934" y="1268413"/>
            <a:ext cx="11904133" cy="5473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273374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404093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111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Title and Content">
    <p:bg>
      <p:bgPr>
        <a:solidFill>
          <a:srgbClr val="005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8" y="-1"/>
            <a:ext cx="12001335" cy="908721"/>
          </a:xfrm>
        </p:spPr>
        <p:txBody>
          <a:bodyPr/>
          <a:lstStyle>
            <a:lvl1pPr algn="ctr"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988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3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426264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791563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781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9269" y="6007835"/>
            <a:ext cx="23327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55" y="6007835"/>
            <a:ext cx="16662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4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E5DC-5AE4-4F87-837F-95B5F011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39FC8-5660-40AB-833A-5B2442E33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A37D3-D02D-4802-97D8-B936B2A8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3331-75C0-4DDF-B9E2-7F4DFDD19F59}" type="datetimeFigureOut">
              <a:rPr lang="en-ZA" smtClean="0"/>
              <a:t>2021/01/28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C7854-75D4-408A-B76E-BF9D07F3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11151-D85B-4D32-B956-F08FE8E4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D619-2577-45C0-8234-10C0F6A770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096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4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30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01108-C480-4D60-AC87-5E26CA16820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24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603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32F0C-CFEF-4764-A761-A8AD09E49DD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0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DFC38-58BD-47D8-8F8D-5A13C9E8489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A07C-EE9C-40C2-ADB5-5ED734F62BC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15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41" y="1500327"/>
            <a:ext cx="5344859" cy="4351223"/>
          </a:xfrm>
        </p:spPr>
        <p:txBody>
          <a:bodyPr/>
          <a:lstStyle>
            <a:lvl1pPr>
              <a:defRPr sz="1973"/>
            </a:lvl1pPr>
            <a:lvl2pPr>
              <a:defRPr sz="1633"/>
            </a:lvl2pPr>
            <a:lvl3pPr>
              <a:defRPr sz="1429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061" y="1500327"/>
            <a:ext cx="5346671" cy="4351223"/>
          </a:xfrm>
        </p:spPr>
        <p:txBody>
          <a:bodyPr/>
          <a:lstStyle>
            <a:lvl1pPr>
              <a:defRPr sz="1973"/>
            </a:lvl1pPr>
            <a:lvl2pPr>
              <a:defRPr sz="1633"/>
            </a:lvl2pPr>
            <a:lvl3pPr>
              <a:defRPr sz="1429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39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11" Type="http://schemas.openxmlformats.org/officeDocument/2006/relationships/image" Target="../media/image4.png"/><Relationship Id="rId5" Type="http://schemas.openxmlformats.org/officeDocument/2006/relationships/vmlDrawing" Target="../drawings/vmlDrawing1.vml"/><Relationship Id="rId10" Type="http://schemas.openxmlformats.org/officeDocument/2006/relationships/image" Target="../media/image3.jpg"/><Relationship Id="rId4" Type="http://schemas.openxmlformats.org/officeDocument/2006/relationships/theme" Target="../theme/theme1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9376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b="2606"/>
          <a:stretch/>
        </p:blipFill>
        <p:spPr>
          <a:xfrm>
            <a:off x="5588240" y="6080006"/>
            <a:ext cx="1015520" cy="6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/>
          <a:srcRect t="6042" b="4962"/>
          <a:stretch/>
        </p:blipFill>
        <p:spPr>
          <a:xfrm>
            <a:off x="10776520" y="6080006"/>
            <a:ext cx="1005750" cy="633600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20245-90A5-4BD6-A407-91F56233338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62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2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417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258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</a:pPr>
            <a:r>
              <a:rPr lang="en-US" sz="3200" b="1" dirty="0"/>
              <a:t>EVDS - Self Enrollment Portal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78636" y="5102678"/>
            <a:ext cx="2942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27 January 2020</a:t>
            </a:r>
          </a:p>
        </p:txBody>
      </p:sp>
    </p:spTree>
    <p:extLst>
      <p:ext uri="{BB962C8B-B14F-4D97-AF65-F5344CB8AC3E}">
        <p14:creationId xmlns:p14="http://schemas.microsoft.com/office/powerpoint/2010/main" val="32472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05171"/>
          </a:xfrm>
        </p:spPr>
        <p:txBody>
          <a:bodyPr/>
          <a:lstStyle/>
          <a:p>
            <a:pPr marL="342900" lvl="0" indent="-342900" algn="ctr">
              <a:lnSpc>
                <a:spcPct val="115000"/>
              </a:lnSpc>
              <a:spcAft>
                <a:spcPts val="800"/>
              </a:spcAft>
            </a:pPr>
            <a:r>
              <a:rPr lang="af-ZA" sz="3600" u="none" dirty="0"/>
              <a:t>Online Vaccine Self Regsitration for Healthcare Workers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B32BAC2-C68B-44C2-8EFB-480355FB1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F915AA-0D9B-9346-89B4-25BF13790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33" y="2060099"/>
            <a:ext cx="2158032" cy="2749395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F267E92-9897-224F-87BA-825A39F4A8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4"/>
          <a:stretch/>
        </p:blipFill>
        <p:spPr>
          <a:xfrm>
            <a:off x="5493516" y="1695879"/>
            <a:ext cx="5915382" cy="332628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5831462-AEE8-F74C-B2B2-0346603B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72" y="1129110"/>
            <a:ext cx="2418983" cy="471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867A57E-CDE1-0749-BF34-BF4C1ADCE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37" y="1178623"/>
            <a:ext cx="6597940" cy="462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4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05171"/>
          </a:xfrm>
        </p:spPr>
        <p:txBody>
          <a:bodyPr/>
          <a:lstStyle/>
          <a:p>
            <a:pPr marL="342900" lvl="0" indent="-342900" algn="ctr">
              <a:lnSpc>
                <a:spcPct val="115000"/>
              </a:lnSpc>
              <a:spcAft>
                <a:spcPts val="800"/>
              </a:spcAft>
            </a:pPr>
            <a:r>
              <a:rPr lang="af-ZA" sz="3600" u="none" dirty="0"/>
              <a:t>Overview of information requirements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B32BAC2-C68B-44C2-8EFB-480355FB17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8F3241-08DE-3249-AD52-07D569035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3" y="1206770"/>
            <a:ext cx="4137883" cy="4407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E11A67-D746-9340-AE0D-AD3F8E541B44}"/>
              </a:ext>
            </a:extLst>
          </p:cNvPr>
          <p:cNvSpPr txBox="1"/>
          <p:nvPr/>
        </p:nvSpPr>
        <p:spPr>
          <a:xfrm>
            <a:off x="4918785" y="1206770"/>
            <a:ext cx="58604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order to receive a vaccination appointment, individuals will be required to register using the online portal. </a:t>
            </a:r>
          </a:p>
          <a:p>
            <a:endParaRPr lang="en-US" dirty="0"/>
          </a:p>
          <a:p>
            <a:r>
              <a:rPr lang="en-US" dirty="0"/>
              <a:t>Individuals will submit general information, as well as information about their place of work. </a:t>
            </a:r>
          </a:p>
          <a:p>
            <a:endParaRPr lang="en-US" dirty="0"/>
          </a:p>
          <a:p>
            <a:r>
              <a:rPr lang="en-US" dirty="0"/>
              <a:t>This will be used to match them to a registered vaccination service point when the vaccine is allocated. </a:t>
            </a:r>
          </a:p>
          <a:p>
            <a:endParaRPr lang="en-US" dirty="0"/>
          </a:p>
          <a:p>
            <a:r>
              <a:rPr lang="en-US" dirty="0"/>
              <a:t>Information provided on the portal will also be used to communicate with individuals about the vaccination program when necessary, through this application.</a:t>
            </a:r>
          </a:p>
          <a:p>
            <a:endParaRPr lang="en-US" dirty="0"/>
          </a:p>
          <a:p>
            <a:r>
              <a:rPr lang="en-US" dirty="0"/>
              <a:t>All  healthcare workers, public, private, clinical and non- clinical should register online on this platform</a:t>
            </a:r>
          </a:p>
        </p:txBody>
      </p:sp>
    </p:spTree>
    <p:extLst>
      <p:ext uri="{BB962C8B-B14F-4D97-AF65-F5344CB8AC3E}">
        <p14:creationId xmlns:p14="http://schemas.microsoft.com/office/powerpoint/2010/main" val="137451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843B4EA-1354-4E41-9E12-FE586CEA373F}"/>
              </a:ext>
            </a:extLst>
          </p:cNvPr>
          <p:cNvSpPr/>
          <p:nvPr/>
        </p:nvSpPr>
        <p:spPr>
          <a:xfrm>
            <a:off x="4769858" y="2048914"/>
            <a:ext cx="193166" cy="192022"/>
          </a:xfrm>
          <a:prstGeom prst="ellipse">
            <a:avLst/>
          </a:prstGeom>
          <a:solidFill>
            <a:srgbClr val="55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>
                <a:latin typeface="HP Simplified" panose="020B0604020204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03DC0-8CA9-4078-8249-DC9EC9EEB6F7}"/>
              </a:ext>
            </a:extLst>
          </p:cNvPr>
          <p:cNvSpPr txBox="1"/>
          <p:nvPr/>
        </p:nvSpPr>
        <p:spPr>
          <a:xfrm>
            <a:off x="5305516" y="2513098"/>
            <a:ext cx="1671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HP Simplified" panose="020B0604020204020204" pitchFamily="34" charset="0"/>
              </a:rPr>
              <a:t>The HCW Vaccinee gets an </a:t>
            </a:r>
            <a:r>
              <a:rPr lang="en-GB" sz="900" dirty="0">
                <a:solidFill>
                  <a:srgbClr val="FF0000"/>
                </a:solidFill>
                <a:latin typeface="HP Simplified" panose="020B0604020204020204" pitchFamily="34" charset="0"/>
              </a:rPr>
              <a:t>SMS</a:t>
            </a:r>
            <a:r>
              <a:rPr lang="en-GB" sz="900" dirty="0">
                <a:latin typeface="HP Simplified" panose="020B0604020204020204" pitchFamily="34" charset="0"/>
              </a:rPr>
              <a:t> presents to the Vaccine Ste Registration Desk with ID book and Medical Aid details and </a:t>
            </a:r>
            <a:r>
              <a:rPr lang="en-GB" sz="900" dirty="0">
                <a:solidFill>
                  <a:srgbClr val="FF0000"/>
                </a:solidFill>
                <a:latin typeface="HP Simplified" panose="020B0604020204020204" pitchFamily="34" charset="0"/>
              </a:rPr>
              <a:t>Vaccination Code included in the SMS </a:t>
            </a:r>
            <a:r>
              <a:rPr lang="en-GB" sz="900" dirty="0">
                <a:latin typeface="HP Simplified" panose="020B0604020204020204" pitchFamily="34" charset="0"/>
              </a:rPr>
              <a:t>.</a:t>
            </a:r>
            <a:endParaRPr lang="en-ZA" sz="900" dirty="0">
              <a:latin typeface="HP Simplified" panose="020B06040202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4CEC0E-1AD1-47EC-B62C-126A7FB42D11}"/>
              </a:ext>
            </a:extLst>
          </p:cNvPr>
          <p:cNvSpPr/>
          <p:nvPr/>
        </p:nvSpPr>
        <p:spPr>
          <a:xfrm>
            <a:off x="5305516" y="1957896"/>
            <a:ext cx="1455044" cy="437441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750" dirty="0">
                <a:latin typeface="HP Simplified" panose="020B0604020204020204" pitchFamily="34" charset="0"/>
              </a:rPr>
              <a:t>Vaccinnee Registration</a:t>
            </a:r>
          </a:p>
        </p:txBody>
      </p:sp>
      <p:pic>
        <p:nvPicPr>
          <p:cNvPr id="9" name="Picture 8" descr="A close - up of a toy&#10;&#10;Description automatically generated with low confidence">
            <a:extLst>
              <a:ext uri="{FF2B5EF4-FFF2-40B4-BE49-F238E27FC236}">
                <a16:creationId xmlns:a16="http://schemas.microsoft.com/office/drawing/2014/main" id="{0FE16EA8-A8EC-47D6-97F4-D167D0F88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90" y="2292768"/>
            <a:ext cx="533792" cy="53677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52D7F16-0D32-4C95-A8B1-96BC13B41D4B}"/>
              </a:ext>
            </a:extLst>
          </p:cNvPr>
          <p:cNvSpPr/>
          <p:nvPr/>
        </p:nvSpPr>
        <p:spPr>
          <a:xfrm>
            <a:off x="7253920" y="2040428"/>
            <a:ext cx="193166" cy="192022"/>
          </a:xfrm>
          <a:prstGeom prst="ellipse">
            <a:avLst/>
          </a:prstGeom>
          <a:solidFill>
            <a:srgbClr val="55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>
                <a:latin typeface="HP Simplified" panose="020B0604020204020204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8C815F-DAC1-486F-B8FC-E9842D5B9149}"/>
              </a:ext>
            </a:extLst>
          </p:cNvPr>
          <p:cNvSpPr txBox="1"/>
          <p:nvPr/>
        </p:nvSpPr>
        <p:spPr>
          <a:xfrm>
            <a:off x="7774201" y="2511479"/>
            <a:ext cx="145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HP Simplified" panose="020B0604020204020204" pitchFamily="34" charset="0"/>
              </a:rPr>
              <a:t>The vaccinator confirms that the person is </a:t>
            </a:r>
            <a:r>
              <a:rPr lang="en-GB" sz="900" dirty="0" err="1">
                <a:latin typeface="HP Simplified" panose="020B0604020204020204" pitchFamily="34" charset="0"/>
              </a:rPr>
              <a:t>elegible</a:t>
            </a:r>
            <a:endParaRPr lang="en-GB" sz="900" dirty="0">
              <a:latin typeface="HP Simplified" panose="020B06040202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B4FF0A8-3E3E-483D-A050-FF5726640C8F}"/>
              </a:ext>
            </a:extLst>
          </p:cNvPr>
          <p:cNvSpPr/>
          <p:nvPr/>
        </p:nvSpPr>
        <p:spPr>
          <a:xfrm>
            <a:off x="7789577" y="1949410"/>
            <a:ext cx="1455044" cy="437441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750" dirty="0">
                <a:latin typeface="HP Simplified" panose="020B0604020204020204" pitchFamily="34" charset="0"/>
              </a:rPr>
              <a:t>Vaccinnee Confirmation &amp; Consent</a:t>
            </a:r>
          </a:p>
        </p:txBody>
      </p:sp>
      <p:pic>
        <p:nvPicPr>
          <p:cNvPr id="13" name="Picture 12" descr="A close - up of a toy&#10;&#10;Description automatically generated with low confidence">
            <a:extLst>
              <a:ext uri="{FF2B5EF4-FFF2-40B4-BE49-F238E27FC236}">
                <a16:creationId xmlns:a16="http://schemas.microsoft.com/office/drawing/2014/main" id="{01872641-06A1-4F5F-B84C-23927905D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40" y="2868084"/>
            <a:ext cx="367373" cy="369425"/>
          </a:xfrm>
          <a:prstGeom prst="rect">
            <a:avLst/>
          </a:prstGeom>
        </p:spPr>
      </p:pic>
      <p:pic>
        <p:nvPicPr>
          <p:cNvPr id="14" name="Picture 8" descr="Dr. Blackmore – Kids Dentista Español">
            <a:extLst>
              <a:ext uri="{FF2B5EF4-FFF2-40B4-BE49-F238E27FC236}">
                <a16:creationId xmlns:a16="http://schemas.microsoft.com/office/drawing/2014/main" id="{38C16A6A-2EFD-42F9-800C-3206282A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55" y="2317823"/>
            <a:ext cx="486665" cy="48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FFD4A17-B58F-4146-967F-077F73A4EC2F}"/>
              </a:ext>
            </a:extLst>
          </p:cNvPr>
          <p:cNvSpPr/>
          <p:nvPr/>
        </p:nvSpPr>
        <p:spPr>
          <a:xfrm>
            <a:off x="1816141" y="2048914"/>
            <a:ext cx="193166" cy="19202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>
                <a:latin typeface="HP Simplified" panose="020B0604020204020204" pitchFamily="34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50C131B-5C55-4751-902D-79172D3BE207}"/>
              </a:ext>
            </a:extLst>
          </p:cNvPr>
          <p:cNvSpPr/>
          <p:nvPr/>
        </p:nvSpPr>
        <p:spPr>
          <a:xfrm>
            <a:off x="2351798" y="1957896"/>
            <a:ext cx="1455044" cy="437441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750" dirty="0">
                <a:latin typeface="HP Simplified" panose="020B0604020204020204" pitchFamily="34" charset="0"/>
              </a:rPr>
              <a:t> HCW </a:t>
            </a:r>
            <a:r>
              <a:rPr lang="en-ZA" sz="750" dirty="0" err="1">
                <a:latin typeface="HP Simplified" panose="020B0604020204020204" pitchFamily="34" charset="0"/>
              </a:rPr>
              <a:t>Enrollment</a:t>
            </a:r>
            <a:endParaRPr lang="en-ZA" sz="750" dirty="0">
              <a:latin typeface="HP Simplified" panose="020B0604020204020204" pitchFamily="34" charset="0"/>
            </a:endParaRP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48264A26-612C-4433-B4D4-AEF879424F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57" y="2371599"/>
            <a:ext cx="425334" cy="43905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F2EB569-D853-4DE8-9121-9536FEEFABF3}"/>
              </a:ext>
            </a:extLst>
          </p:cNvPr>
          <p:cNvSpPr/>
          <p:nvPr/>
        </p:nvSpPr>
        <p:spPr>
          <a:xfrm>
            <a:off x="1849111" y="3582330"/>
            <a:ext cx="193166" cy="19202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latin typeface="HP Simplified" panose="020B0604020204020204" pitchFamily="34" charset="0"/>
              </a:rPr>
              <a:t>2</a:t>
            </a:r>
            <a:endParaRPr lang="en-ZA" sz="900" b="1" dirty="0">
              <a:latin typeface="HP Simplified" panose="020B06040202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12F46F-8E6C-4F2F-98A9-6F873EBF4EBC}"/>
              </a:ext>
            </a:extLst>
          </p:cNvPr>
          <p:cNvSpPr/>
          <p:nvPr/>
        </p:nvSpPr>
        <p:spPr>
          <a:xfrm>
            <a:off x="2351798" y="3491312"/>
            <a:ext cx="1455044" cy="437441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750" dirty="0">
                <a:latin typeface="HP Simplified" panose="020B0604020204020204" pitchFamily="34" charset="0"/>
              </a:rPr>
              <a:t>Notifications sent to all beneficiaries as to whare, date and time to receive Vaccination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89DC133-74D0-42BE-BB26-0EB2DAD4B0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27" y="3905015"/>
            <a:ext cx="425334" cy="43905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B6E5EE-3534-4662-A977-615E29CE0CF8}"/>
              </a:ext>
            </a:extLst>
          </p:cNvPr>
          <p:cNvSpPr/>
          <p:nvPr/>
        </p:nvSpPr>
        <p:spPr>
          <a:xfrm>
            <a:off x="3804684" y="5488008"/>
            <a:ext cx="1455044" cy="23578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750" dirty="0">
                <a:latin typeface="HP Simplified" panose="020B0604020204020204" pitchFamily="34" charset="0"/>
              </a:rPr>
              <a:t>EVDS Notification System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03E4596-CBE5-41C1-89FD-486CE1F7F917}"/>
              </a:ext>
            </a:extLst>
          </p:cNvPr>
          <p:cNvSpPr/>
          <p:nvPr/>
        </p:nvSpPr>
        <p:spPr>
          <a:xfrm>
            <a:off x="5334047" y="5488007"/>
            <a:ext cx="1455044" cy="235787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750" dirty="0">
                <a:latin typeface="HP Simplified" panose="020B0604020204020204" pitchFamily="34" charset="0"/>
              </a:rPr>
              <a:t>EVDS  Vaccine Administration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06348DE6-9ED7-4A98-BA6A-B63FC605111E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rot="5400000">
            <a:off x="1559872" y="3196478"/>
            <a:ext cx="771677" cy="2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4C5CD26-8AA2-4181-93D8-2E6B84711BB9}"/>
              </a:ext>
            </a:extLst>
          </p:cNvPr>
          <p:cNvCxnSpPr>
            <a:cxnSpLocks/>
            <a:stCxn id="22" idx="3"/>
            <a:endCxn id="5" idx="2"/>
          </p:cNvCxnSpPr>
          <p:nvPr/>
        </p:nvCxnSpPr>
        <p:spPr>
          <a:xfrm flipV="1">
            <a:off x="3806842" y="2144925"/>
            <a:ext cx="963016" cy="156510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537ED4CE-C3BF-48C1-8724-59481E52C9C3}"/>
              </a:ext>
            </a:extLst>
          </p:cNvPr>
          <p:cNvSpPr/>
          <p:nvPr/>
        </p:nvSpPr>
        <p:spPr>
          <a:xfrm>
            <a:off x="7253920" y="3686536"/>
            <a:ext cx="193166" cy="192022"/>
          </a:xfrm>
          <a:prstGeom prst="ellipse">
            <a:avLst/>
          </a:prstGeom>
          <a:solidFill>
            <a:srgbClr val="559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>
                <a:latin typeface="HP Simplified" panose="020B0604020204020204" pitchFamily="34" charset="0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E3D73B-F494-432A-A1DB-541EB679E22C}"/>
              </a:ext>
            </a:extLst>
          </p:cNvPr>
          <p:cNvSpPr txBox="1"/>
          <p:nvPr/>
        </p:nvSpPr>
        <p:spPr>
          <a:xfrm>
            <a:off x="7789577" y="4150719"/>
            <a:ext cx="1455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HP Simplified" panose="020B0604020204020204" pitchFamily="34" charset="0"/>
              </a:rPr>
              <a:t>The vaccinator administer the vaccine, captures the required  info on EVDS – record the Vaccination Code . The HCW will </a:t>
            </a:r>
            <a:r>
              <a:rPr lang="en-GB" sz="900" dirty="0" err="1">
                <a:latin typeface="HP Simplified" panose="020B0604020204020204" pitchFamily="34" charset="0"/>
              </a:rPr>
              <a:t>receiuve</a:t>
            </a:r>
            <a:r>
              <a:rPr lang="en-GB" sz="900" dirty="0">
                <a:latin typeface="HP Simplified" panose="020B0604020204020204" pitchFamily="34" charset="0"/>
              </a:rPr>
              <a:t> a message that they  received the 1</a:t>
            </a:r>
            <a:r>
              <a:rPr lang="en-GB" sz="900" baseline="30000" dirty="0">
                <a:latin typeface="HP Simplified" panose="020B0604020204020204" pitchFamily="34" charset="0"/>
              </a:rPr>
              <a:t>st</a:t>
            </a:r>
            <a:r>
              <a:rPr lang="en-GB" sz="900" dirty="0">
                <a:latin typeface="HP Simplified" panose="020B0604020204020204" pitchFamily="34" charset="0"/>
              </a:rPr>
              <a:t> dose of the Vaccine and schedules the dose for the 2</a:t>
            </a:r>
            <a:r>
              <a:rPr lang="en-GB" sz="900" baseline="30000" dirty="0">
                <a:latin typeface="HP Simplified" panose="020B0604020204020204" pitchFamily="34" charset="0"/>
              </a:rPr>
              <a:t>nd</a:t>
            </a:r>
            <a:r>
              <a:rPr lang="en-GB" sz="900" dirty="0">
                <a:latin typeface="HP Simplified" panose="020B0604020204020204" pitchFamily="34" charset="0"/>
              </a:rPr>
              <a:t> dose appointment</a:t>
            </a:r>
            <a:endParaRPr lang="en-GB" sz="900" b="1" dirty="0">
              <a:latin typeface="HP Simplified" panose="020B0604020204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0BE4AC3-52E0-438D-9871-545A61F76E6B}"/>
              </a:ext>
            </a:extLst>
          </p:cNvPr>
          <p:cNvSpPr/>
          <p:nvPr/>
        </p:nvSpPr>
        <p:spPr>
          <a:xfrm>
            <a:off x="7789577" y="3595518"/>
            <a:ext cx="1455044" cy="437441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750" dirty="0">
                <a:latin typeface="HP Simplified" panose="020B0604020204020204" pitchFamily="34" charset="0"/>
              </a:rPr>
              <a:t>Vaccinnee Administration and Data Capture on EVDS</a:t>
            </a:r>
          </a:p>
        </p:txBody>
      </p:sp>
      <p:pic>
        <p:nvPicPr>
          <p:cNvPr id="36" name="Picture 35" descr="A close - up of a toy&#10;&#10;Description automatically generated with low confidence">
            <a:extLst>
              <a:ext uri="{FF2B5EF4-FFF2-40B4-BE49-F238E27FC236}">
                <a16:creationId xmlns:a16="http://schemas.microsoft.com/office/drawing/2014/main" id="{CF35022B-ED81-4A77-AFC6-BA8452E6B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40" y="4514192"/>
            <a:ext cx="367373" cy="369425"/>
          </a:xfrm>
          <a:prstGeom prst="rect">
            <a:avLst/>
          </a:prstGeom>
        </p:spPr>
      </p:pic>
      <p:pic>
        <p:nvPicPr>
          <p:cNvPr id="37" name="Picture 8" descr="Dr. Blackmore – Kids Dentista Español">
            <a:extLst>
              <a:ext uri="{FF2B5EF4-FFF2-40B4-BE49-F238E27FC236}">
                <a16:creationId xmlns:a16="http://schemas.microsoft.com/office/drawing/2014/main" id="{5C7D8608-3612-4D1A-BE60-1748181A2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55" y="3963931"/>
            <a:ext cx="486665" cy="48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7924255-23E2-46DD-AD81-EFA6CEC452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35" y="4427387"/>
            <a:ext cx="241727" cy="241727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DCF49D13-191B-43F9-A6D6-D6F784377A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99" y="4459253"/>
            <a:ext cx="409638" cy="271592"/>
          </a:xfrm>
          <a:prstGeom prst="rect">
            <a:avLst/>
          </a:prstGeom>
        </p:spPr>
      </p:pic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F4CA4F94-5E0B-49CD-A5D7-B633D750BC47}"/>
              </a:ext>
            </a:extLst>
          </p:cNvPr>
          <p:cNvCxnSpPr>
            <a:stCxn id="8" idx="0"/>
            <a:endCxn id="10" idx="0"/>
          </p:cNvCxnSpPr>
          <p:nvPr/>
        </p:nvCxnSpPr>
        <p:spPr>
          <a:xfrm rot="16200000" flipH="1">
            <a:off x="6650504" y="1340430"/>
            <a:ext cx="82532" cy="1317465"/>
          </a:xfrm>
          <a:prstGeom prst="bentConnector3">
            <a:avLst>
              <a:gd name="adj1" fmla="val -2077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E377706E-0D66-410E-9CB4-8222F87BA634}"/>
              </a:ext>
            </a:extLst>
          </p:cNvPr>
          <p:cNvCxnSpPr>
            <a:stCxn id="12" idx="3"/>
            <a:endCxn id="35" idx="3"/>
          </p:cNvCxnSpPr>
          <p:nvPr/>
        </p:nvCxnSpPr>
        <p:spPr>
          <a:xfrm>
            <a:off x="9244622" y="2168130"/>
            <a:ext cx="9525" cy="1646108"/>
          </a:xfrm>
          <a:prstGeom prst="bentConnector3">
            <a:avLst>
              <a:gd name="adj1" fmla="val 33923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9C2BFA87-EFF4-41E6-8AD2-D17C8EEC7668}"/>
              </a:ext>
            </a:extLst>
          </p:cNvPr>
          <p:cNvSpPr/>
          <p:nvPr/>
        </p:nvSpPr>
        <p:spPr>
          <a:xfrm>
            <a:off x="5704366" y="3685854"/>
            <a:ext cx="193166" cy="1920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>
                <a:latin typeface="HP Simplified" panose="020B0604020204020204" pitchFamily="34" charset="0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E508A2-F65A-41A2-8060-3B76928A1667}"/>
              </a:ext>
            </a:extLst>
          </p:cNvPr>
          <p:cNvSpPr txBox="1"/>
          <p:nvPr/>
        </p:nvSpPr>
        <p:spPr>
          <a:xfrm>
            <a:off x="5086840" y="3940113"/>
            <a:ext cx="1455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HP Simplified" panose="020B0604020204020204" pitchFamily="34" charset="0"/>
              </a:rPr>
              <a:t>The process is complete</a:t>
            </a: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13379422-AB36-46B1-8DAF-C29B6A7DC865}"/>
              </a:ext>
            </a:extLst>
          </p:cNvPr>
          <p:cNvCxnSpPr>
            <a:stCxn id="33" idx="2"/>
            <a:endCxn id="46" idx="6"/>
          </p:cNvCxnSpPr>
          <p:nvPr/>
        </p:nvCxnSpPr>
        <p:spPr>
          <a:xfrm rot="10800000">
            <a:off x="5897533" y="3781866"/>
            <a:ext cx="1356387" cy="6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7D81BDC-D755-4958-933A-C00D6AFF1AD5}"/>
              </a:ext>
            </a:extLst>
          </p:cNvPr>
          <p:cNvSpPr txBox="1"/>
          <p:nvPr/>
        </p:nvSpPr>
        <p:spPr>
          <a:xfrm>
            <a:off x="1945696" y="246380"/>
            <a:ext cx="6598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Care Worker Enrollment and Booking System: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0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1332-A8C6-4E98-9B41-91EFC10D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will you know when portal is live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C1E0E-30CC-4A76-8096-AF6DF317B1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2400" dirty="0"/>
              <a:t>There will be extensive communication to inform Health Care Workers through different platforms and Mechanisms </a:t>
            </a:r>
          </a:p>
          <a:p>
            <a:endParaRPr lang="en-ZA" sz="2400" dirty="0"/>
          </a:p>
          <a:p>
            <a:r>
              <a:rPr lang="en-ZA" sz="2400" dirty="0"/>
              <a:t>Social Media</a:t>
            </a:r>
          </a:p>
          <a:p>
            <a:r>
              <a:rPr lang="en-ZA" sz="2400" dirty="0"/>
              <a:t>Professional Organisations</a:t>
            </a:r>
          </a:p>
          <a:p>
            <a:r>
              <a:rPr lang="en-ZA" sz="2400" dirty="0"/>
              <a:t>HCW Employers</a:t>
            </a:r>
          </a:p>
          <a:p>
            <a:r>
              <a:rPr lang="en-ZA" sz="2400" dirty="0"/>
              <a:t>Labour Unions 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86B8C-2618-4403-B9E7-C973A813AB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60442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heme/theme1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280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Courier New</vt:lpstr>
      <vt:lpstr>HP Simplified</vt:lpstr>
      <vt:lpstr>Verdana</vt:lpstr>
      <vt:lpstr>Custom Design</vt:lpstr>
      <vt:lpstr>8_Custom Design</vt:lpstr>
      <vt:lpstr>1_Custom Design</vt:lpstr>
      <vt:lpstr>think-cell Slide</vt:lpstr>
      <vt:lpstr>PowerPoint Presentation</vt:lpstr>
      <vt:lpstr>Online Vaccine Self Regsitration for Healthcare Workers</vt:lpstr>
      <vt:lpstr>Overview of information requirements</vt:lpstr>
      <vt:lpstr>PowerPoint Presentation</vt:lpstr>
      <vt:lpstr>How will you know when portal is live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Schonm</dc:creator>
  <cp:lastModifiedBy>Raeesa October</cp:lastModifiedBy>
  <cp:revision>232</cp:revision>
  <dcterms:created xsi:type="dcterms:W3CDTF">2020-09-30T07:19:26Z</dcterms:created>
  <dcterms:modified xsi:type="dcterms:W3CDTF">2021-01-28T10:17:07Z</dcterms:modified>
</cp:coreProperties>
</file>